
<file path=[Content_Types].xml><?xml version="1.0" encoding="utf-8"?>
<Types xmlns="http://schemas.openxmlformats.org/package/2006/content-types">
  <Default Extension="bin" ContentType="application/vnd.openxmlformats-officedocument.oleObject"/>
  <Default Extension="pdf" ContentType="image/unknown"/>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1.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2.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23.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24.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25.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26.xml" ContentType="application/vnd.openxmlformats-officedocument.presentationml.notesSlide+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notesSlides/notesSlide27.xml" ContentType="application/vnd.openxmlformats-officedocument.presentationml.notesSlid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notesSlides/notesSlide31.xml" ContentType="application/vnd.openxmlformats-officedocument.presentationml.notesSlid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1"/>
  </p:notesMasterIdLst>
  <p:sldIdLst>
    <p:sldId id="256" r:id="rId2"/>
    <p:sldId id="262" r:id="rId3"/>
    <p:sldId id="366" r:id="rId4"/>
    <p:sldId id="331" r:id="rId5"/>
    <p:sldId id="332" r:id="rId6"/>
    <p:sldId id="334" r:id="rId7"/>
    <p:sldId id="338" r:id="rId8"/>
    <p:sldId id="337" r:id="rId9"/>
    <p:sldId id="310" r:id="rId10"/>
    <p:sldId id="329" r:id="rId11"/>
    <p:sldId id="257" r:id="rId12"/>
    <p:sldId id="258" r:id="rId13"/>
    <p:sldId id="259" r:id="rId14"/>
    <p:sldId id="260" r:id="rId15"/>
    <p:sldId id="263" r:id="rId16"/>
    <p:sldId id="264" r:id="rId17"/>
    <p:sldId id="266" r:id="rId18"/>
    <p:sldId id="265" r:id="rId19"/>
    <p:sldId id="267" r:id="rId20"/>
    <p:sldId id="276" r:id="rId21"/>
    <p:sldId id="318" r:id="rId22"/>
    <p:sldId id="319" r:id="rId23"/>
    <p:sldId id="320" r:id="rId24"/>
    <p:sldId id="305" r:id="rId25"/>
    <p:sldId id="301" r:id="rId26"/>
    <p:sldId id="299" r:id="rId27"/>
    <p:sldId id="300" r:id="rId28"/>
    <p:sldId id="275" r:id="rId29"/>
    <p:sldId id="279" r:id="rId30"/>
    <p:sldId id="280" r:id="rId31"/>
    <p:sldId id="281" r:id="rId32"/>
    <p:sldId id="282" r:id="rId33"/>
    <p:sldId id="283" r:id="rId34"/>
    <p:sldId id="284" r:id="rId35"/>
    <p:sldId id="285" r:id="rId36"/>
    <p:sldId id="286" r:id="rId37"/>
    <p:sldId id="289" r:id="rId38"/>
    <p:sldId id="291" r:id="rId39"/>
    <p:sldId id="292" r:id="rId40"/>
    <p:sldId id="321" r:id="rId41"/>
    <p:sldId id="322" r:id="rId42"/>
    <p:sldId id="325" r:id="rId43"/>
    <p:sldId id="326" r:id="rId44"/>
    <p:sldId id="278" r:id="rId45"/>
    <p:sldId id="313" r:id="rId46"/>
    <p:sldId id="316" r:id="rId47"/>
    <p:sldId id="272" r:id="rId48"/>
    <p:sldId id="273" r:id="rId49"/>
    <p:sldId id="317" r:id="rId50"/>
    <p:sldId id="323" r:id="rId51"/>
    <p:sldId id="287" r:id="rId52"/>
    <p:sldId id="315" r:id="rId53"/>
    <p:sldId id="303" r:id="rId54"/>
    <p:sldId id="304" r:id="rId55"/>
    <p:sldId id="342" r:id="rId56"/>
    <p:sldId id="345" r:id="rId57"/>
    <p:sldId id="348" r:id="rId58"/>
    <p:sldId id="349" r:id="rId59"/>
    <p:sldId id="350" r:id="rId60"/>
    <p:sldId id="351" r:id="rId61"/>
    <p:sldId id="352" r:id="rId62"/>
    <p:sldId id="353" r:id="rId63"/>
    <p:sldId id="354" r:id="rId64"/>
    <p:sldId id="358" r:id="rId65"/>
    <p:sldId id="359" r:id="rId66"/>
    <p:sldId id="362" r:id="rId67"/>
    <p:sldId id="365" r:id="rId68"/>
    <p:sldId id="277" r:id="rId69"/>
    <p:sldId id="327"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10B315-A55E-4079-9A25-2BF5F19094A6}">
          <p14:sldIdLst>
            <p14:sldId id="256"/>
            <p14:sldId id="262"/>
            <p14:sldId id="366"/>
            <p14:sldId id="331"/>
            <p14:sldId id="332"/>
            <p14:sldId id="334"/>
            <p14:sldId id="338"/>
            <p14:sldId id="337"/>
            <p14:sldId id="310"/>
            <p14:sldId id="329"/>
            <p14:sldId id="257"/>
            <p14:sldId id="258"/>
            <p14:sldId id="259"/>
            <p14:sldId id="260"/>
            <p14:sldId id="263"/>
            <p14:sldId id="264"/>
            <p14:sldId id="266"/>
            <p14:sldId id="265"/>
            <p14:sldId id="267"/>
            <p14:sldId id="276"/>
            <p14:sldId id="318"/>
            <p14:sldId id="319"/>
            <p14:sldId id="320"/>
            <p14:sldId id="305"/>
            <p14:sldId id="301"/>
            <p14:sldId id="299"/>
            <p14:sldId id="300"/>
            <p14:sldId id="275"/>
            <p14:sldId id="279"/>
            <p14:sldId id="280"/>
            <p14:sldId id="281"/>
            <p14:sldId id="282"/>
            <p14:sldId id="283"/>
            <p14:sldId id="284"/>
            <p14:sldId id="285"/>
            <p14:sldId id="286"/>
            <p14:sldId id="289"/>
            <p14:sldId id="291"/>
            <p14:sldId id="292"/>
            <p14:sldId id="321"/>
            <p14:sldId id="322"/>
            <p14:sldId id="325"/>
            <p14:sldId id="326"/>
            <p14:sldId id="278"/>
            <p14:sldId id="313"/>
            <p14:sldId id="316"/>
            <p14:sldId id="272"/>
            <p14:sldId id="273"/>
            <p14:sldId id="317"/>
            <p14:sldId id="323"/>
            <p14:sldId id="287"/>
            <p14:sldId id="315"/>
            <p14:sldId id="303"/>
            <p14:sldId id="304"/>
            <p14:sldId id="342"/>
            <p14:sldId id="345"/>
            <p14:sldId id="348"/>
            <p14:sldId id="349"/>
            <p14:sldId id="350"/>
            <p14:sldId id="351"/>
            <p14:sldId id="352"/>
            <p14:sldId id="353"/>
            <p14:sldId id="354"/>
            <p14:sldId id="358"/>
            <p14:sldId id="359"/>
            <p14:sldId id="362"/>
            <p14:sldId id="365"/>
            <p14:sldId id="277"/>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9" autoAdjust="0"/>
  </p:normalViewPr>
  <p:slideViewPr>
    <p:cSldViewPr>
      <p:cViewPr varScale="1">
        <p:scale>
          <a:sx n="97" d="100"/>
          <a:sy n="97" d="100"/>
        </p:scale>
        <p:origin x="20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AD063-08F6-443B-9208-34DD525B2CED}" type="datetimeFigureOut">
              <a:rPr lang="en-US" smtClean="0"/>
              <a:t>3/27/2020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E6DF0-3844-4DB2-8558-60E0D329ABAD}" type="slidenum">
              <a:rPr lang="en-US" smtClean="0"/>
              <a:t>‹#›</a:t>
            </a:fld>
            <a:endParaRPr lang="en-US" dirty="0"/>
          </a:p>
        </p:txBody>
      </p:sp>
    </p:spTree>
    <p:extLst>
      <p:ext uri="{BB962C8B-B14F-4D97-AF65-F5344CB8AC3E}">
        <p14:creationId xmlns:p14="http://schemas.microsoft.com/office/powerpoint/2010/main" val="277301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speed of</a:t>
            </a:r>
            <a:r>
              <a:rPr lang="en-US" baseline="0" dirty="0"/>
              <a:t> sound is known to be 1129 Ft/sec in air at 68F (20C)</a:t>
            </a:r>
          </a:p>
          <a:p>
            <a:pPr marL="171450" indent="-171450">
              <a:buFont typeface="Arial" panose="020B0604020202020204" pitchFamily="34" charset="0"/>
              <a:buChar char="•"/>
            </a:pPr>
            <a:r>
              <a:rPr lang="en-US" dirty="0"/>
              <a:t>So the first thing we do is send out a sound pulse, it reflects off of</a:t>
            </a:r>
            <a:r>
              <a:rPr lang="en-US" baseline="0" dirty="0"/>
              <a:t> the material surface and then is received back at the transducer.</a:t>
            </a:r>
          </a:p>
          <a:p>
            <a:pPr marL="171450" indent="-171450">
              <a:buFont typeface="Arial" panose="020B0604020202020204" pitchFamily="34" charset="0"/>
              <a:buChar char="•"/>
            </a:pPr>
            <a:r>
              <a:rPr lang="en-US" baseline="0" dirty="0"/>
              <a:t>This is known as Time of Flight.</a:t>
            </a:r>
          </a:p>
          <a:p>
            <a:pPr marL="171450" indent="-171450">
              <a:buFont typeface="Arial" panose="020B0604020202020204" pitchFamily="34" charset="0"/>
              <a:buChar char="•"/>
            </a:pPr>
            <a:r>
              <a:rPr lang="en-US" baseline="0" dirty="0"/>
              <a:t>In this example, it takes 58.20 </a:t>
            </a:r>
            <a:r>
              <a:rPr lang="en-US" baseline="0" dirty="0" err="1"/>
              <a:t>milli</a:t>
            </a:r>
            <a:r>
              <a:rPr lang="en-US" baseline="0" dirty="0"/>
              <a:t> seconds for the round trip time.</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11</a:t>
            </a:fld>
            <a:endParaRPr lang="en-US" dirty="0"/>
          </a:p>
        </p:txBody>
      </p:sp>
    </p:spTree>
    <p:extLst>
      <p:ext uri="{BB962C8B-B14F-4D97-AF65-F5344CB8AC3E}">
        <p14:creationId xmlns:p14="http://schemas.microsoft.com/office/powerpoint/2010/main" val="14720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BA8EEAF-0143-4670-9137-EA8759350463}" type="slidenum">
              <a:rPr lang="de-DE" smtClean="0">
                <a:latin typeface="Arial" pitchFamily="34" charset="0"/>
              </a:rPr>
              <a:pPr/>
              <a:t>20</a:t>
            </a:fld>
            <a:endParaRPr lang="de-DE" dirty="0">
              <a:latin typeface="Arial" pitchFamily="34" charset="0"/>
            </a:endParaRPr>
          </a:p>
        </p:txBody>
      </p:sp>
      <p:sp>
        <p:nvSpPr>
          <p:cNvPr id="48131" name="Rectangle 2"/>
          <p:cNvSpPr>
            <a:spLocks noGrp="1" noRot="1" noChangeAspect="1" noChangeArrowheads="1" noTextEdit="1"/>
          </p:cNvSpPr>
          <p:nvPr>
            <p:ph type="sldImg"/>
          </p:nvPr>
        </p:nvSpPr>
        <p:spPr>
          <a:xfrm>
            <a:off x="579438" y="457200"/>
            <a:ext cx="5892800" cy="4419600"/>
          </a:xfrm>
          <a:ln/>
        </p:spPr>
      </p:sp>
      <p:sp>
        <p:nvSpPr>
          <p:cNvPr id="48132" name="Rectangle 3"/>
          <p:cNvSpPr>
            <a:spLocks noGrp="1" noChangeArrowheads="1"/>
          </p:cNvSpPr>
          <p:nvPr>
            <p:ph type="body" idx="1"/>
          </p:nvPr>
        </p:nvSpPr>
        <p:spPr>
          <a:xfrm>
            <a:off x="612092" y="4950583"/>
            <a:ext cx="5821289" cy="3700244"/>
          </a:xfrm>
          <a:noFill/>
          <a:ln/>
        </p:spPr>
        <p:txBody>
          <a:bodyPr/>
          <a:lstStyle/>
          <a:p>
            <a:pPr marL="231759" indent="-231759" eaLnBrk="1" hangingPunct="1">
              <a:buFontTx/>
              <a:buChar char="•"/>
            </a:pPr>
            <a:r>
              <a:rPr lang="en-US" dirty="0">
                <a:latin typeface="Arial" pitchFamily="34" charset="0"/>
              </a:rPr>
              <a:t>All three algorithms are used on each measurement. </a:t>
            </a:r>
          </a:p>
          <a:p>
            <a:pPr marL="231759" indent="-231759" eaLnBrk="1" hangingPunct="1">
              <a:buFontTx/>
              <a:buChar char="•"/>
            </a:pPr>
            <a:r>
              <a:rPr lang="en-US" dirty="0">
                <a:latin typeface="Arial" pitchFamily="34" charset="0"/>
              </a:rPr>
              <a:t>For each algorithm, a score or confidence is calculated for each echo, then the largest score of the 3 criteria is selected for each echo. </a:t>
            </a:r>
          </a:p>
          <a:p>
            <a:pPr marL="231759" indent="-231759" eaLnBrk="1" hangingPunct="1">
              <a:buFontTx/>
              <a:buChar char="•"/>
            </a:pPr>
            <a:r>
              <a:rPr lang="en-US" dirty="0">
                <a:latin typeface="Arial" pitchFamily="34" charset="0"/>
              </a:rPr>
              <a:t>Finally, the echo with the highest score is deemed to be the true echo from the material surface. </a:t>
            </a:r>
          </a:p>
          <a:p>
            <a:pPr marL="231759" indent="-231759" eaLnBrk="1" hangingPunct="1">
              <a:buFontTx/>
              <a:buChar char="•"/>
            </a:pPr>
            <a:r>
              <a:rPr lang="en-US" dirty="0">
                <a:latin typeface="Arial" pitchFamily="34" charset="0"/>
              </a:rPr>
              <a:t>Occasionally, one algorithm will give a low score to the true echo and a better score to a false echo, but the other algorithms will pull the total score of the true echo up, and push the total score of the false echo down. </a:t>
            </a:r>
          </a:p>
          <a:p>
            <a:pPr marL="231759" indent="-231759" eaLnBrk="1" hangingPunct="1">
              <a:buFontTx/>
              <a:buChar char="•"/>
            </a:pPr>
            <a:r>
              <a:rPr lang="en-US" dirty="0">
                <a:latin typeface="Arial" pitchFamily="34" charset="0"/>
              </a:rPr>
              <a:t>For a given bin condition, a single algorithm may give higher echo confidence but, as bin conditions change, another algorithm may be required. </a:t>
            </a:r>
          </a:p>
          <a:p>
            <a:pPr marL="231759" indent="-231759" eaLnBrk="1" hangingPunct="1">
              <a:buFontTx/>
              <a:buChar char="•"/>
            </a:pPr>
            <a:r>
              <a:rPr lang="en-US" dirty="0">
                <a:latin typeface="Arial" pitchFamily="34" charset="0"/>
              </a:rPr>
              <a:t>Using all three algorithms provides for reliable operation over time, however, a skilled technician can turn off one and produce better results than using all 3.  </a:t>
            </a:r>
          </a:p>
          <a:p>
            <a:pPr marL="231759" indent="-231759" eaLnBrk="1" hangingPunct="1"/>
            <a:endParaRPr lang="en-US" dirty="0">
              <a:latin typeface="Arial" pitchFamily="34" charset="0"/>
            </a:endParaRPr>
          </a:p>
        </p:txBody>
      </p:sp>
    </p:spTree>
    <p:extLst>
      <p:ext uri="{BB962C8B-B14F-4D97-AF65-F5344CB8AC3E}">
        <p14:creationId xmlns:p14="http://schemas.microsoft.com/office/powerpoint/2010/main" val="111217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85C6B53-56D4-4BFB-AF0D-7FAFD7088B1D}" type="slidenum">
              <a:rPr lang="de-DE" smtClean="0">
                <a:latin typeface="Arial" pitchFamily="34" charset="0"/>
              </a:rPr>
              <a:pPr/>
              <a:t>21</a:t>
            </a:fld>
            <a:endParaRPr lang="de-DE" dirty="0">
              <a:latin typeface="Arial" pitchFamily="34" charset="0"/>
            </a:endParaRPr>
          </a:p>
        </p:txBody>
      </p:sp>
      <p:sp>
        <p:nvSpPr>
          <p:cNvPr id="41987" name="Rectangle 2"/>
          <p:cNvSpPr>
            <a:spLocks noGrp="1" noRot="1" noChangeAspect="1" noChangeArrowheads="1" noTextEdit="1"/>
          </p:cNvSpPr>
          <p:nvPr>
            <p:ph type="sldImg"/>
          </p:nvPr>
        </p:nvSpPr>
        <p:spPr>
          <a:xfrm>
            <a:off x="579438" y="457200"/>
            <a:ext cx="5889625" cy="4418013"/>
          </a:xfrm>
          <a:ln/>
        </p:spPr>
      </p:sp>
      <p:sp>
        <p:nvSpPr>
          <p:cNvPr id="41988" name="Rectangle 3"/>
          <p:cNvSpPr>
            <a:spLocks noGrp="1" noChangeArrowheads="1"/>
          </p:cNvSpPr>
          <p:nvPr>
            <p:ph type="body" idx="1"/>
          </p:nvPr>
        </p:nvSpPr>
        <p:spPr>
          <a:xfrm>
            <a:off x="612092" y="4949132"/>
            <a:ext cx="5821289" cy="3703146"/>
          </a:xfrm>
          <a:noFill/>
          <a:ln/>
        </p:spPr>
        <p:txBody>
          <a:bodyPr/>
          <a:lstStyle/>
          <a:p>
            <a:pPr marL="517500" lvl="1" indent="-171450" eaLnBrk="1" hangingPunct="1">
              <a:buClr>
                <a:srgbClr val="949EAA"/>
              </a:buClr>
              <a:buFont typeface="Arial" panose="020B0604020202020204" pitchFamily="34" charset="0"/>
              <a:buChar char="•"/>
            </a:pPr>
            <a:r>
              <a:rPr lang="en-US" dirty="0">
                <a:latin typeface="Arial" pitchFamily="34" charset="0"/>
              </a:rPr>
              <a:t>The TVT line is a very important</a:t>
            </a:r>
            <a:r>
              <a:rPr lang="en-US" baseline="0" dirty="0">
                <a:latin typeface="Arial" pitchFamily="34" charset="0"/>
              </a:rPr>
              <a:t> part of allowing a system to select the correct echo.</a:t>
            </a:r>
          </a:p>
          <a:p>
            <a:pPr marL="517500" lvl="1" indent="-171450" eaLnBrk="1" hangingPunct="1">
              <a:buClr>
                <a:srgbClr val="949EAA"/>
              </a:buClr>
              <a:buFont typeface="Arial" panose="020B0604020202020204" pitchFamily="34" charset="0"/>
              <a:buChar char="•"/>
            </a:pPr>
            <a:r>
              <a:rPr lang="en-US" baseline="0" dirty="0">
                <a:latin typeface="Arial" pitchFamily="34" charset="0"/>
              </a:rPr>
              <a:t>Remember that anything above the line is seen as a true echo to be evaluated as the material level and anything below the TVT line is ignored.</a:t>
            </a:r>
          </a:p>
          <a:p>
            <a:pPr marL="517500" lvl="1" indent="-171450" eaLnBrk="1" hangingPunct="1">
              <a:buClr>
                <a:srgbClr val="949EAA"/>
              </a:buClr>
              <a:buFont typeface="Arial" panose="020B0604020202020204" pitchFamily="34" charset="0"/>
              <a:buChar char="•"/>
            </a:pPr>
            <a:r>
              <a:rPr lang="en-US" baseline="0" dirty="0">
                <a:latin typeface="Arial" pitchFamily="34" charset="0"/>
              </a:rPr>
              <a:t>So what happens to the echo when process conditions change in the vessel such as Foam on the material surface or Steam in the atmosphere of the tank or agitation is added to the material or dust is present in the air space?</a:t>
            </a:r>
          </a:p>
          <a:p>
            <a:pPr marL="517500" lvl="1" indent="-171450" eaLnBrk="1" hangingPunct="1">
              <a:buClr>
                <a:srgbClr val="949EAA"/>
              </a:buClr>
              <a:buFont typeface="Arial" panose="020B0604020202020204" pitchFamily="34" charset="0"/>
              <a:buChar char="•"/>
            </a:pPr>
            <a:r>
              <a:rPr lang="en-US" baseline="0" dirty="0">
                <a:latin typeface="Arial" pitchFamily="34" charset="0"/>
              </a:rPr>
              <a:t>Lets take a look.</a:t>
            </a:r>
            <a:endParaRPr lang="en-US" dirty="0">
              <a:latin typeface="Arial" pitchFamily="34" charset="0"/>
            </a:endParaRPr>
          </a:p>
        </p:txBody>
      </p:sp>
    </p:spTree>
    <p:extLst>
      <p:ext uri="{BB962C8B-B14F-4D97-AF65-F5344CB8AC3E}">
        <p14:creationId xmlns:p14="http://schemas.microsoft.com/office/powerpoint/2010/main" val="187362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05DAE4E-58C2-4C6E-92B4-0C35C7A25C39}" type="slidenum">
              <a:rPr lang="de-DE" smtClean="0">
                <a:latin typeface="Arial" pitchFamily="34" charset="0"/>
              </a:rPr>
              <a:pPr/>
              <a:t>22</a:t>
            </a:fld>
            <a:endParaRPr lang="de-DE" dirty="0">
              <a:latin typeface="Arial" pitchFamily="34" charset="0"/>
            </a:endParaRPr>
          </a:p>
        </p:txBody>
      </p:sp>
      <p:sp>
        <p:nvSpPr>
          <p:cNvPr id="43011" name="Rectangle 2"/>
          <p:cNvSpPr>
            <a:spLocks noGrp="1" noRot="1" noChangeAspect="1" noChangeArrowheads="1" noTextEdit="1"/>
          </p:cNvSpPr>
          <p:nvPr>
            <p:ph type="sldImg"/>
          </p:nvPr>
        </p:nvSpPr>
        <p:spPr>
          <a:xfrm>
            <a:off x="579438" y="457200"/>
            <a:ext cx="5889625" cy="4418013"/>
          </a:xfrm>
          <a:ln/>
        </p:spPr>
      </p:sp>
      <p:sp>
        <p:nvSpPr>
          <p:cNvPr id="43012" name="Rectangle 3"/>
          <p:cNvSpPr>
            <a:spLocks noGrp="1" noChangeArrowheads="1"/>
          </p:cNvSpPr>
          <p:nvPr>
            <p:ph type="body" idx="1"/>
          </p:nvPr>
        </p:nvSpPr>
        <p:spPr>
          <a:xfrm>
            <a:off x="612092" y="4949132"/>
            <a:ext cx="5821289" cy="3703146"/>
          </a:xfrm>
          <a:noFill/>
          <a:ln/>
        </p:spPr>
        <p:txBody>
          <a:bodyPr/>
          <a:lstStyle/>
          <a:p>
            <a:pPr marL="517500" lvl="1" indent="-171450" eaLnBrk="1" hangingPunct="1">
              <a:buClr>
                <a:srgbClr val="949EAA"/>
              </a:buClr>
              <a:buFont typeface="Arial" panose="020B0604020202020204" pitchFamily="34" charset="0"/>
              <a:buChar char="•"/>
            </a:pPr>
            <a:r>
              <a:rPr lang="en-US" dirty="0">
                <a:latin typeface="Arial" pitchFamily="34" charset="0"/>
              </a:rPr>
              <a:t>So in this example, we have an application where one of the factors</a:t>
            </a:r>
            <a:r>
              <a:rPr lang="en-US" baseline="0" dirty="0">
                <a:latin typeface="Arial" pitchFamily="34" charset="0"/>
              </a:rPr>
              <a:t> above is causing some issues with energy that is returned</a:t>
            </a:r>
          </a:p>
          <a:p>
            <a:pPr marL="517500" lvl="1" indent="-171450" eaLnBrk="1" hangingPunct="1">
              <a:buClr>
                <a:srgbClr val="949EAA"/>
              </a:buClr>
              <a:buFont typeface="Arial" panose="020B0604020202020204" pitchFamily="34" charset="0"/>
              <a:buChar char="•"/>
            </a:pPr>
            <a:r>
              <a:rPr lang="en-US" baseline="0" dirty="0">
                <a:latin typeface="Arial" pitchFamily="34" charset="0"/>
              </a:rPr>
              <a:t>As you can see in this example, as something is affecting the returned signal, and you have a static threshold level, as the returned signal falls below the threshold level, the system will lose the signal and go into it’s fault mode.</a:t>
            </a:r>
            <a:endParaRPr lang="en-US" dirty="0">
              <a:latin typeface="Arial" pitchFamily="34" charset="0"/>
            </a:endParaRPr>
          </a:p>
        </p:txBody>
      </p:sp>
    </p:spTree>
    <p:extLst>
      <p:ext uri="{BB962C8B-B14F-4D97-AF65-F5344CB8AC3E}">
        <p14:creationId xmlns:p14="http://schemas.microsoft.com/office/powerpoint/2010/main" val="66750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4660DA0-17C1-438D-96A2-0388BA94FCD2}" type="slidenum">
              <a:rPr lang="de-DE" smtClean="0">
                <a:latin typeface="Arial" pitchFamily="34" charset="0"/>
              </a:rPr>
              <a:pPr/>
              <a:t>23</a:t>
            </a:fld>
            <a:endParaRPr lang="de-DE" dirty="0">
              <a:latin typeface="Arial" pitchFamily="34" charset="0"/>
            </a:endParaRPr>
          </a:p>
        </p:txBody>
      </p:sp>
      <p:sp>
        <p:nvSpPr>
          <p:cNvPr id="44035" name="Rectangle 2"/>
          <p:cNvSpPr>
            <a:spLocks noGrp="1" noRot="1" noChangeAspect="1" noChangeArrowheads="1" noTextEdit="1"/>
          </p:cNvSpPr>
          <p:nvPr>
            <p:ph type="sldImg"/>
          </p:nvPr>
        </p:nvSpPr>
        <p:spPr>
          <a:xfrm>
            <a:off x="579438" y="457200"/>
            <a:ext cx="5889625" cy="4418013"/>
          </a:xfrm>
          <a:ln/>
        </p:spPr>
      </p:sp>
      <p:sp>
        <p:nvSpPr>
          <p:cNvPr id="44036" name="Rectangle 3"/>
          <p:cNvSpPr>
            <a:spLocks noGrp="1" noChangeArrowheads="1"/>
          </p:cNvSpPr>
          <p:nvPr>
            <p:ph type="body" idx="1"/>
          </p:nvPr>
        </p:nvSpPr>
        <p:spPr>
          <a:xfrm>
            <a:off x="612092" y="4949132"/>
            <a:ext cx="5821289" cy="3703146"/>
          </a:xfrm>
          <a:noFill/>
          <a:ln/>
        </p:spPr>
        <p:txBody>
          <a:bodyPr/>
          <a:lstStyle/>
          <a:p>
            <a:pPr marL="517500" lvl="1" indent="-171450" eaLnBrk="1" hangingPunct="1">
              <a:buClr>
                <a:srgbClr val="949EAA"/>
              </a:buClr>
              <a:buFont typeface="Arial" panose="020B0604020202020204" pitchFamily="34" charset="0"/>
              <a:buChar char="•"/>
            </a:pPr>
            <a:r>
              <a:rPr lang="en-US" dirty="0">
                <a:latin typeface="Arial" pitchFamily="34" charset="0"/>
              </a:rPr>
              <a:t>So</a:t>
            </a:r>
            <a:r>
              <a:rPr lang="en-US" baseline="0" dirty="0">
                <a:latin typeface="Arial" pitchFamily="34" charset="0"/>
              </a:rPr>
              <a:t> by having this threshold level automatically adjust itself based on the height or amplitude of the returned echo (dynamic) the system will have a better chance of seeing the material echo as process conditions change.</a:t>
            </a:r>
          </a:p>
          <a:p>
            <a:pPr marL="517500" lvl="1" indent="-171450" eaLnBrk="1" hangingPunct="1">
              <a:buClr>
                <a:srgbClr val="949EAA"/>
              </a:buClr>
              <a:buFont typeface="Arial" panose="020B0604020202020204" pitchFamily="34" charset="0"/>
              <a:buChar char="•"/>
            </a:pPr>
            <a:r>
              <a:rPr lang="en-US" baseline="0" dirty="0">
                <a:latin typeface="Arial" pitchFamily="34" charset="0"/>
              </a:rPr>
              <a:t>So when you are evaluating your instrument providers, you should ask the question if their threshold level is static or dynamic.  This could have an impact on how well the system will work in your applications.</a:t>
            </a:r>
            <a:endParaRPr lang="en-US" dirty="0">
              <a:latin typeface="Arial" pitchFamily="34" charset="0"/>
            </a:endParaRPr>
          </a:p>
        </p:txBody>
      </p:sp>
    </p:spTree>
    <p:extLst>
      <p:ext uri="{BB962C8B-B14F-4D97-AF65-F5344CB8AC3E}">
        <p14:creationId xmlns:p14="http://schemas.microsoft.com/office/powerpoint/2010/main" val="214874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ge</a:t>
            </a:r>
            <a:r>
              <a:rPr lang="en-US" baseline="0" dirty="0"/>
              <a:t>t many questions on ultrasonic frequencies and beam angles.  </a:t>
            </a:r>
          </a:p>
          <a:p>
            <a:pPr marL="171450" indent="-171450">
              <a:buFont typeface="Arial" panose="020B0604020202020204" pitchFamily="34" charset="0"/>
              <a:buChar char="•"/>
            </a:pPr>
            <a:r>
              <a:rPr lang="en-US" baseline="0" dirty="0"/>
              <a:t>Lets take some time to talk about these items</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24</a:t>
            </a:fld>
            <a:endParaRPr lang="en-US" dirty="0"/>
          </a:p>
        </p:txBody>
      </p:sp>
    </p:spTree>
    <p:extLst>
      <p:ext uri="{BB962C8B-B14F-4D97-AF65-F5344CB8AC3E}">
        <p14:creationId xmlns:p14="http://schemas.microsoft.com/office/powerpoint/2010/main" val="401524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pretty much just read the text on this slide.</a:t>
            </a:r>
            <a:r>
              <a:rPr lang="en-US" baseline="0" dirty="0"/>
              <a:t>  Not much to add to it.</a:t>
            </a:r>
            <a:endParaRPr lang="en-US" dirty="0"/>
          </a:p>
          <a:p>
            <a:pPr marL="171450" indent="-171450">
              <a:buFont typeface="Arial" panose="020B0604020202020204" pitchFamily="34" charset="0"/>
              <a:buChar char="•"/>
            </a:pPr>
            <a:r>
              <a:rPr lang="en-US" dirty="0"/>
              <a:t>In this slide,</a:t>
            </a:r>
            <a:r>
              <a:rPr lang="en-US" baseline="0" dirty="0"/>
              <a:t> I usually talk about how you can hear the bass from another car nearby and you cannot hear anything else.</a:t>
            </a:r>
          </a:p>
          <a:p>
            <a:pPr marL="628650" lvl="1" indent="-171450">
              <a:buFont typeface="Arial" panose="020B0604020202020204" pitchFamily="34" charset="0"/>
              <a:buChar char="•"/>
            </a:pPr>
            <a:r>
              <a:rPr lang="en-US" baseline="0" dirty="0"/>
              <a:t>Bass or low frequencies carry farther and therefore we hear the bass from the car stereo</a:t>
            </a:r>
          </a:p>
          <a:p>
            <a:pPr marL="628650" lvl="1" indent="-171450">
              <a:buFont typeface="Arial" panose="020B0604020202020204" pitchFamily="34" charset="0"/>
              <a:buChar char="•"/>
            </a:pPr>
            <a:r>
              <a:rPr lang="en-US" baseline="0" dirty="0"/>
              <a:t>The high frequencies do not carry as far and that is why we cannot hear them from the car stereo.</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25</a:t>
            </a:fld>
            <a:endParaRPr lang="en-US" dirty="0"/>
          </a:p>
        </p:txBody>
      </p:sp>
    </p:spTree>
    <p:extLst>
      <p:ext uri="{BB962C8B-B14F-4D97-AF65-F5344CB8AC3E}">
        <p14:creationId xmlns:p14="http://schemas.microsoft.com/office/powerpoint/2010/main" val="78518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sldNum" sz="quarter" idx="5"/>
          </p:nvPr>
        </p:nvSpPr>
        <p:spPr>
          <a:noFill/>
        </p:spPr>
        <p:txBody>
          <a:bodyPr/>
          <a:lstStyle/>
          <a:p>
            <a:fld id="{81AFB1E9-20FC-4B4C-B722-534A9B979F5F}" type="slidenum">
              <a:rPr lang="de-DE" smtClean="0"/>
              <a:pPr/>
              <a:t>26</a:t>
            </a:fld>
            <a:endParaRPr lang="de-DE"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dirty="0"/>
              <a:t>Operating at 78 GHz frequency means that the SITRANS LR560 has a very narrow beam width of only 4°. </a:t>
            </a:r>
          </a:p>
          <a:p>
            <a:pPr marL="171450" indent="-171450" eaLnBrk="1" hangingPunct="1">
              <a:buFont typeface="Arial" panose="020B0604020202020204" pitchFamily="34" charset="0"/>
              <a:buChar char="•"/>
            </a:pPr>
            <a:r>
              <a:rPr lang="en-US" dirty="0"/>
              <a:t>This is important because it means that the transmitter can be installed practically anywhere on the top of the silo. </a:t>
            </a:r>
          </a:p>
          <a:p>
            <a:pPr marL="171450" indent="-171450" eaLnBrk="1" hangingPunct="1">
              <a:buFont typeface="Arial" panose="020B0604020202020204" pitchFamily="34" charset="0"/>
              <a:buChar char="•"/>
            </a:pPr>
            <a:r>
              <a:rPr lang="en-US" dirty="0"/>
              <a:t>Its small size means that it can usually be installed on any existing nozzle or tank opening.  </a:t>
            </a:r>
          </a:p>
          <a:p>
            <a:pPr marL="171450" indent="-171450" eaLnBrk="1" hangingPunct="1">
              <a:buFont typeface="Arial" panose="020B0604020202020204" pitchFamily="34" charset="0"/>
              <a:buChar char="•"/>
            </a:pPr>
            <a:r>
              <a:rPr lang="en-US" dirty="0"/>
              <a:t>The traditional problems of noisy signals due to the standpipe/nozzle are now eliminated.  </a:t>
            </a:r>
          </a:p>
          <a:p>
            <a:pPr marL="171450" indent="-171450" eaLnBrk="1" hangingPunct="1">
              <a:buFont typeface="Arial" panose="020B0604020202020204" pitchFamily="34" charset="0"/>
              <a:buChar char="•"/>
            </a:pPr>
            <a:r>
              <a:rPr lang="en-US" dirty="0"/>
              <a:t>Even the cone area can be measured effectively because the narrow beam can be aimed there. </a:t>
            </a:r>
          </a:p>
          <a:p>
            <a:pPr marL="171450" indent="-171450" eaLnBrk="1" hangingPunct="1">
              <a:buFont typeface="Arial" panose="020B0604020202020204" pitchFamily="34" charset="0"/>
              <a:buChar char="•"/>
            </a:pPr>
            <a:r>
              <a:rPr lang="en-US" dirty="0"/>
              <a:t>Wider beam angles typical of lower frequency radar can have difficulty measuring the cone area of the silo. </a:t>
            </a:r>
          </a:p>
          <a:p>
            <a:pPr marL="171450" indent="-171450" eaLnBrk="1" hangingPunct="1">
              <a:buFont typeface="Arial" panose="020B0604020202020204" pitchFamily="34" charset="0"/>
              <a:buChar char="•"/>
            </a:pPr>
            <a:r>
              <a:rPr lang="en-US" dirty="0"/>
              <a:t>They tend to see the sides of the silo and miss the true level reading in the cone area.</a:t>
            </a:r>
          </a:p>
          <a:p>
            <a:pPr eaLnBrk="1" hangingPunct="1"/>
            <a:endParaRPr lang="en-US" dirty="0"/>
          </a:p>
          <a:p>
            <a:pPr eaLnBrk="1" hangingPunct="1"/>
            <a:r>
              <a:rPr lang="en-US" dirty="0"/>
              <a:t>For comparison: a 25 GHz radar transmitter would need a large dish antenna to be to obtain a 4º beam.</a:t>
            </a:r>
          </a:p>
          <a:p>
            <a:pPr eaLnBrk="1" hangingPunct="1"/>
            <a:endParaRPr lang="en-US" dirty="0"/>
          </a:p>
          <a:p>
            <a:pPr eaLnBrk="1" hangingPunct="1"/>
            <a:r>
              <a:rPr lang="en-US" dirty="0"/>
              <a:t>Guided wave radar can see the material in the cone area but it must be positioned correctly for accurate measurements. </a:t>
            </a:r>
          </a:p>
        </p:txBody>
      </p:sp>
    </p:spTree>
    <p:extLst>
      <p:ext uri="{BB962C8B-B14F-4D97-AF65-F5344CB8AC3E}">
        <p14:creationId xmlns:p14="http://schemas.microsoft.com/office/powerpoint/2010/main" val="3843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case, we are trying to show</a:t>
            </a:r>
            <a:r>
              <a:rPr lang="en-US" baseline="0" dirty="0"/>
              <a:t> an example of how smaller beam angles can help with readings in solids applications.</a:t>
            </a:r>
          </a:p>
          <a:p>
            <a:pPr marL="171450" indent="-171450">
              <a:buFont typeface="Arial" panose="020B0604020202020204" pitchFamily="34" charset="0"/>
              <a:buChar char="•"/>
            </a:pPr>
            <a:r>
              <a:rPr lang="en-US" baseline="0" dirty="0"/>
              <a:t>There are not many solids applications in the Water market other than maybe a lime silo, but this is still good information to know.</a:t>
            </a:r>
          </a:p>
          <a:p>
            <a:pPr marL="171450" indent="-171450">
              <a:buFont typeface="Arial" panose="020B0604020202020204" pitchFamily="34" charset="0"/>
              <a:buChar char="•"/>
            </a:pPr>
            <a:r>
              <a:rPr lang="en-US" baseline="0" dirty="0"/>
              <a:t>So in the example above, we have 3 different frequencies we are comparing.</a:t>
            </a:r>
          </a:p>
          <a:p>
            <a:pPr marL="628650" lvl="1" indent="-171450">
              <a:buFont typeface="Arial" panose="020B0604020202020204" pitchFamily="34" charset="0"/>
              <a:buChar char="•"/>
            </a:pPr>
            <a:r>
              <a:rPr lang="en-US" baseline="0" dirty="0"/>
              <a:t>The 6-10 GHz would be like a beach ball and trying to get it to bounce straight back from a set of stairs.  If is very difficult to get that beach ball to bounce straight back.  It will want to skip out and we do not get much energy back</a:t>
            </a:r>
          </a:p>
          <a:p>
            <a:pPr marL="628650" lvl="1" indent="-171450">
              <a:buFont typeface="Arial" panose="020B0604020202020204" pitchFamily="34" charset="0"/>
              <a:buChar char="•"/>
            </a:pPr>
            <a:r>
              <a:rPr lang="en-US" baseline="0" dirty="0"/>
              <a:t>The 24 GHz signal is somewhat small but imagine it as the size of a basketball.  We will have a better chance of getting the signal back but still will have some issue with energy “skipping” away</a:t>
            </a:r>
          </a:p>
          <a:p>
            <a:pPr marL="628650" lvl="1" indent="-171450">
              <a:buFont typeface="Arial" panose="020B0604020202020204" pitchFamily="34" charset="0"/>
              <a:buChar char="•"/>
            </a:pPr>
            <a:r>
              <a:rPr lang="en-US" baseline="0" dirty="0"/>
              <a:t>Now at 78 GHz, we are talking about a golf ball size or ping pong ball size echo.  We will have a much better chance of getting the energy back and locking in and measuring the proper level.</a:t>
            </a:r>
          </a:p>
          <a:p>
            <a:pPr marL="171450" lvl="0" indent="-171450">
              <a:buFont typeface="Arial" panose="020B0604020202020204" pitchFamily="34" charset="0"/>
              <a:buChar char="•"/>
            </a:pPr>
            <a:r>
              <a:rPr lang="en-US" baseline="0" dirty="0"/>
              <a:t>So in this case, if you are measuring solids, the higher the frequency, the better.</a:t>
            </a:r>
          </a:p>
        </p:txBody>
      </p:sp>
      <p:sp>
        <p:nvSpPr>
          <p:cNvPr id="4" name="Slide Number Placeholder 3"/>
          <p:cNvSpPr>
            <a:spLocks noGrp="1"/>
          </p:cNvSpPr>
          <p:nvPr>
            <p:ph type="sldNum" sz="quarter" idx="10"/>
          </p:nvPr>
        </p:nvSpPr>
        <p:spPr/>
        <p:txBody>
          <a:bodyPr/>
          <a:lstStyle/>
          <a:p>
            <a:fld id="{B7DE6DF0-3844-4DB2-8558-60E0D329ABAD}" type="slidenum">
              <a:rPr lang="en-US" smtClean="0"/>
              <a:t>27</a:t>
            </a:fld>
            <a:endParaRPr lang="en-US" dirty="0"/>
          </a:p>
        </p:txBody>
      </p:sp>
    </p:spTree>
    <p:extLst>
      <p:ext uri="{BB962C8B-B14F-4D97-AF65-F5344CB8AC3E}">
        <p14:creationId xmlns:p14="http://schemas.microsoft.com/office/powerpoint/2010/main" val="93075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1144588" y="687388"/>
            <a:ext cx="4572000" cy="3429000"/>
          </a:xfrm>
          <a:ln/>
        </p:spPr>
      </p:sp>
      <p:sp>
        <p:nvSpPr>
          <p:cNvPr id="321539"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In this slide, you need to open up to the audience and get them</a:t>
            </a:r>
            <a:r>
              <a:rPr lang="en-US" baseline="0" dirty="0"/>
              <a:t> involved.  </a:t>
            </a:r>
          </a:p>
          <a:p>
            <a:pPr marL="171450" indent="-171450">
              <a:buFont typeface="Arial" panose="020B0604020202020204" pitchFamily="34" charset="0"/>
              <a:buChar char="•"/>
            </a:pPr>
            <a:r>
              <a:rPr lang="en-US" baseline="0" dirty="0"/>
              <a:t>Explain that we have a vessel here that has a flat bottom and a dish shaped top.</a:t>
            </a:r>
          </a:p>
          <a:p>
            <a:pPr marL="171450" indent="-171450">
              <a:buFont typeface="Arial" panose="020B0604020202020204" pitchFamily="34" charset="0"/>
              <a:buChar char="•"/>
            </a:pPr>
            <a:r>
              <a:rPr lang="en-US" baseline="0" dirty="0"/>
              <a:t>Which is the correct location to mount your level device?  Who says 1.  Who Says 2, etc..</a:t>
            </a:r>
          </a:p>
          <a:p>
            <a:pPr marL="171450" indent="-171450">
              <a:buFont typeface="Arial" panose="020B0604020202020204" pitchFamily="34" charset="0"/>
              <a:buChar char="•"/>
            </a:pPr>
            <a:r>
              <a:rPr lang="en-US" baseline="0" dirty="0"/>
              <a:t>Once you have everyone’s selection, go to the next set of slides.</a:t>
            </a:r>
          </a:p>
        </p:txBody>
      </p:sp>
    </p:spTree>
    <p:extLst>
      <p:ext uri="{BB962C8B-B14F-4D97-AF65-F5344CB8AC3E}">
        <p14:creationId xmlns:p14="http://schemas.microsoft.com/office/powerpoint/2010/main" val="41820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xfrm>
            <a:off x="1144588" y="687388"/>
            <a:ext cx="4572000" cy="3429000"/>
          </a:xfrm>
          <a:ln/>
        </p:spPr>
      </p:sp>
      <p:sp>
        <p:nvSpPr>
          <p:cNvPr id="322563"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Not</a:t>
            </a:r>
            <a:r>
              <a:rPr lang="en-US" baseline="0" dirty="0"/>
              <a:t> good because of the obstructions.</a:t>
            </a:r>
          </a:p>
          <a:p>
            <a:pPr marL="171450" indent="-171450">
              <a:buFont typeface="Arial" panose="020B0604020202020204" pitchFamily="34" charset="0"/>
              <a:buChar char="•"/>
            </a:pPr>
            <a:r>
              <a:rPr lang="en-US" baseline="0" dirty="0"/>
              <a:t>This location can be used is no other available but you may have issues with the overall performance.</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4425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know the round</a:t>
            </a:r>
            <a:r>
              <a:rPr lang="en-US" baseline="0" dirty="0"/>
              <a:t> trip time it took from transmission to received echo</a:t>
            </a:r>
          </a:p>
          <a:p>
            <a:pPr marL="171450" indent="-171450">
              <a:buFont typeface="Arial" panose="020B0604020202020204" pitchFamily="34" charset="0"/>
              <a:buChar char="•"/>
            </a:pPr>
            <a:r>
              <a:rPr lang="en-US" baseline="0" dirty="0"/>
              <a:t>We know the velocity or speed that the sound wave is traveling at</a:t>
            </a:r>
          </a:p>
          <a:p>
            <a:pPr marL="171450" indent="-171450">
              <a:buFont typeface="Arial" panose="020B0604020202020204" pitchFamily="34" charset="0"/>
              <a:buChar char="•"/>
            </a:pPr>
            <a:r>
              <a:rPr lang="en-US" baseline="0" dirty="0"/>
              <a:t>Multiply them together and you get the total distance that the sound wave traveled</a:t>
            </a:r>
          </a:p>
          <a:p>
            <a:pPr marL="171450" indent="-171450">
              <a:buFont typeface="Arial" panose="020B0604020202020204" pitchFamily="34" charset="0"/>
              <a:buChar char="•"/>
            </a:pPr>
            <a:r>
              <a:rPr lang="en-US" baseline="0" dirty="0"/>
              <a:t>Since we only need to know ½ of that distance, we simply divide by 2 to actual distance from the face of the transducer to the material level.</a:t>
            </a:r>
          </a:p>
          <a:p>
            <a:pPr marL="171450" indent="-171450">
              <a:buFont typeface="Arial" panose="020B0604020202020204" pitchFamily="34" charset="0"/>
              <a:buChar char="•"/>
            </a:pPr>
            <a:r>
              <a:rPr lang="en-US" baseline="0" dirty="0"/>
              <a:t>Very simple right?  Well there is allot more too it, but at it’s basic level, this is how ultrasonics works.</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12</a:t>
            </a:fld>
            <a:endParaRPr lang="en-US" dirty="0"/>
          </a:p>
        </p:txBody>
      </p:sp>
    </p:spTree>
    <p:extLst>
      <p:ext uri="{BB962C8B-B14F-4D97-AF65-F5344CB8AC3E}">
        <p14:creationId xmlns:p14="http://schemas.microsoft.com/office/powerpoint/2010/main" val="554085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1144588" y="687388"/>
            <a:ext cx="4572000" cy="3429000"/>
          </a:xfrm>
          <a:ln/>
        </p:spPr>
      </p:sp>
      <p:sp>
        <p:nvSpPr>
          <p:cNvPr id="323587"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Yep, this one is the right</a:t>
            </a:r>
            <a:r>
              <a:rPr lang="en-US" baseline="0" dirty="0"/>
              <a:t> location.</a:t>
            </a:r>
          </a:p>
          <a:p>
            <a:pPr marL="171450" indent="-171450">
              <a:buFont typeface="Arial" panose="020B0604020202020204" pitchFamily="34" charset="0"/>
              <a:buChar char="•"/>
            </a:pPr>
            <a:r>
              <a:rPr lang="en-US" baseline="0" dirty="0"/>
              <a:t>If you have give </a:t>
            </a:r>
            <a:r>
              <a:rPr lang="en-US" baseline="0" dirty="0" err="1"/>
              <a:t>aways</a:t>
            </a:r>
            <a:r>
              <a:rPr lang="en-US" baseline="0" dirty="0"/>
              <a:t>, you can hand out to the ones that got it right.</a:t>
            </a:r>
          </a:p>
          <a:p>
            <a:pPr marL="171450" indent="-171450">
              <a:buFont typeface="Arial" panose="020B0604020202020204" pitchFamily="34" charset="0"/>
              <a:buChar char="•"/>
            </a:pPr>
            <a:r>
              <a:rPr lang="en-US" baseline="0" dirty="0"/>
              <a:t>The typical installation is 1/3 the distance from the side wall and you get the best return with no interference.</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6407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1144588" y="687388"/>
            <a:ext cx="4572000" cy="3429000"/>
          </a:xfrm>
          <a:ln/>
        </p:spPr>
      </p:sp>
      <p:sp>
        <p:nvSpPr>
          <p:cNvPr id="324611"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This in NOT the</a:t>
            </a:r>
            <a:r>
              <a:rPr lang="en-US" baseline="0" dirty="0"/>
              <a:t> ideal location.</a:t>
            </a:r>
          </a:p>
          <a:p>
            <a:pPr marL="171450" indent="-171450">
              <a:buFont typeface="Arial" panose="020B0604020202020204" pitchFamily="34" charset="0"/>
              <a:buChar char="•"/>
            </a:pPr>
            <a:r>
              <a:rPr lang="en-US" baseline="0" dirty="0"/>
              <a:t>In this application we have a dish shaped top.</a:t>
            </a:r>
          </a:p>
          <a:p>
            <a:pPr marL="171450" indent="-171450">
              <a:buFont typeface="Arial" panose="020B0604020202020204" pitchFamily="34" charset="0"/>
              <a:buChar char="•"/>
            </a:pPr>
            <a:r>
              <a:rPr lang="en-US" baseline="0" dirty="0"/>
              <a:t>I usually ask the customers who has satellite for their TV service.?</a:t>
            </a:r>
          </a:p>
          <a:p>
            <a:pPr marL="628650" lvl="1" indent="-171450">
              <a:buFont typeface="Arial" panose="020B0604020202020204" pitchFamily="34" charset="0"/>
              <a:buChar char="•"/>
            </a:pPr>
            <a:r>
              <a:rPr lang="en-US" baseline="0" dirty="0"/>
              <a:t>That is the shape of the antenna that you get your signal through?</a:t>
            </a:r>
          </a:p>
          <a:p>
            <a:pPr marL="628650" lvl="1" indent="-171450">
              <a:buFont typeface="Arial" panose="020B0604020202020204" pitchFamily="34" charset="0"/>
              <a:buChar char="•"/>
            </a:pPr>
            <a:r>
              <a:rPr lang="en-US" baseline="0" dirty="0"/>
              <a:t>What does that dish shape do to the satellite signal? It amplifies and focuses the signal to the actual receiver.</a:t>
            </a:r>
          </a:p>
          <a:p>
            <a:pPr marL="171450" lvl="0" indent="-171450">
              <a:buFont typeface="Arial" panose="020B0604020202020204" pitchFamily="34" charset="0"/>
              <a:buChar char="•"/>
            </a:pPr>
            <a:r>
              <a:rPr lang="en-US" baseline="0" dirty="0"/>
              <a:t>Go to the next slide to finish this part of the discussion.</a:t>
            </a:r>
          </a:p>
        </p:txBody>
      </p:sp>
    </p:spTree>
    <p:extLst>
      <p:ext uri="{BB962C8B-B14F-4D97-AF65-F5344CB8AC3E}">
        <p14:creationId xmlns:p14="http://schemas.microsoft.com/office/powerpoint/2010/main" val="2531216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1144588" y="687388"/>
            <a:ext cx="4572000" cy="3429000"/>
          </a:xfrm>
          <a:ln/>
        </p:spPr>
      </p:sp>
      <p:sp>
        <p:nvSpPr>
          <p:cNvPr id="325635"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With an amplified or focused signal</a:t>
            </a:r>
            <a:r>
              <a:rPr lang="en-US" baseline="0" dirty="0"/>
              <a:t> from the shape of the tank top, we can get secondary echoes, that are as large and in some cases, larger than the true material echo and can cause readings that appear to show a level that is less than the actual level and you can run the chance of overfilling the vessel and spilling material or damaging equipment.</a:t>
            </a:r>
          </a:p>
        </p:txBody>
      </p:sp>
    </p:spTree>
    <p:extLst>
      <p:ext uri="{BB962C8B-B14F-4D97-AF65-F5344CB8AC3E}">
        <p14:creationId xmlns:p14="http://schemas.microsoft.com/office/powerpoint/2010/main" val="305986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1144588" y="687388"/>
            <a:ext cx="4572000" cy="3429000"/>
          </a:xfrm>
          <a:ln/>
        </p:spPr>
      </p:sp>
      <p:sp>
        <p:nvSpPr>
          <p:cNvPr id="326659"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4 is not optimal because of the fill pipe.  In some</a:t>
            </a:r>
            <a:r>
              <a:rPr lang="en-US" baseline="0" dirty="0"/>
              <a:t> cases, we can filter out the obstruction if it is not too large.</a:t>
            </a:r>
            <a:endParaRPr lang="en-US" dirty="0"/>
          </a:p>
        </p:txBody>
      </p:sp>
    </p:spTree>
    <p:extLst>
      <p:ext uri="{BB962C8B-B14F-4D97-AF65-F5344CB8AC3E}">
        <p14:creationId xmlns:p14="http://schemas.microsoft.com/office/powerpoint/2010/main" val="1317046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1144588" y="687388"/>
            <a:ext cx="4572000" cy="3429000"/>
          </a:xfrm>
          <a:ln/>
        </p:spPr>
      </p:sp>
      <p:sp>
        <p:nvSpPr>
          <p:cNvPr id="327683"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57949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1144588" y="687388"/>
            <a:ext cx="4572000" cy="3429000"/>
          </a:xfrm>
          <a:ln/>
        </p:spPr>
      </p:sp>
      <p:sp>
        <p:nvSpPr>
          <p:cNvPr id="328707" name="Rectangle 3"/>
          <p:cNvSpPr>
            <a:spLocks noGrp="1" noChangeArrowheads="1"/>
          </p:cNvSpPr>
          <p:nvPr>
            <p:ph type="body" idx="1"/>
          </p:nvPr>
        </p:nvSpPr>
        <p:spPr>
          <a:xfrm>
            <a:off x="685800" y="4344271"/>
            <a:ext cx="5486400" cy="4112189"/>
          </a:xfrm>
          <a:noFill/>
          <a:ln/>
        </p:spPr>
        <p:txBody>
          <a:bodyPr/>
          <a:lstStyle/>
          <a:p>
            <a:pPr marL="171450" indent="-171450">
              <a:buFont typeface="Arial" panose="020B0604020202020204" pitchFamily="34" charset="0"/>
              <a:buChar char="•"/>
            </a:pPr>
            <a:r>
              <a:rPr lang="en-US" dirty="0"/>
              <a:t>Make sure on liquids</a:t>
            </a:r>
            <a:r>
              <a:rPr lang="en-US" baseline="0" dirty="0"/>
              <a:t> that the transducer is pointing straight down.</a:t>
            </a:r>
            <a:endParaRPr lang="en-US" dirty="0"/>
          </a:p>
        </p:txBody>
      </p:sp>
    </p:spTree>
    <p:extLst>
      <p:ext uri="{BB962C8B-B14F-4D97-AF65-F5344CB8AC3E}">
        <p14:creationId xmlns:p14="http://schemas.microsoft.com/office/powerpoint/2010/main" val="2767585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C4880-807B-40E6-AAE8-7AA7EF76AF60}" type="slidenum">
              <a:rPr lang="en-US"/>
              <a:pPr/>
              <a:t>37</a:t>
            </a:fld>
            <a:endParaRPr lang="en-US" dirty="0"/>
          </a:p>
        </p:txBody>
      </p:sp>
      <p:sp>
        <p:nvSpPr>
          <p:cNvPr id="2877442" name="Rectangle 2"/>
          <p:cNvSpPr>
            <a:spLocks noGrp="1" noRot="1" noChangeAspect="1" noChangeArrowheads="1" noTextEdit="1"/>
          </p:cNvSpPr>
          <p:nvPr>
            <p:ph type="sldImg"/>
          </p:nvPr>
        </p:nvSpPr>
        <p:spPr>
          <a:xfrm>
            <a:off x="1144588" y="687388"/>
            <a:ext cx="4572000" cy="3429000"/>
          </a:xfrm>
          <a:ln/>
        </p:spPr>
      </p:sp>
      <p:sp>
        <p:nvSpPr>
          <p:cNvPr id="2877443" name="Rectangle 3"/>
          <p:cNvSpPr>
            <a:spLocks noGrp="1" noChangeArrowheads="1"/>
          </p:cNvSpPr>
          <p:nvPr>
            <p:ph type="body" idx="1"/>
          </p:nvPr>
        </p:nvSpPr>
        <p:spPr>
          <a:xfrm>
            <a:off x="686423" y="4344025"/>
            <a:ext cx="5485157" cy="4112926"/>
          </a:xfrm>
        </p:spPr>
        <p:txBody>
          <a:bodyPr/>
          <a:lstStyle/>
          <a:p>
            <a:endParaRPr lang="en-US" dirty="0"/>
          </a:p>
        </p:txBody>
      </p:sp>
    </p:spTree>
    <p:extLst>
      <p:ext uri="{BB962C8B-B14F-4D97-AF65-F5344CB8AC3E}">
        <p14:creationId xmlns:p14="http://schemas.microsoft.com/office/powerpoint/2010/main" val="493410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46D78-E01F-4F00-9822-70654F573233}" type="slidenum">
              <a:rPr lang="en-US"/>
              <a:pPr/>
              <a:t>38</a:t>
            </a:fld>
            <a:endParaRPr lang="en-US" dirty="0"/>
          </a:p>
        </p:txBody>
      </p:sp>
      <p:sp>
        <p:nvSpPr>
          <p:cNvPr id="2881538" name="Rectangle 2"/>
          <p:cNvSpPr>
            <a:spLocks noGrp="1" noRot="1" noChangeAspect="1" noChangeArrowheads="1" noTextEdit="1"/>
          </p:cNvSpPr>
          <p:nvPr>
            <p:ph type="sldImg"/>
          </p:nvPr>
        </p:nvSpPr>
        <p:spPr>
          <a:xfrm>
            <a:off x="1144588" y="687388"/>
            <a:ext cx="4572000" cy="3429000"/>
          </a:xfrm>
          <a:ln/>
        </p:spPr>
      </p:sp>
      <p:sp>
        <p:nvSpPr>
          <p:cNvPr id="2881539" name="Rectangle 3"/>
          <p:cNvSpPr>
            <a:spLocks noGrp="1" noChangeArrowheads="1"/>
          </p:cNvSpPr>
          <p:nvPr>
            <p:ph type="body" idx="1"/>
          </p:nvPr>
        </p:nvSpPr>
        <p:spPr>
          <a:xfrm>
            <a:off x="686423" y="4344025"/>
            <a:ext cx="5485157" cy="4112926"/>
          </a:xfrm>
        </p:spPr>
        <p:txBody>
          <a:bodyPr/>
          <a:lstStyle/>
          <a:p>
            <a:endParaRPr lang="en-US" dirty="0"/>
          </a:p>
        </p:txBody>
      </p:sp>
    </p:spTree>
    <p:extLst>
      <p:ext uri="{BB962C8B-B14F-4D97-AF65-F5344CB8AC3E}">
        <p14:creationId xmlns:p14="http://schemas.microsoft.com/office/powerpoint/2010/main" val="1114706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45F52-475B-4261-8C33-C869D85A5051}" type="slidenum">
              <a:rPr lang="en-US"/>
              <a:pPr/>
              <a:t>39</a:t>
            </a:fld>
            <a:endParaRPr lang="en-US" dirty="0"/>
          </a:p>
        </p:txBody>
      </p:sp>
      <p:sp>
        <p:nvSpPr>
          <p:cNvPr id="2883586" name="Rectangle 2"/>
          <p:cNvSpPr>
            <a:spLocks noGrp="1" noRot="1" noChangeAspect="1" noChangeArrowheads="1" noTextEdit="1"/>
          </p:cNvSpPr>
          <p:nvPr>
            <p:ph type="sldImg"/>
          </p:nvPr>
        </p:nvSpPr>
        <p:spPr>
          <a:xfrm>
            <a:off x="1144588" y="687388"/>
            <a:ext cx="4572000" cy="3429000"/>
          </a:xfrm>
          <a:ln/>
        </p:spPr>
      </p:sp>
      <p:sp>
        <p:nvSpPr>
          <p:cNvPr id="2883587" name="Rectangle 3"/>
          <p:cNvSpPr>
            <a:spLocks noGrp="1" noChangeArrowheads="1"/>
          </p:cNvSpPr>
          <p:nvPr>
            <p:ph type="body" idx="1"/>
          </p:nvPr>
        </p:nvSpPr>
        <p:spPr>
          <a:xfrm>
            <a:off x="686423" y="4344025"/>
            <a:ext cx="5485157" cy="4112926"/>
          </a:xfrm>
        </p:spPr>
        <p:txBody>
          <a:bodyPr/>
          <a:lstStyle/>
          <a:p>
            <a:endParaRPr lang="en-US" dirty="0"/>
          </a:p>
        </p:txBody>
      </p:sp>
    </p:spTree>
    <p:extLst>
      <p:ext uri="{BB962C8B-B14F-4D97-AF65-F5344CB8AC3E}">
        <p14:creationId xmlns:p14="http://schemas.microsoft.com/office/powerpoint/2010/main" val="162315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9"/>
          <p:cNvSpPr>
            <a:spLocks noGrp="1" noChangeArrowheads="1"/>
          </p:cNvSpPr>
          <p:nvPr>
            <p:ph type="sldNum" sz="quarter" idx="5"/>
          </p:nvPr>
        </p:nvSpPr>
        <p:spPr>
          <a:noFill/>
        </p:spPr>
        <p:txBody>
          <a:bodyPr/>
          <a:lstStyle/>
          <a:p>
            <a:fld id="{B6179B2E-DAF5-4E4D-88F6-4B473F4F14DE}" type="slidenum">
              <a:rPr lang="de-DE" smtClean="0">
                <a:solidFill>
                  <a:srgbClr val="000000"/>
                </a:solidFill>
              </a:rPr>
              <a:pPr/>
              <a:t>40</a:t>
            </a:fld>
            <a:endParaRPr lang="de-DE">
              <a:solidFill>
                <a:srgbClr val="000000"/>
              </a:solidFill>
            </a:endParaRPr>
          </a:p>
        </p:txBody>
      </p:sp>
      <p:sp>
        <p:nvSpPr>
          <p:cNvPr id="95235" name="Rectangle 2"/>
          <p:cNvSpPr>
            <a:spLocks noGrp="1" noRot="1" noChangeAspect="1" noChangeArrowheads="1" noTextEdit="1"/>
          </p:cNvSpPr>
          <p:nvPr>
            <p:ph type="sldImg"/>
          </p:nvPr>
        </p:nvSpPr>
        <p:spPr>
          <a:xfrm>
            <a:off x="917575" y="458788"/>
            <a:ext cx="2513013" cy="1884362"/>
          </a:xfrm>
          <a:ln/>
        </p:spPr>
      </p:sp>
      <p:sp>
        <p:nvSpPr>
          <p:cNvPr id="95236" name="Rectangle 3"/>
          <p:cNvSpPr>
            <a:spLocks noGrp="1" noChangeArrowheads="1"/>
          </p:cNvSpPr>
          <p:nvPr>
            <p:ph type="body" idx="1"/>
          </p:nvPr>
        </p:nvSpPr>
        <p:spPr>
          <a:xfrm>
            <a:off x="916782" y="2514298"/>
            <a:ext cx="5024437" cy="5946321"/>
          </a:xfrm>
          <a:noFill/>
          <a:ln/>
        </p:spPr>
        <p:txBody>
          <a:bodyPr/>
          <a:lstStyle/>
          <a:p>
            <a:pPr eaLnBrk="1" hangingPunct="1"/>
            <a:r>
              <a:rPr lang="en-US" dirty="0"/>
              <a:t>Installation details are important for any field device, but especially true for a non contact level transmitter.</a:t>
            </a:r>
          </a:p>
          <a:p>
            <a:pPr eaLnBrk="1" hangingPunct="1"/>
            <a:endParaRPr lang="en-US" dirty="0"/>
          </a:p>
          <a:p>
            <a:pPr eaLnBrk="1" hangingPunct="1"/>
            <a:r>
              <a:rPr lang="en-US" dirty="0"/>
              <a:t>Employment of higher frequency devices has made this a little easier as the smaller antenna design allows the unit to be installed on more “standard”  nozzle sizes instead of &gt;4”.</a:t>
            </a:r>
          </a:p>
          <a:p>
            <a:pPr eaLnBrk="1" hangingPunct="1"/>
            <a:r>
              <a:rPr lang="en-US" dirty="0"/>
              <a:t>   In earlier stages of the Radar transmitter lifespan, the transmitter was often made to fit the vessel and Rod antennas installed because they fit through the process connection.</a:t>
            </a:r>
          </a:p>
          <a:p>
            <a:pPr eaLnBrk="1" hangingPunct="1"/>
            <a:r>
              <a:rPr lang="en-US" dirty="0"/>
              <a:t>   This was often a big mistake and caused many issues once installed.</a:t>
            </a:r>
          </a:p>
          <a:p>
            <a:pPr eaLnBrk="1" hangingPunct="1"/>
            <a:endParaRPr lang="en-US" dirty="0"/>
          </a:p>
          <a:p>
            <a:pPr eaLnBrk="1" hangingPunct="1"/>
            <a:r>
              <a:rPr lang="en-US" dirty="0"/>
              <a:t>The end of the horn antenna should protrude from the end of the standoff/</a:t>
            </a:r>
            <a:r>
              <a:rPr lang="en-US" dirty="0" err="1"/>
              <a:t>nozze</a:t>
            </a:r>
            <a:r>
              <a:rPr lang="en-US" dirty="0"/>
              <a:t> to ensure the signal doesn't intersect the end of this nozzle (otherwise noise is introduced)</a:t>
            </a:r>
          </a:p>
          <a:p>
            <a:pPr eaLnBrk="1" hangingPunct="1"/>
            <a:endParaRPr lang="en-US" dirty="0"/>
          </a:p>
          <a:p>
            <a:pPr eaLnBrk="1" hangingPunct="1"/>
            <a:r>
              <a:rPr lang="en-US" dirty="0"/>
              <a:t>Rod antenna are very sensitive to the mounting nozzle and it is critical that the shield (non active part of the antenna) is slightly longer than the standoff/nozzle to prevent a noisy signal. </a:t>
            </a:r>
          </a:p>
          <a:p>
            <a:pPr eaLnBrk="1" hangingPunct="1"/>
            <a:endParaRPr lang="en-US" dirty="0"/>
          </a:p>
          <a:p>
            <a:pPr eaLnBrk="1" hangingPunct="1"/>
            <a:r>
              <a:rPr lang="en-US" dirty="0"/>
              <a:t>For by-pass tubes or other applications where there is a fixed obstruction within the measuring zone (slots, holes, baffle plates, etc.) it is important to orient the radar device so that the E-field (identified in the manual) towards the fixed interference object.  This will minimize the interference from this object.</a:t>
            </a:r>
          </a:p>
          <a:p>
            <a:pPr eaLnBrk="1" hangingPunct="1"/>
            <a:endParaRPr lang="en-US" dirty="0"/>
          </a:p>
          <a:p>
            <a:pPr eaLnBrk="1" hangingPunct="1"/>
            <a:r>
              <a:rPr lang="en-US" dirty="0"/>
              <a:t>For solids applications it's important to aim the sensor towards the angle of repose to ensure optimum reflection when angles of repose are present.</a:t>
            </a:r>
          </a:p>
          <a:p>
            <a:pPr eaLnBrk="1" hangingPunct="1"/>
            <a:endParaRPr lang="en-US" dirty="0"/>
          </a:p>
          <a:p>
            <a:pPr eaLnBrk="1" hangingPunct="1"/>
            <a:endParaRPr lang="en-US" dirty="0"/>
          </a:p>
        </p:txBody>
      </p:sp>
    </p:spTree>
    <p:extLst>
      <p:ext uri="{BB962C8B-B14F-4D97-AF65-F5344CB8AC3E}">
        <p14:creationId xmlns:p14="http://schemas.microsoft.com/office/powerpoint/2010/main" val="167900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talk about how radar works.</a:t>
            </a:r>
          </a:p>
          <a:p>
            <a:pPr marL="171450" indent="-171450">
              <a:buFont typeface="Arial" panose="020B0604020202020204" pitchFamily="34" charset="0"/>
              <a:buChar char="•"/>
            </a:pPr>
            <a:r>
              <a:rPr lang="en-US" dirty="0"/>
              <a:t>The</a:t>
            </a:r>
            <a:r>
              <a:rPr lang="en-US" baseline="0" dirty="0"/>
              <a:t> radar wave travels at a constant velocity, no matter the atmosphere or temperature in the vessel, and that is the speed of light.</a:t>
            </a:r>
          </a:p>
          <a:p>
            <a:pPr marL="628650" lvl="1" indent="-171450">
              <a:buFont typeface="Arial" panose="020B0604020202020204" pitchFamily="34" charset="0"/>
              <a:buChar char="•"/>
            </a:pPr>
            <a:r>
              <a:rPr lang="en-US" baseline="0" dirty="0"/>
              <a:t>9.84x10</a:t>
            </a:r>
            <a:r>
              <a:rPr lang="en-US" baseline="30000" dirty="0"/>
              <a:t>8</a:t>
            </a:r>
            <a:r>
              <a:rPr lang="en-US" baseline="0" dirty="0"/>
              <a:t> Feet per second or 300 million meters per second</a:t>
            </a:r>
          </a:p>
        </p:txBody>
      </p:sp>
      <p:sp>
        <p:nvSpPr>
          <p:cNvPr id="4" name="Slide Number Placeholder 3"/>
          <p:cNvSpPr>
            <a:spLocks noGrp="1"/>
          </p:cNvSpPr>
          <p:nvPr>
            <p:ph type="sldNum" sz="quarter" idx="10"/>
          </p:nvPr>
        </p:nvSpPr>
        <p:spPr/>
        <p:txBody>
          <a:bodyPr/>
          <a:lstStyle/>
          <a:p>
            <a:fld id="{B7DE6DF0-3844-4DB2-8558-60E0D329ABAD}" type="slidenum">
              <a:rPr lang="en-US" smtClean="0"/>
              <a:t>13</a:t>
            </a:fld>
            <a:endParaRPr lang="en-US" dirty="0"/>
          </a:p>
        </p:txBody>
      </p:sp>
    </p:spTree>
    <p:extLst>
      <p:ext uri="{BB962C8B-B14F-4D97-AF65-F5344CB8AC3E}">
        <p14:creationId xmlns:p14="http://schemas.microsoft.com/office/powerpoint/2010/main" val="3473294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9"/>
          <p:cNvSpPr>
            <a:spLocks noGrp="1" noChangeArrowheads="1"/>
          </p:cNvSpPr>
          <p:nvPr>
            <p:ph type="sldNum" sz="quarter" idx="5"/>
          </p:nvPr>
        </p:nvSpPr>
        <p:spPr>
          <a:noFill/>
        </p:spPr>
        <p:txBody>
          <a:bodyPr/>
          <a:lstStyle/>
          <a:p>
            <a:fld id="{B6179B2E-DAF5-4E4D-88F6-4B473F4F14DE}" type="slidenum">
              <a:rPr lang="de-DE" smtClean="0">
                <a:solidFill>
                  <a:srgbClr val="000000"/>
                </a:solidFill>
              </a:rPr>
              <a:pPr/>
              <a:t>41</a:t>
            </a:fld>
            <a:endParaRPr lang="de-DE">
              <a:solidFill>
                <a:srgbClr val="000000"/>
              </a:solidFill>
            </a:endParaRPr>
          </a:p>
        </p:txBody>
      </p:sp>
      <p:sp>
        <p:nvSpPr>
          <p:cNvPr id="95235" name="Rectangle 2"/>
          <p:cNvSpPr>
            <a:spLocks noGrp="1" noRot="1" noChangeAspect="1" noChangeArrowheads="1" noTextEdit="1"/>
          </p:cNvSpPr>
          <p:nvPr>
            <p:ph type="sldImg"/>
          </p:nvPr>
        </p:nvSpPr>
        <p:spPr>
          <a:xfrm>
            <a:off x="917575" y="458788"/>
            <a:ext cx="2513013" cy="1884362"/>
          </a:xfrm>
          <a:ln/>
        </p:spPr>
      </p:sp>
      <p:sp>
        <p:nvSpPr>
          <p:cNvPr id="95236" name="Rectangle 3"/>
          <p:cNvSpPr>
            <a:spLocks noGrp="1" noChangeArrowheads="1"/>
          </p:cNvSpPr>
          <p:nvPr>
            <p:ph type="body" idx="1"/>
          </p:nvPr>
        </p:nvSpPr>
        <p:spPr>
          <a:xfrm>
            <a:off x="916782" y="2514298"/>
            <a:ext cx="5024437" cy="5946321"/>
          </a:xfrm>
          <a:noFill/>
          <a:ln/>
        </p:spPr>
        <p:txBody>
          <a:bodyPr/>
          <a:lstStyle/>
          <a:p>
            <a:pPr eaLnBrk="1" hangingPunct="1"/>
            <a:r>
              <a:rPr lang="en-US"/>
              <a:t>Installation details are important for any field device, but especially true for a non contact level transmitter.</a:t>
            </a:r>
          </a:p>
          <a:p>
            <a:pPr eaLnBrk="1" hangingPunct="1"/>
            <a:endParaRPr lang="en-US"/>
          </a:p>
          <a:p>
            <a:pPr eaLnBrk="1" hangingPunct="1"/>
            <a:r>
              <a:rPr lang="en-US"/>
              <a:t>Employment of higher frequency devices has made this a little easier as the smaller antenna design allows the unit to be installed on more “standard”  nozzle sizes instead of &gt;4”.</a:t>
            </a:r>
          </a:p>
          <a:p>
            <a:pPr eaLnBrk="1" hangingPunct="1"/>
            <a:r>
              <a:rPr lang="en-US"/>
              <a:t>   In earlier stages of the Radar transmitter lifespan, the transmitter was often made to fit the vessel and Rod antennas installed because they fit through the process connection.</a:t>
            </a:r>
          </a:p>
          <a:p>
            <a:pPr eaLnBrk="1" hangingPunct="1"/>
            <a:r>
              <a:rPr lang="en-US"/>
              <a:t>   This was often a big mistake and caused many issues once installed.</a:t>
            </a:r>
          </a:p>
          <a:p>
            <a:pPr eaLnBrk="1" hangingPunct="1"/>
            <a:endParaRPr lang="en-US"/>
          </a:p>
          <a:p>
            <a:pPr eaLnBrk="1" hangingPunct="1"/>
            <a:r>
              <a:rPr lang="en-US"/>
              <a:t>The end of the horn antenna should protrude from the end of the standoff/nozze to ensure the signal doesn't intersect the end of this nozzle (otherwise noise is introduced)</a:t>
            </a:r>
          </a:p>
          <a:p>
            <a:pPr eaLnBrk="1" hangingPunct="1"/>
            <a:endParaRPr lang="en-US"/>
          </a:p>
          <a:p>
            <a:pPr eaLnBrk="1" hangingPunct="1"/>
            <a:r>
              <a:rPr lang="en-US"/>
              <a:t>Rod antenna are very sensitive to the mounting nozzle and it is critical that the shield (non active part of the antenna) is slightly longer than the standoff/nozzle to prevent a noisy signal. </a:t>
            </a:r>
          </a:p>
          <a:p>
            <a:pPr eaLnBrk="1" hangingPunct="1"/>
            <a:endParaRPr lang="en-US"/>
          </a:p>
          <a:p>
            <a:pPr eaLnBrk="1" hangingPunct="1"/>
            <a:r>
              <a:rPr lang="en-US"/>
              <a:t>For by-pass tubes or other applications where there is a fixed obstruction within the measuring zone (slots, holes, baffle plates, etc.) it is important to orient the radar device so that the E-field (identified in the manual) towards the fixed interference object.  This will minimize the interference from this object.</a:t>
            </a:r>
          </a:p>
          <a:p>
            <a:pPr eaLnBrk="1" hangingPunct="1"/>
            <a:endParaRPr lang="en-US"/>
          </a:p>
          <a:p>
            <a:pPr eaLnBrk="1" hangingPunct="1"/>
            <a:r>
              <a:rPr lang="en-US"/>
              <a:t>For solids applications it's important to aim the sensor towards the angle of repose to ensure optimum reflection when angles of repose are present.</a:t>
            </a:r>
          </a:p>
          <a:p>
            <a:pPr eaLnBrk="1" hangingPunct="1"/>
            <a:endParaRPr lang="en-US"/>
          </a:p>
          <a:p>
            <a:pPr eaLnBrk="1" hangingPunct="1"/>
            <a:endParaRPr lang="en-US"/>
          </a:p>
        </p:txBody>
      </p:sp>
    </p:spTree>
    <p:extLst>
      <p:ext uri="{BB962C8B-B14F-4D97-AF65-F5344CB8AC3E}">
        <p14:creationId xmlns:p14="http://schemas.microsoft.com/office/powerpoint/2010/main" val="1485651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0C645-7E56-4FCF-8712-5A6F8945B8B7}" type="slidenum">
              <a:rPr lang="en-US"/>
              <a:pPr/>
              <a:t>42</a:t>
            </a:fld>
            <a:endParaRPr lang="en-US" dirty="0"/>
          </a:p>
        </p:txBody>
      </p:sp>
      <p:sp>
        <p:nvSpPr>
          <p:cNvPr id="2855938" name="Rectangle 2"/>
          <p:cNvSpPr>
            <a:spLocks noGrp="1" noRot="1" noChangeAspect="1" noChangeArrowheads="1" noTextEdit="1"/>
          </p:cNvSpPr>
          <p:nvPr>
            <p:ph type="sldImg"/>
          </p:nvPr>
        </p:nvSpPr>
        <p:spPr>
          <a:xfrm>
            <a:off x="1144588" y="687388"/>
            <a:ext cx="4572000" cy="3429000"/>
          </a:xfrm>
          <a:ln/>
        </p:spPr>
      </p:sp>
      <p:sp>
        <p:nvSpPr>
          <p:cNvPr id="2855939" name="Rectangle 3"/>
          <p:cNvSpPr>
            <a:spLocks noGrp="1" noChangeArrowheads="1"/>
          </p:cNvSpPr>
          <p:nvPr>
            <p:ph type="body" idx="1"/>
          </p:nvPr>
        </p:nvSpPr>
        <p:spPr>
          <a:xfrm>
            <a:off x="686423" y="4344025"/>
            <a:ext cx="5485157" cy="4112926"/>
          </a:xfrm>
        </p:spPr>
        <p:txBody>
          <a:bodyPr/>
          <a:lstStyle/>
          <a:p>
            <a:pPr marL="171450" indent="-171450">
              <a:buFont typeface="Arial" panose="020B0604020202020204" pitchFamily="34" charset="0"/>
              <a:buChar char="•"/>
            </a:pPr>
            <a:r>
              <a:rPr lang="en-US" dirty="0"/>
              <a:t>Slide</a:t>
            </a:r>
            <a:r>
              <a:rPr lang="en-US" baseline="0" dirty="0"/>
              <a:t> is pretty self explanatory.	</a:t>
            </a:r>
          </a:p>
          <a:p>
            <a:pPr marL="171450" indent="-171450">
              <a:buFont typeface="Arial" panose="020B0604020202020204" pitchFamily="34" charset="0"/>
              <a:buChar char="•"/>
            </a:pPr>
            <a:r>
              <a:rPr lang="en-US" dirty="0"/>
              <a:t>This slide</a:t>
            </a:r>
            <a:r>
              <a:rPr lang="en-US" baseline="0" dirty="0"/>
              <a:t> shows the actual transmission (polar) pattern of a radar unit with an antenna.  As you can see, there is energy that begins to emit at the transition point of the antenna.</a:t>
            </a:r>
          </a:p>
          <a:p>
            <a:pPr marL="171450" indent="-171450">
              <a:buFont typeface="Arial" panose="020B0604020202020204" pitchFamily="34" charset="0"/>
              <a:buChar char="•"/>
            </a:pPr>
            <a:r>
              <a:rPr lang="en-US" baseline="0" dirty="0"/>
              <a:t>This is why you have to have that straight run at the top extended below the nozzle.</a:t>
            </a:r>
          </a:p>
          <a:p>
            <a:pPr marL="171450" indent="-171450">
              <a:buFont typeface="Arial" panose="020B0604020202020204" pitchFamily="34" charset="0"/>
              <a:buChar char="•"/>
            </a:pPr>
            <a:r>
              <a:rPr lang="en-US" baseline="0" dirty="0"/>
              <a:t>We have extension pieces if needed.</a:t>
            </a:r>
            <a:endParaRPr lang="en-US" dirty="0"/>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55833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99990-B2FB-4C28-9767-7E008E1F1E2F}" type="slidenum">
              <a:rPr lang="en-US"/>
              <a:pPr/>
              <a:t>43</a:t>
            </a:fld>
            <a:endParaRPr lang="en-US" dirty="0"/>
          </a:p>
        </p:txBody>
      </p:sp>
      <p:sp>
        <p:nvSpPr>
          <p:cNvPr id="2862082" name="Rectangle 2"/>
          <p:cNvSpPr>
            <a:spLocks noGrp="1" noRot="1" noChangeAspect="1" noChangeArrowheads="1" noTextEdit="1"/>
          </p:cNvSpPr>
          <p:nvPr>
            <p:ph type="sldImg"/>
          </p:nvPr>
        </p:nvSpPr>
        <p:spPr>
          <a:xfrm>
            <a:off x="1144588" y="687388"/>
            <a:ext cx="4572000" cy="3429000"/>
          </a:xfrm>
          <a:ln/>
        </p:spPr>
      </p:sp>
      <p:sp>
        <p:nvSpPr>
          <p:cNvPr id="2862083" name="Rectangle 3"/>
          <p:cNvSpPr>
            <a:spLocks noGrp="1" noChangeArrowheads="1"/>
          </p:cNvSpPr>
          <p:nvPr>
            <p:ph type="body" idx="1"/>
          </p:nvPr>
        </p:nvSpPr>
        <p:spPr>
          <a:xfrm>
            <a:off x="686423" y="4344025"/>
            <a:ext cx="5485157" cy="4112926"/>
          </a:xfrm>
        </p:spPr>
        <p:txBody>
          <a:bodyPr/>
          <a:lstStyle/>
          <a:p>
            <a:pPr marL="171450" indent="-171450">
              <a:buFont typeface="Arial" panose="020B0604020202020204" pitchFamily="34" charset="0"/>
              <a:buChar char="•"/>
            </a:pPr>
            <a:r>
              <a:rPr lang="en-US" dirty="0"/>
              <a:t>Note that the horn style radar units have a different</a:t>
            </a:r>
            <a:r>
              <a:rPr lang="en-US" baseline="0" dirty="0"/>
              <a:t> transmission (polar) pattern. Tear drop</a:t>
            </a:r>
          </a:p>
          <a:p>
            <a:pPr marL="171450" indent="-171450">
              <a:buFont typeface="Arial" panose="020B0604020202020204" pitchFamily="34" charset="0"/>
              <a:buChar char="•"/>
            </a:pPr>
            <a:r>
              <a:rPr lang="en-US" baseline="0" dirty="0"/>
              <a:t>Again, the horn must extend past the nozzle.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5728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speed of sound will vary as</a:t>
            </a:r>
            <a:r>
              <a:rPr lang="en-US" baseline="0" dirty="0"/>
              <a:t> the temperature in the application changes.</a:t>
            </a:r>
          </a:p>
          <a:p>
            <a:pPr marL="171450" indent="-171450">
              <a:buFont typeface="Arial" panose="020B0604020202020204" pitchFamily="34" charset="0"/>
              <a:buChar char="•"/>
            </a:pPr>
            <a:r>
              <a:rPr lang="en-US" baseline="0" dirty="0"/>
              <a:t>If the temperature changes, the speed of sound will change as well in a linear fashion.</a:t>
            </a:r>
          </a:p>
          <a:p>
            <a:pPr marL="171450" indent="-171450">
              <a:buFont typeface="Arial" panose="020B0604020202020204" pitchFamily="34" charset="0"/>
              <a:buChar char="•"/>
            </a:pPr>
            <a:r>
              <a:rPr lang="en-US" baseline="0" dirty="0"/>
              <a:t>Most manufacturers now include temperature sensors in the transducers to automatically change the speed of sound.</a:t>
            </a:r>
          </a:p>
          <a:p>
            <a:pPr marL="171450" indent="-171450">
              <a:buFont typeface="Arial" panose="020B0604020202020204" pitchFamily="34" charset="0"/>
              <a:buChar char="•"/>
            </a:pPr>
            <a:r>
              <a:rPr lang="en-US" dirty="0"/>
              <a:t>There are external temperature sensors as well that have a faster response to the change in</a:t>
            </a:r>
            <a:r>
              <a:rPr lang="en-US" baseline="0" dirty="0"/>
              <a:t> temperature that can help with the overall accuracy of the level reading especially in Open Channel Flow applications.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speed of sound is affected by the medium in which it is traveling.</a:t>
            </a:r>
          </a:p>
          <a:p>
            <a:pPr marL="171450" indent="-171450">
              <a:buFont typeface="Arial" panose="020B0604020202020204" pitchFamily="34" charset="0"/>
              <a:buChar char="•"/>
            </a:pPr>
            <a:r>
              <a:rPr lang="en-US" baseline="0" dirty="0"/>
              <a:t>Different atmospheres have a different speed of sound as shown by the chart in the lower right hand corner.</a:t>
            </a:r>
          </a:p>
          <a:p>
            <a:pPr marL="171450" indent="-171450">
              <a:buFont typeface="Arial" panose="020B0604020202020204" pitchFamily="34" charset="0"/>
              <a:buChar char="•"/>
            </a:pPr>
            <a:r>
              <a:rPr lang="en-US" baseline="0" dirty="0"/>
              <a:t>As long as the atmosphere is constant, Ultrasonics will work fine in atmospheres other than air.  It is in those applications where the air space vapor concentration changes that Ultrasonic Level will struggle.</a:t>
            </a:r>
          </a:p>
          <a:p>
            <a:pPr marL="171450" indent="-171450">
              <a:buFont typeface="Arial" panose="020B0604020202020204" pitchFamily="34" charset="0"/>
              <a:buChar char="•"/>
            </a:pPr>
            <a:r>
              <a:rPr lang="en-US" baseline="0" dirty="0"/>
              <a:t>In this case, you will want to go with a radar solution as a microware or radar signal is not affected by the atmosphere.</a:t>
            </a:r>
          </a:p>
        </p:txBody>
      </p:sp>
      <p:sp>
        <p:nvSpPr>
          <p:cNvPr id="4" name="Slide Number Placeholder 3"/>
          <p:cNvSpPr>
            <a:spLocks noGrp="1"/>
          </p:cNvSpPr>
          <p:nvPr>
            <p:ph type="sldNum" sz="quarter" idx="10"/>
          </p:nvPr>
        </p:nvSpPr>
        <p:spPr/>
        <p:txBody>
          <a:bodyPr/>
          <a:lstStyle/>
          <a:p>
            <a:fld id="{B7DE6DF0-3844-4DB2-8558-60E0D329ABAD}" type="slidenum">
              <a:rPr lang="en-US" smtClean="0"/>
              <a:t>45</a:t>
            </a:fld>
            <a:endParaRPr lang="en-US" dirty="0"/>
          </a:p>
        </p:txBody>
      </p:sp>
    </p:spTree>
    <p:extLst>
      <p:ext uri="{BB962C8B-B14F-4D97-AF65-F5344CB8AC3E}">
        <p14:creationId xmlns:p14="http://schemas.microsoft.com/office/powerpoint/2010/main" val="2123633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46099F-3BEB-4D68-8A06-C511F0C6378C}" type="slidenum">
              <a:rPr lang="de-DE" smtClean="0">
                <a:latin typeface="Arial" pitchFamily="34" charset="0"/>
              </a:rPr>
              <a:pPr/>
              <a:t>46</a:t>
            </a:fld>
            <a:endParaRPr lang="de-DE">
              <a:latin typeface="Arial" pitchFamily="34" charset="0"/>
            </a:endParaRPr>
          </a:p>
        </p:txBody>
      </p:sp>
      <p:sp>
        <p:nvSpPr>
          <p:cNvPr id="40963" name="Rectangle 2"/>
          <p:cNvSpPr>
            <a:spLocks noGrp="1" noRot="1" noChangeAspect="1" noChangeArrowheads="1" noTextEdit="1"/>
          </p:cNvSpPr>
          <p:nvPr>
            <p:ph type="sldImg"/>
          </p:nvPr>
        </p:nvSpPr>
        <p:spPr>
          <a:xfrm>
            <a:off x="365125" y="785813"/>
            <a:ext cx="6111875" cy="4584700"/>
          </a:xfrm>
          <a:ln>
            <a:noFill/>
          </a:ln>
        </p:spPr>
      </p:sp>
      <p:sp>
        <p:nvSpPr>
          <p:cNvPr id="40964" name="Text Box 3"/>
          <p:cNvSpPr txBox="1">
            <a:spLocks noChangeArrowheads="1"/>
          </p:cNvSpPr>
          <p:nvPr/>
        </p:nvSpPr>
        <p:spPr bwMode="auto">
          <a:xfrm>
            <a:off x="152223" y="8072292"/>
            <a:ext cx="6476644" cy="462279"/>
          </a:xfrm>
          <a:prstGeom prst="rect">
            <a:avLst/>
          </a:prstGeom>
          <a:noFill/>
          <a:ln w="12700" cap="sq">
            <a:noFill/>
            <a:miter lim="800000"/>
            <a:headEnd type="none" w="sm" len="sm"/>
            <a:tailEnd type="none" w="sm" len="sm"/>
          </a:ln>
        </p:spPr>
        <p:txBody>
          <a:bodyPr lIns="92047" tIns="46024" rIns="92047" bIns="46024" anchor="ctr">
            <a:spAutoFit/>
          </a:bodyPr>
          <a:lstStyle/>
          <a:p>
            <a:pPr defTabSz="920644" eaLnBrk="0" hangingPunct="0">
              <a:spcBef>
                <a:spcPct val="0"/>
              </a:spcBef>
            </a:pPr>
            <a:r>
              <a:rPr lang="it-IT" sz="1200" dirty="0">
                <a:solidFill>
                  <a:srgbClr val="FF3399"/>
                </a:solidFill>
                <a:latin typeface="E+H Weidemann Com Medium" pitchFamily="2" charset="0"/>
              </a:rPr>
              <a:t>Comments</a:t>
            </a:r>
            <a:r>
              <a:rPr lang="it-IT" sz="1200" dirty="0">
                <a:latin typeface="E+H Weidemann Com Medium" pitchFamily="2" charset="0"/>
              </a:rPr>
              <a:t>:</a:t>
            </a:r>
          </a:p>
          <a:p>
            <a:pPr defTabSz="920644" eaLnBrk="0" hangingPunct="0">
              <a:spcBef>
                <a:spcPct val="0"/>
              </a:spcBef>
            </a:pPr>
            <a:endParaRPr lang="de-DE" sz="1200" dirty="0">
              <a:latin typeface="E+H Weidemann Com Medium" pitchFamily="2" charset="0"/>
            </a:endParaRPr>
          </a:p>
        </p:txBody>
      </p:sp>
      <p:sp>
        <p:nvSpPr>
          <p:cNvPr id="40965" name="Rectangle 4"/>
          <p:cNvSpPr>
            <a:spLocks noChangeArrowheads="1"/>
          </p:cNvSpPr>
          <p:nvPr/>
        </p:nvSpPr>
        <p:spPr bwMode="auto">
          <a:xfrm>
            <a:off x="152223" y="5416196"/>
            <a:ext cx="6476644" cy="1270645"/>
          </a:xfrm>
          <a:prstGeom prst="rect">
            <a:avLst/>
          </a:prstGeom>
          <a:noFill/>
          <a:ln w="9525">
            <a:noFill/>
            <a:miter lim="800000"/>
            <a:headEnd/>
            <a:tailEnd/>
          </a:ln>
        </p:spPr>
        <p:txBody>
          <a:bodyPr lIns="92042" tIns="46021" rIns="92042" bIns="46021"/>
          <a:lstStyle/>
          <a:p>
            <a:pPr>
              <a:spcBef>
                <a:spcPct val="30000"/>
              </a:spcBef>
              <a:buClrTx/>
              <a:buFontTx/>
              <a:buNone/>
            </a:pPr>
            <a:r>
              <a:rPr lang="it-IT" sz="500" dirty="0">
                <a:solidFill>
                  <a:srgbClr val="FF3399"/>
                </a:solidFill>
              </a:rPr>
              <a:t>Process data</a:t>
            </a:r>
            <a:r>
              <a:rPr lang="it-IT" sz="500" dirty="0"/>
              <a:t>:</a:t>
            </a:r>
            <a:endParaRPr lang="en-US" sz="500" dirty="0">
              <a:solidFill>
                <a:srgbClr val="000000"/>
              </a:solidFill>
            </a:endParaRPr>
          </a:p>
        </p:txBody>
      </p:sp>
      <p:sp>
        <p:nvSpPr>
          <p:cNvPr id="40966" name="Rectangle 5"/>
          <p:cNvSpPr>
            <a:spLocks noGrp="1" noChangeArrowheads="1"/>
          </p:cNvSpPr>
          <p:nvPr>
            <p:ph type="body" idx="1"/>
          </p:nvPr>
        </p:nvSpPr>
        <p:spPr>
          <a:xfrm>
            <a:off x="913333" y="2515181"/>
            <a:ext cx="5031336" cy="5942730"/>
          </a:xfrm>
          <a:noFill/>
          <a:ln/>
        </p:spPr>
        <p:txBody>
          <a:bodyPr/>
          <a:lstStyle/>
          <a:p>
            <a:pPr marL="171450" indent="-171450" eaLnBrk="1" hangingPunct="1">
              <a:buFont typeface="Arial" panose="020B0604020202020204" pitchFamily="34" charset="0"/>
              <a:buChar char="•"/>
            </a:pPr>
            <a:r>
              <a:rPr lang="en-US" dirty="0">
                <a:latin typeface="Arial" pitchFamily="34" charset="0"/>
              </a:rPr>
              <a:t>Changing</a:t>
            </a:r>
            <a:r>
              <a:rPr lang="en-US" baseline="0" dirty="0">
                <a:latin typeface="Arial" pitchFamily="34" charset="0"/>
              </a:rPr>
              <a:t> process conditions can play a big part in the overall success of the level solution.</a:t>
            </a:r>
          </a:p>
          <a:p>
            <a:pPr marL="171450" indent="-171450" eaLnBrk="1" hangingPunct="1">
              <a:buFont typeface="Arial" panose="020B0604020202020204" pitchFamily="34" charset="0"/>
              <a:buChar char="•"/>
            </a:pPr>
            <a:r>
              <a:rPr lang="en-US" baseline="0" dirty="0">
                <a:latin typeface="Arial" pitchFamily="34" charset="0"/>
              </a:rPr>
              <a:t>Foam – IS NOT OUR FRIEND.  We will talk more about that in the next slide</a:t>
            </a:r>
          </a:p>
          <a:p>
            <a:pPr marL="171450" indent="-171450" eaLnBrk="1" hangingPunct="1">
              <a:buFont typeface="Arial" panose="020B0604020202020204" pitchFamily="34" charset="0"/>
              <a:buChar char="•"/>
            </a:pPr>
            <a:r>
              <a:rPr lang="en-US" baseline="0" dirty="0">
                <a:latin typeface="Arial" pitchFamily="34" charset="0"/>
              </a:rPr>
              <a:t>Condensation</a:t>
            </a:r>
          </a:p>
          <a:p>
            <a:pPr marL="628650" lvl="1" indent="-171450" eaLnBrk="1" hangingPunct="1">
              <a:buFont typeface="Arial" panose="020B0604020202020204" pitchFamily="34" charset="0"/>
              <a:buChar char="•"/>
            </a:pPr>
            <a:r>
              <a:rPr lang="en-US" baseline="0" dirty="0">
                <a:latin typeface="Arial" pitchFamily="34" charset="0"/>
              </a:rPr>
              <a:t>Can really hurt both ultrasonics and radar level devices.</a:t>
            </a:r>
          </a:p>
          <a:p>
            <a:pPr marL="628650" lvl="1" indent="-171450" eaLnBrk="1" hangingPunct="1">
              <a:buFont typeface="Arial" panose="020B0604020202020204" pitchFamily="34" charset="0"/>
              <a:buChar char="•"/>
            </a:pPr>
            <a:r>
              <a:rPr lang="en-US" baseline="0" dirty="0">
                <a:latin typeface="Arial" pitchFamily="34" charset="0"/>
              </a:rPr>
              <a:t>Some ultrasonic transducers have an active face that can help to keep the condensation from building up on the face.</a:t>
            </a:r>
          </a:p>
          <a:p>
            <a:pPr marL="628650" lvl="1" indent="-171450" eaLnBrk="1" hangingPunct="1">
              <a:buFont typeface="Arial" panose="020B0604020202020204" pitchFamily="34" charset="0"/>
              <a:buChar char="•"/>
            </a:pPr>
            <a:r>
              <a:rPr lang="en-US" baseline="0" dirty="0">
                <a:latin typeface="Arial" pitchFamily="34" charset="0"/>
              </a:rPr>
              <a:t>Some Siemens transducers </a:t>
            </a:r>
            <a:r>
              <a:rPr lang="en-US" baseline="0" dirty="0" err="1">
                <a:latin typeface="Arial" pitchFamily="34" charset="0"/>
              </a:rPr>
              <a:t>actuall</a:t>
            </a:r>
            <a:r>
              <a:rPr lang="en-US" baseline="0" dirty="0">
                <a:latin typeface="Arial" pitchFamily="34" charset="0"/>
              </a:rPr>
              <a:t> have a concave face and drip ring built-in to help.</a:t>
            </a:r>
          </a:p>
          <a:p>
            <a:pPr marL="1085850" lvl="2" indent="-171450" eaLnBrk="1" hangingPunct="1">
              <a:buFont typeface="Arial" panose="020B0604020202020204" pitchFamily="34" charset="0"/>
              <a:buChar char="•"/>
            </a:pPr>
            <a:r>
              <a:rPr lang="en-US" baseline="0" dirty="0">
                <a:latin typeface="Arial" pitchFamily="34" charset="0"/>
              </a:rPr>
              <a:t>If the atmosphere is much like a light rain storm, there is very little you can do.  Here are a couple of tips that may help</a:t>
            </a:r>
          </a:p>
          <a:p>
            <a:pPr marL="1543050" lvl="3" indent="-171450" eaLnBrk="1" hangingPunct="1">
              <a:buFont typeface="Arial" panose="020B0604020202020204" pitchFamily="34" charset="0"/>
              <a:buChar char="•"/>
            </a:pPr>
            <a:r>
              <a:rPr lang="en-US" baseline="0" dirty="0">
                <a:latin typeface="Arial" pitchFamily="34" charset="0"/>
              </a:rPr>
              <a:t>Use Rain-X on the face of the transducer as long as the Rain-X will not contaminate the process.</a:t>
            </a:r>
          </a:p>
          <a:p>
            <a:pPr marL="1543050" lvl="3" indent="-171450" eaLnBrk="1" hangingPunct="1">
              <a:buFont typeface="Arial" panose="020B0604020202020204" pitchFamily="34" charset="0"/>
              <a:buChar char="•"/>
            </a:pPr>
            <a:r>
              <a:rPr lang="en-US" baseline="0" dirty="0">
                <a:latin typeface="Arial" pitchFamily="34" charset="0"/>
              </a:rPr>
              <a:t>You can put a slight tilt on the transducer, about 1 degree, to help the water to bead off to one side.</a:t>
            </a:r>
          </a:p>
          <a:p>
            <a:pPr marL="1543050" lvl="3" indent="-171450" eaLnBrk="1" hangingPunct="1">
              <a:buFont typeface="Arial" panose="020B0604020202020204" pitchFamily="34" charset="0"/>
              <a:buChar char="•"/>
            </a:pPr>
            <a:r>
              <a:rPr lang="en-US" baseline="0" dirty="0">
                <a:latin typeface="Arial" pitchFamily="34" charset="0"/>
              </a:rPr>
              <a:t>If on a nozzle, you can heat trace the nozzle to help reduce the condensation.</a:t>
            </a:r>
          </a:p>
          <a:p>
            <a:pPr marL="1543050" lvl="3" indent="-171450" eaLnBrk="1" hangingPunct="1">
              <a:buFont typeface="Arial" panose="020B0604020202020204" pitchFamily="34" charset="0"/>
              <a:buChar char="•"/>
            </a:pPr>
            <a:r>
              <a:rPr lang="en-US" baseline="0" dirty="0">
                <a:latin typeface="Arial" pitchFamily="34" charset="0"/>
              </a:rPr>
              <a:t>You can increase the number of shots that the unit takes, but this will slow down the overall response time as we discussed earlier.</a:t>
            </a:r>
          </a:p>
          <a:p>
            <a:pPr marL="1085850" lvl="2" indent="-171450" eaLnBrk="1" hangingPunct="1">
              <a:buFont typeface="Arial" panose="020B0604020202020204" pitchFamily="34" charset="0"/>
              <a:buChar char="•"/>
            </a:pPr>
            <a:r>
              <a:rPr lang="en-US" baseline="0" dirty="0">
                <a:latin typeface="Arial" pitchFamily="34" charset="0"/>
              </a:rPr>
              <a:t>For Radar,</a:t>
            </a:r>
          </a:p>
          <a:p>
            <a:pPr marL="1543050" lvl="3" indent="-171450" eaLnBrk="1" hangingPunct="1">
              <a:buFont typeface="Arial" panose="020B0604020202020204" pitchFamily="34" charset="0"/>
              <a:buChar char="•"/>
            </a:pPr>
            <a:r>
              <a:rPr lang="en-US" baseline="0" dirty="0">
                <a:latin typeface="Arial" pitchFamily="34" charset="0"/>
              </a:rPr>
              <a:t>Horn antennas have a harder time than rod antennas.  </a:t>
            </a:r>
          </a:p>
          <a:p>
            <a:pPr marL="1543050" lvl="3" indent="-171450" eaLnBrk="1" hangingPunct="1">
              <a:buFont typeface="Arial" panose="020B0604020202020204" pitchFamily="34" charset="0"/>
              <a:buChar char="•"/>
            </a:pPr>
            <a:r>
              <a:rPr lang="en-US" baseline="0" dirty="0">
                <a:latin typeface="Arial" pitchFamily="34" charset="0"/>
              </a:rPr>
              <a:t>As you can see on the rod antenna in the picture above, the shape of the antenna does not allow for much build-up and it drips off easily.</a:t>
            </a:r>
          </a:p>
          <a:p>
            <a:pPr marL="1543050" lvl="3" indent="-171450" eaLnBrk="1" hangingPunct="1">
              <a:buFont typeface="Arial" panose="020B0604020202020204" pitchFamily="34" charset="0"/>
              <a:buChar char="•"/>
            </a:pPr>
            <a:r>
              <a:rPr lang="en-US" baseline="0" dirty="0">
                <a:latin typeface="Arial" pitchFamily="34" charset="0"/>
              </a:rPr>
              <a:t>Horn antennas have an exposed emitter inside and if the condensation gets up to the emitter to the point that the device can have a hard time getting the transmit pulse out.</a:t>
            </a:r>
          </a:p>
          <a:p>
            <a:pPr marL="1543050" lvl="3" indent="-171450" eaLnBrk="1" hangingPunct="1">
              <a:buFont typeface="Arial" panose="020B0604020202020204" pitchFamily="34" charset="0"/>
              <a:buChar char="•"/>
            </a:pPr>
            <a:r>
              <a:rPr lang="en-US" baseline="0" dirty="0">
                <a:latin typeface="Arial" pitchFamily="34" charset="0"/>
              </a:rPr>
              <a:t>If you have </a:t>
            </a:r>
            <a:r>
              <a:rPr lang="en-US" baseline="0" dirty="0" err="1">
                <a:latin typeface="Arial" pitchFamily="34" charset="0"/>
              </a:rPr>
              <a:t>hevy</a:t>
            </a:r>
            <a:r>
              <a:rPr lang="en-US" baseline="0" dirty="0">
                <a:latin typeface="Arial" pitchFamily="34" charset="0"/>
              </a:rPr>
              <a:t> condensation, you will want to go with a Rod style antenna on your radar device.</a:t>
            </a:r>
          </a:p>
          <a:p>
            <a:pPr marL="1085850" lvl="2" indent="-171450" eaLnBrk="1" hangingPunct="1">
              <a:buFont typeface="Arial" panose="020B0604020202020204" pitchFamily="34" charset="0"/>
              <a:buChar char="•"/>
            </a:pPr>
            <a:endParaRPr lang="en-US" baseline="0" dirty="0">
              <a:latin typeface="Arial" pitchFamily="34" charset="0"/>
            </a:endParaRPr>
          </a:p>
          <a:p>
            <a:pPr marL="171450" indent="-171450" eaLnBrk="1" hangingPunct="1">
              <a:buFont typeface="Arial" panose="020B0604020202020204" pitchFamily="34" charset="0"/>
              <a:buChar char="•"/>
            </a:pPr>
            <a:endParaRPr lang="en-US" dirty="0">
              <a:latin typeface="Arial" pitchFamily="34" charset="0"/>
            </a:endParaRPr>
          </a:p>
        </p:txBody>
      </p:sp>
    </p:spTree>
    <p:extLst>
      <p:ext uri="{BB962C8B-B14F-4D97-AF65-F5344CB8AC3E}">
        <p14:creationId xmlns:p14="http://schemas.microsoft.com/office/powerpoint/2010/main" val="3489733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As</a:t>
            </a:r>
            <a:r>
              <a:rPr lang="en-US" baseline="0" dirty="0"/>
              <a:t> I mentioned in the last slide, Foam is not our friend.  It will cause all kinds of problems with through-air technology depending on the type of foam that is present.</a:t>
            </a:r>
          </a:p>
          <a:p>
            <a:pPr marL="171450" indent="-171450">
              <a:buFont typeface="Arial" panose="020B0604020202020204" pitchFamily="34" charset="0"/>
              <a:buChar char="•"/>
            </a:pPr>
            <a:r>
              <a:rPr lang="en-US" baseline="0" dirty="0"/>
              <a:t>There are 3 basic types of foam that we have to deal with.  Light, Medium and Dense.  Lets take a look at how each affect the different technologies.</a:t>
            </a:r>
          </a:p>
          <a:p>
            <a:pPr marL="171450" indent="-171450">
              <a:buFont typeface="Arial" panose="020B0604020202020204" pitchFamily="34" charset="0"/>
              <a:buChar char="•"/>
            </a:pPr>
            <a:r>
              <a:rPr lang="en-US" baseline="0" dirty="0"/>
              <a:t>We have a Low Frequency Radar Unit that operates at 6 GHz, an ultrasonic Level Device operating about 44 KHz and then a high frequency radar operating at 25 GHz.</a:t>
            </a:r>
          </a:p>
          <a:p>
            <a:pPr marL="171450" indent="-171450">
              <a:buFont typeface="Arial" panose="020B0604020202020204" pitchFamily="34" charset="0"/>
              <a:buChar char="•"/>
            </a:pPr>
            <a:r>
              <a:rPr lang="en-US" baseline="0" dirty="0"/>
              <a:t>Dense Foam</a:t>
            </a:r>
          </a:p>
          <a:p>
            <a:pPr marL="628650" lvl="1" indent="-171450">
              <a:buFont typeface="Arial" panose="020B0604020202020204" pitchFamily="34" charset="0"/>
              <a:buChar char="•"/>
            </a:pPr>
            <a:r>
              <a:rPr lang="en-US" baseline="0" dirty="0"/>
              <a:t>With a dense foam, you typically have a hard surface or a surface with mass that will give a reflection off of the top surface.</a:t>
            </a:r>
          </a:p>
          <a:p>
            <a:pPr marL="628650" lvl="1" indent="-171450">
              <a:buFont typeface="Arial" panose="020B0604020202020204" pitchFamily="34" charset="0"/>
              <a:buChar char="•"/>
            </a:pPr>
            <a:r>
              <a:rPr lang="en-US" baseline="0" dirty="0"/>
              <a:t>You can pretty much use any of these devices in this application.</a:t>
            </a:r>
          </a:p>
          <a:p>
            <a:pPr marL="628650" lvl="1" indent="-171450">
              <a:buFont typeface="Arial" panose="020B0604020202020204" pitchFamily="34" charset="0"/>
              <a:buChar char="•"/>
            </a:pPr>
            <a:r>
              <a:rPr lang="en-US" baseline="0" dirty="0"/>
              <a:t>You will have some signal loss from absorption by the foam from all 3 devices</a:t>
            </a:r>
          </a:p>
          <a:p>
            <a:pPr marL="171450" lvl="0" indent="-171450">
              <a:buFont typeface="Arial" panose="020B0604020202020204" pitchFamily="34" charset="0"/>
              <a:buChar char="•"/>
            </a:pPr>
            <a:r>
              <a:rPr lang="en-US" baseline="0" dirty="0"/>
              <a:t>Light Foam:</a:t>
            </a:r>
          </a:p>
          <a:p>
            <a:pPr marL="628650" lvl="1" indent="-171450">
              <a:buFont typeface="Arial" panose="020B0604020202020204" pitchFamily="34" charset="0"/>
              <a:buChar char="•"/>
            </a:pPr>
            <a:r>
              <a:rPr lang="en-US" baseline="0" dirty="0"/>
              <a:t>25 GHz Radar will have a problem with light foam.  There is allot of absorption of the signal by the foam and we do not get much signal back</a:t>
            </a:r>
          </a:p>
          <a:p>
            <a:pPr marL="628650" lvl="1" indent="-171450">
              <a:buFont typeface="Arial" panose="020B0604020202020204" pitchFamily="34" charset="0"/>
              <a:buChar char="•"/>
            </a:pPr>
            <a:r>
              <a:rPr lang="en-US" baseline="0" dirty="0"/>
              <a:t>Ultrasonic may or may not work in light foam.  It all depends on the amount of water that is contained in the foam.  We usually are able to get a signal but it will have reduced signal strength and may not give you the best performance in the application.</a:t>
            </a:r>
          </a:p>
          <a:p>
            <a:pPr marL="628650" lvl="1" indent="-171450">
              <a:buFont typeface="Arial" panose="020B0604020202020204" pitchFamily="34" charset="0"/>
              <a:buChar char="•"/>
            </a:pPr>
            <a:r>
              <a:rPr lang="en-US" baseline="0" dirty="0"/>
              <a:t>Low Frequency or 6GHz radar actually gives a good return signal.  If you have an issue with a light foam, like that from the discharge of a laundry mat for example, I would go with 65 GHz radar.</a:t>
            </a:r>
          </a:p>
          <a:p>
            <a:pPr marL="171450" lvl="0" indent="-171450">
              <a:buFont typeface="Arial" panose="020B0604020202020204" pitchFamily="34" charset="0"/>
              <a:buChar char="•"/>
            </a:pPr>
            <a:r>
              <a:rPr lang="en-US" baseline="0" dirty="0"/>
              <a:t>Medium Foam:</a:t>
            </a:r>
          </a:p>
          <a:p>
            <a:pPr marL="628650" lvl="1" indent="-171450">
              <a:buFont typeface="Arial" panose="020B0604020202020204" pitchFamily="34" charset="0"/>
              <a:buChar char="•"/>
            </a:pPr>
            <a:r>
              <a:rPr lang="en-US" baseline="0" dirty="0"/>
              <a:t>Well, lets see how we do on medium foam with these technologies.</a:t>
            </a:r>
          </a:p>
          <a:p>
            <a:pPr marL="628650" lvl="1" indent="-171450">
              <a:buFont typeface="Arial" panose="020B0604020202020204" pitchFamily="34" charset="0"/>
              <a:buChar char="•"/>
            </a:pPr>
            <a:r>
              <a:rPr lang="en-US" baseline="0" dirty="0"/>
              <a:t>as you can see from the slide, there really is not a good solution in through air technology.</a:t>
            </a:r>
          </a:p>
          <a:p>
            <a:pPr marL="628650" lvl="1" indent="-171450">
              <a:buFont typeface="Arial" panose="020B0604020202020204" pitchFamily="34" charset="0"/>
              <a:buChar char="•"/>
            </a:pPr>
            <a:r>
              <a:rPr lang="en-US" baseline="0" dirty="0"/>
              <a:t>With a medium foam, there is too much absorption of the signal to get anything back,</a:t>
            </a:r>
          </a:p>
          <a:p>
            <a:pPr marL="628650" lvl="1" indent="-171450">
              <a:buFont typeface="Arial" panose="020B0604020202020204" pitchFamily="34" charset="0"/>
              <a:buChar char="•"/>
            </a:pPr>
            <a:r>
              <a:rPr lang="en-US" baseline="0" dirty="0"/>
              <a:t>In this case, I would go with a submergence pressure transmitter.</a:t>
            </a:r>
            <a:endParaRPr lang="en-US" dirty="0"/>
          </a:p>
        </p:txBody>
      </p:sp>
      <p:sp>
        <p:nvSpPr>
          <p:cNvPr id="4" name="Slide Number Placeholder 3"/>
          <p:cNvSpPr>
            <a:spLocks noGrp="1"/>
          </p:cNvSpPr>
          <p:nvPr>
            <p:ph type="sldNum" sz="quarter" idx="10"/>
          </p:nvPr>
        </p:nvSpPr>
        <p:spPr/>
        <p:txBody>
          <a:bodyPr/>
          <a:lstStyle/>
          <a:p>
            <a:r>
              <a:rPr lang="en-US" dirty="0">
                <a:latin typeface="Arial" pitchFamily="34" charset="0"/>
              </a:rPr>
              <a:t>Notice </a:t>
            </a:r>
            <a:fld id="{AD141568-5488-4AC9-B82D-9F5CE1225E2A}" type="slidenum">
              <a:rPr lang="en-US" smtClean="0">
                <a:latin typeface="Arial" pitchFamily="34" charset="0"/>
              </a:rPr>
              <a:pPr/>
              <a:t>47</a:t>
            </a:fld>
            <a:endParaRPr lang="en-US" dirty="0">
              <a:latin typeface="Arial" pitchFamily="34" charset="0"/>
            </a:endParaRPr>
          </a:p>
        </p:txBody>
      </p:sp>
    </p:spTree>
    <p:extLst>
      <p:ext uri="{BB962C8B-B14F-4D97-AF65-F5344CB8AC3E}">
        <p14:creationId xmlns:p14="http://schemas.microsoft.com/office/powerpoint/2010/main" val="3668854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lets take a look at how</a:t>
            </a:r>
            <a:r>
              <a:rPr lang="en-US" baseline="0" dirty="0"/>
              <a:t> we can deal with obstacles.</a:t>
            </a:r>
          </a:p>
          <a:p>
            <a:pPr marL="171450" indent="-171450">
              <a:buFont typeface="Arial" panose="020B0604020202020204" pitchFamily="34" charset="0"/>
              <a:buChar char="•"/>
            </a:pPr>
            <a:r>
              <a:rPr lang="en-US" baseline="0" dirty="0"/>
              <a:t>I usually say something smart, like because you know there are never anything inside the bin except free space for instruments to shoot down and then talk about supports, or agitator or how customers cram as much “stuff” into their wet wells that will cause false echoes that we have to deal with.</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48</a:t>
            </a:fld>
            <a:endParaRPr lang="en-US" dirty="0"/>
          </a:p>
        </p:txBody>
      </p:sp>
    </p:spTree>
    <p:extLst>
      <p:ext uri="{BB962C8B-B14F-4D97-AF65-F5344CB8AC3E}">
        <p14:creationId xmlns:p14="http://schemas.microsoft.com/office/powerpoint/2010/main" val="165567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5A8BE4A-7F14-4AA1-9CE3-7B25659194A5}" type="slidenum">
              <a:rPr lang="de-DE" smtClean="0">
                <a:latin typeface="Arial" pitchFamily="34" charset="0"/>
              </a:rPr>
              <a:pPr/>
              <a:t>49</a:t>
            </a:fld>
            <a:endParaRPr lang="de-DE" dirty="0">
              <a:latin typeface="Arial" pitchFamily="34" charset="0"/>
            </a:endParaRPr>
          </a:p>
        </p:txBody>
      </p:sp>
      <p:sp>
        <p:nvSpPr>
          <p:cNvPr id="49155" name="Rectangle 2"/>
          <p:cNvSpPr>
            <a:spLocks noGrp="1" noRot="1" noChangeAspect="1" noChangeArrowheads="1" noTextEdit="1"/>
          </p:cNvSpPr>
          <p:nvPr>
            <p:ph type="sldImg"/>
          </p:nvPr>
        </p:nvSpPr>
        <p:spPr>
          <a:xfrm>
            <a:off x="579438" y="457200"/>
            <a:ext cx="5892800" cy="4419600"/>
          </a:xfrm>
          <a:ln/>
        </p:spPr>
      </p:sp>
      <p:sp>
        <p:nvSpPr>
          <p:cNvPr id="49156" name="Rectangle 3"/>
          <p:cNvSpPr>
            <a:spLocks noGrp="1" noChangeArrowheads="1"/>
          </p:cNvSpPr>
          <p:nvPr>
            <p:ph type="body" idx="1"/>
          </p:nvPr>
        </p:nvSpPr>
        <p:spPr>
          <a:xfrm>
            <a:off x="612092" y="4950583"/>
            <a:ext cx="5821289" cy="3700244"/>
          </a:xfrm>
          <a:noFill/>
          <a:ln/>
        </p:spPr>
        <p:txBody>
          <a:bodyPr/>
          <a:lstStyle/>
          <a:p>
            <a:pPr marL="228584" indent="-228584" eaLnBrk="1" hangingPunct="1">
              <a:buFontTx/>
              <a:buChar char="•"/>
            </a:pPr>
            <a:r>
              <a:rPr lang="en-US" dirty="0">
                <a:latin typeface="Arial" pitchFamily="34" charset="0"/>
              </a:rPr>
              <a:t>Let’s look at the Auto False Echo Suppression feature built into several of our products including the MultiRanger100/200, the HydroRanger, Probe LU and our entire Radar offering.</a:t>
            </a:r>
          </a:p>
          <a:p>
            <a:pPr marL="228584" indent="-228584" eaLnBrk="1" hangingPunct="1">
              <a:buFontTx/>
              <a:buChar char="•"/>
            </a:pPr>
            <a:r>
              <a:rPr lang="en-US" dirty="0">
                <a:latin typeface="Arial" pitchFamily="34" charset="0"/>
              </a:rPr>
              <a:t>We can see from the example that the unit is selecting the filling pipe as the material level because there is a strong return echo from it.  </a:t>
            </a:r>
          </a:p>
          <a:p>
            <a:pPr marL="228584" indent="-228584" eaLnBrk="1" hangingPunct="1">
              <a:buFontTx/>
              <a:buChar char="•"/>
            </a:pPr>
            <a:r>
              <a:rPr lang="en-US" dirty="0">
                <a:latin typeface="Arial" pitchFamily="34" charset="0"/>
              </a:rPr>
              <a:t>By using the Auto False Echo Suppression function, we can learn the TVT around the pipe so that the unit will instead select the further echo, which represents the material surface.</a:t>
            </a:r>
          </a:p>
          <a:p>
            <a:pPr marL="228584" indent="-228584" eaLnBrk="1" hangingPunct="1">
              <a:buFontTx/>
              <a:buChar char="•"/>
            </a:pPr>
            <a:r>
              <a:rPr lang="en-US" dirty="0">
                <a:latin typeface="Arial" pitchFamily="34" charset="0"/>
              </a:rPr>
              <a:t>Auto False Echo Suppression function can be accessed either locally at the unit using the hand programmer or in SIMATIC PDM.</a:t>
            </a:r>
          </a:p>
          <a:p>
            <a:pPr marL="228584" indent="-228584" eaLnBrk="1" hangingPunct="1">
              <a:buFontTx/>
              <a:buChar char="•"/>
            </a:pPr>
            <a:r>
              <a:rPr lang="en-US" dirty="0">
                <a:latin typeface="Arial" pitchFamily="34" charset="0"/>
              </a:rPr>
              <a:t>From this point forward the TVT will always shape around the pipe.  Even if the signal from the pipe increases over time, say from material building up on it, thus increasing it’s size, our dynamic TVT will continue to shape around it.     </a:t>
            </a:r>
          </a:p>
        </p:txBody>
      </p:sp>
    </p:spTree>
    <p:extLst>
      <p:ext uri="{BB962C8B-B14F-4D97-AF65-F5344CB8AC3E}">
        <p14:creationId xmlns:p14="http://schemas.microsoft.com/office/powerpoint/2010/main" val="1516323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9"/>
          <p:cNvSpPr>
            <a:spLocks noGrp="1" noChangeArrowheads="1"/>
          </p:cNvSpPr>
          <p:nvPr>
            <p:ph type="sldNum" sz="quarter" idx="5"/>
          </p:nvPr>
        </p:nvSpPr>
        <p:spPr>
          <a:noFill/>
        </p:spPr>
        <p:txBody>
          <a:bodyPr/>
          <a:lstStyle/>
          <a:p>
            <a:fld id="{C1AC81D3-D053-46EB-B2D3-0A0067AB8623}" type="slidenum">
              <a:rPr lang="de-DE" smtClean="0">
                <a:solidFill>
                  <a:srgbClr val="000000"/>
                </a:solidFill>
              </a:rPr>
              <a:pPr/>
              <a:t>50</a:t>
            </a:fld>
            <a:endParaRPr lang="de-DE">
              <a:solidFill>
                <a:srgbClr val="000000"/>
              </a:solidFill>
            </a:endParaRPr>
          </a:p>
        </p:txBody>
      </p:sp>
      <p:sp>
        <p:nvSpPr>
          <p:cNvPr id="100355" name="Rectangle 2"/>
          <p:cNvSpPr>
            <a:spLocks noGrp="1" noRot="1" noChangeAspect="1" noChangeArrowheads="1" noTextEdit="1"/>
          </p:cNvSpPr>
          <p:nvPr>
            <p:ph type="sldImg"/>
          </p:nvPr>
        </p:nvSpPr>
        <p:spPr>
          <a:xfrm>
            <a:off x="917575" y="458788"/>
            <a:ext cx="2513013" cy="1884362"/>
          </a:xfrm>
          <a:ln/>
        </p:spPr>
      </p:sp>
      <p:sp>
        <p:nvSpPr>
          <p:cNvPr id="100356" name="Rectangle 3"/>
          <p:cNvSpPr>
            <a:spLocks noGrp="1" noChangeArrowheads="1"/>
          </p:cNvSpPr>
          <p:nvPr>
            <p:ph type="body" idx="1"/>
          </p:nvPr>
        </p:nvSpPr>
        <p:spPr>
          <a:xfrm>
            <a:off x="916782" y="2514298"/>
            <a:ext cx="5024437" cy="5946321"/>
          </a:xfrm>
          <a:noFill/>
          <a:ln/>
        </p:spPr>
        <p:txBody>
          <a:bodyPr/>
          <a:lstStyle/>
          <a:p>
            <a:pPr marL="218348" indent="-218348"/>
            <a:r>
              <a:rPr lang="en-US" dirty="0"/>
              <a:t>For ‘dirty’ applications with build-up, foam or slurries or agitation, 6GHz still has some big advantages but one must be careful with installation.</a:t>
            </a:r>
          </a:p>
          <a:p>
            <a:pPr marL="218348" indent="-218348"/>
            <a:r>
              <a:rPr lang="en-US" dirty="0"/>
              <a:t>Cautionary notes:</a:t>
            </a:r>
          </a:p>
          <a:p>
            <a:pPr marL="218348" indent="-218348">
              <a:buFont typeface="Wingdings" pitchFamily="2" charset="2"/>
              <a:buAutoNum type="arabicPeriod"/>
            </a:pPr>
            <a:r>
              <a:rPr lang="en-US" dirty="0"/>
              <a:t>6GHz has a wide beam (typically 28 degrees for rod antenna)</a:t>
            </a:r>
          </a:p>
          <a:p>
            <a:pPr marL="218348" indent="-218348">
              <a:buFont typeface="Wingdings" pitchFamily="2" charset="2"/>
              <a:buAutoNum type="arabicPeriod"/>
            </a:pPr>
            <a:r>
              <a:rPr lang="en-US" dirty="0"/>
              <a:t>Wide beam will intersect tank wall and resultant echo mixes with direct path, leading to inaccuracy.</a:t>
            </a:r>
          </a:p>
          <a:p>
            <a:pPr marL="218348" indent="-218348">
              <a:buFont typeface="Wingdings" pitchFamily="2" charset="2"/>
              <a:buAutoNum type="arabicPeriod"/>
            </a:pPr>
            <a:r>
              <a:rPr lang="en-US" dirty="0"/>
              <a:t>Typical accuracy with 6GHz in the tank is 25mm to 50mm.</a:t>
            </a:r>
          </a:p>
          <a:p>
            <a:pPr marL="218348" indent="-218348">
              <a:buFont typeface="Wingdings" pitchFamily="2" charset="2"/>
              <a:buAutoNum type="arabicPeriod"/>
            </a:pPr>
            <a:r>
              <a:rPr lang="en-US" dirty="0"/>
              <a:t>6GHz is quite sensitive to mounting "imperfections".  It is critical to ensure the shield of the antenna is longer than the standoff nozzle.  </a:t>
            </a:r>
          </a:p>
          <a:p>
            <a:pPr marL="218348" indent="-218348">
              <a:buFont typeface="Wingdings" pitchFamily="2" charset="2"/>
              <a:buAutoNum type="arabicPeriod"/>
            </a:pPr>
            <a:r>
              <a:rPr lang="en-US" dirty="0"/>
              <a:t>Do not mount 6GHz radar in the center of the tank.</a:t>
            </a:r>
          </a:p>
          <a:p>
            <a:pPr marL="218348" indent="-218348">
              <a:buFont typeface="Wingdings" pitchFamily="2" charset="2"/>
              <a:buAutoNum type="arabicPeriod"/>
            </a:pPr>
            <a:r>
              <a:rPr lang="en-US" dirty="0"/>
              <a:t>Note the long antenna, therefore the short measurement capability is not as good as the LR250</a:t>
            </a:r>
          </a:p>
          <a:p>
            <a:pPr marL="218348" indent="-218348">
              <a:buFont typeface="Wingdings" pitchFamily="2" charset="2"/>
              <a:buAutoNum type="arabicPeriod"/>
            </a:pPr>
            <a:endParaRPr lang="en-US" dirty="0"/>
          </a:p>
          <a:p>
            <a:pPr marL="218348" indent="-218348">
              <a:buFont typeface="Wingdings" pitchFamily="2" charset="2"/>
              <a:buAutoNum type="arabicPeriod"/>
            </a:pPr>
            <a:r>
              <a:rPr lang="en-US" dirty="0"/>
              <a:t>Antenna options such as Sliding Waveguide are available on Low Frequency and also Bent Waveguides.</a:t>
            </a:r>
          </a:p>
        </p:txBody>
      </p:sp>
    </p:spTree>
    <p:extLst>
      <p:ext uri="{BB962C8B-B14F-4D97-AF65-F5344CB8AC3E}">
        <p14:creationId xmlns:p14="http://schemas.microsoft.com/office/powerpoint/2010/main" val="1082856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9"/>
          <p:cNvSpPr>
            <a:spLocks noGrp="1" noChangeArrowheads="1"/>
          </p:cNvSpPr>
          <p:nvPr>
            <p:ph type="sldNum" sz="quarter" idx="5"/>
          </p:nvPr>
        </p:nvSpPr>
        <p:spPr>
          <a:noFill/>
        </p:spPr>
        <p:txBody>
          <a:bodyPr/>
          <a:lstStyle/>
          <a:p>
            <a:fld id="{1EA66B21-3AFC-46A7-8864-82D99524E803}" type="slidenum">
              <a:rPr lang="de-DE" smtClean="0"/>
              <a:pPr/>
              <a:t>53</a:t>
            </a:fld>
            <a:endParaRPr lang="de-DE" dirty="0"/>
          </a:p>
        </p:txBody>
      </p:sp>
      <p:sp>
        <p:nvSpPr>
          <p:cNvPr id="87043" name="Rectangle 2"/>
          <p:cNvSpPr>
            <a:spLocks noGrp="1" noRot="1" noChangeAspect="1" noChangeArrowheads="1" noTextEdit="1"/>
          </p:cNvSpPr>
          <p:nvPr>
            <p:ph type="sldImg"/>
          </p:nvPr>
        </p:nvSpPr>
        <p:spPr>
          <a:xfrm>
            <a:off x="1141413" y="685800"/>
            <a:ext cx="4575175" cy="3430588"/>
          </a:xfrm>
          <a:ln/>
        </p:spPr>
      </p:sp>
      <p:sp>
        <p:nvSpPr>
          <p:cNvPr id="87044" name="Rectangle 3"/>
          <p:cNvSpPr>
            <a:spLocks noGrp="1" noChangeArrowheads="1"/>
          </p:cNvSpPr>
          <p:nvPr>
            <p:ph type="body" idx="1"/>
          </p:nvPr>
        </p:nvSpPr>
        <p:spPr>
          <a:xfrm>
            <a:off x="913806" y="4343704"/>
            <a:ext cx="5030391" cy="4113893"/>
          </a:xfrm>
          <a:noFill/>
          <a:ln/>
        </p:spPr>
        <p:txBody>
          <a:bodyPr/>
          <a:lstStyle/>
          <a:p>
            <a:pPr eaLnBrk="1" hangingPunct="1"/>
            <a:r>
              <a:rPr lang="en-CA" dirty="0"/>
              <a:t>Ultrasonic technology is still the most common of non-contacting level measurement in use today.  A sonic pulse is transmitted towards a material surface.  The reflected signal is received and the time of flight of the pulse is measured.  Distance is i proportional to the time of flight.  Level can be inferred from the distance measurement.  Ultrasonics can also provide reliable point level measurement with the advantage of “two switches in one”.</a:t>
            </a:r>
          </a:p>
          <a:p>
            <a:pPr eaLnBrk="1" hangingPunct="1"/>
            <a:r>
              <a:rPr lang="en-CA" dirty="0"/>
              <a:t> Recent advances in radar technology have displaced some of the traditional customers.  </a:t>
            </a:r>
          </a:p>
        </p:txBody>
      </p:sp>
    </p:spTree>
    <p:extLst>
      <p:ext uri="{BB962C8B-B14F-4D97-AF65-F5344CB8AC3E}">
        <p14:creationId xmlns:p14="http://schemas.microsoft.com/office/powerpoint/2010/main" val="887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know the round</a:t>
            </a:r>
            <a:r>
              <a:rPr lang="en-US" baseline="0" dirty="0"/>
              <a:t> trip time it took from transmission to received echo.</a:t>
            </a:r>
          </a:p>
          <a:p>
            <a:pPr marL="171450" indent="-171450">
              <a:buFont typeface="Arial" panose="020B0604020202020204" pitchFamily="34" charset="0"/>
              <a:buChar char="•"/>
            </a:pPr>
            <a:r>
              <a:rPr lang="en-US" baseline="0" dirty="0"/>
              <a:t>We know the velocity or speed that the radar wave is traveling at (speed of light)</a:t>
            </a:r>
          </a:p>
          <a:p>
            <a:pPr marL="171450" indent="-171450">
              <a:buFont typeface="Arial" panose="020B0604020202020204" pitchFamily="34" charset="0"/>
              <a:buChar char="•"/>
            </a:pPr>
            <a:r>
              <a:rPr lang="en-US" baseline="0" dirty="0"/>
              <a:t>Multiply them together and you get the total distance that the radar wave traveled</a:t>
            </a:r>
          </a:p>
          <a:p>
            <a:pPr marL="171450" indent="-171450">
              <a:buFont typeface="Arial" panose="020B0604020202020204" pitchFamily="34" charset="0"/>
              <a:buChar char="•"/>
            </a:pPr>
            <a:r>
              <a:rPr lang="en-US" baseline="0" dirty="0"/>
              <a:t>Since we only need to know ½ of that distance, we simply divide by 2 to actual distance from the bottom of the horn to the material level.</a:t>
            </a:r>
          </a:p>
          <a:p>
            <a:pPr marL="171450" indent="-171450">
              <a:buFont typeface="Arial" panose="020B0604020202020204" pitchFamily="34" charset="0"/>
              <a:buChar char="•"/>
            </a:pPr>
            <a:r>
              <a:rPr lang="en-US" baseline="0" dirty="0"/>
              <a:t>Very simple right?</a:t>
            </a:r>
            <a:endParaRPr lang="en-US" dirty="0"/>
          </a:p>
        </p:txBody>
      </p:sp>
      <p:sp>
        <p:nvSpPr>
          <p:cNvPr id="4" name="Slide Number Placeholder 3"/>
          <p:cNvSpPr>
            <a:spLocks noGrp="1"/>
          </p:cNvSpPr>
          <p:nvPr>
            <p:ph type="sldNum" sz="quarter" idx="10"/>
          </p:nvPr>
        </p:nvSpPr>
        <p:spPr/>
        <p:txBody>
          <a:bodyPr/>
          <a:lstStyle/>
          <a:p>
            <a:fld id="{B7DE6DF0-3844-4DB2-8558-60E0D329ABAD}" type="slidenum">
              <a:rPr lang="en-US" smtClean="0"/>
              <a:t>14</a:t>
            </a:fld>
            <a:endParaRPr lang="en-US" dirty="0"/>
          </a:p>
        </p:txBody>
      </p:sp>
    </p:spTree>
    <p:extLst>
      <p:ext uri="{BB962C8B-B14F-4D97-AF65-F5344CB8AC3E}">
        <p14:creationId xmlns:p14="http://schemas.microsoft.com/office/powerpoint/2010/main" val="1872798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Grp="1" noChangeArrowheads="1"/>
          </p:cNvSpPr>
          <p:nvPr>
            <p:ph type="sldNum" sz="quarter" idx="5"/>
          </p:nvPr>
        </p:nvSpPr>
        <p:spPr>
          <a:noFill/>
        </p:spPr>
        <p:txBody>
          <a:bodyPr/>
          <a:lstStyle/>
          <a:p>
            <a:fld id="{2D4C6E5A-92B0-49B2-AF3F-B6168EEEBB44}" type="slidenum">
              <a:rPr lang="de-DE" smtClean="0"/>
              <a:pPr/>
              <a:t>54</a:t>
            </a:fld>
            <a:endParaRPr lang="de-DE" dirty="0"/>
          </a:p>
        </p:txBody>
      </p:sp>
      <p:sp>
        <p:nvSpPr>
          <p:cNvPr id="90115" name="Rectangle 2"/>
          <p:cNvSpPr>
            <a:spLocks noGrp="1" noRot="1" noChangeAspect="1" noChangeArrowheads="1" noTextEdit="1"/>
          </p:cNvSpPr>
          <p:nvPr>
            <p:ph type="sldImg"/>
          </p:nvPr>
        </p:nvSpPr>
        <p:spPr>
          <a:xfrm>
            <a:off x="1141413" y="685800"/>
            <a:ext cx="4575175" cy="3430588"/>
          </a:xfrm>
          <a:ln/>
        </p:spPr>
      </p:sp>
      <p:sp>
        <p:nvSpPr>
          <p:cNvPr id="90116" name="Rectangle 3"/>
          <p:cNvSpPr>
            <a:spLocks noGrp="1" noChangeArrowheads="1"/>
          </p:cNvSpPr>
          <p:nvPr>
            <p:ph type="body" idx="1"/>
          </p:nvPr>
        </p:nvSpPr>
        <p:spPr>
          <a:xfrm>
            <a:off x="913806" y="4343704"/>
            <a:ext cx="5030391" cy="4113893"/>
          </a:xfrm>
          <a:noFill/>
          <a:ln/>
        </p:spPr>
        <p:txBody>
          <a:bodyPr/>
          <a:lstStyle/>
          <a:p>
            <a:pPr eaLnBrk="1" hangingPunct="1"/>
            <a:r>
              <a:rPr lang="en-CA" dirty="0"/>
              <a:t>Recent advances in high frequency technology have allowed the use of radar technology for cost effective level measurement.  There are numerous subcategories within this technology based on frequency, spectrum and accuracies.  Radar technology is presently being used for both inventory management and process measurement.</a:t>
            </a:r>
          </a:p>
        </p:txBody>
      </p:sp>
    </p:spTree>
    <p:extLst>
      <p:ext uri="{BB962C8B-B14F-4D97-AF65-F5344CB8AC3E}">
        <p14:creationId xmlns:p14="http://schemas.microsoft.com/office/powerpoint/2010/main" val="789112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4064" y="8685640"/>
            <a:ext cx="2972335" cy="456910"/>
          </a:xfrm>
          <a:prstGeom prst="rect">
            <a:avLst/>
          </a:prstGeom>
          <a:noFill/>
          <a:ln w="9525">
            <a:noFill/>
            <a:miter lim="800000"/>
            <a:headEnd/>
            <a:tailEnd/>
          </a:ln>
        </p:spPr>
        <p:txBody>
          <a:bodyPr anchor="b"/>
          <a:lstStyle/>
          <a:p>
            <a:pPr algn="r">
              <a:spcBef>
                <a:spcPct val="0"/>
              </a:spcBef>
            </a:pPr>
            <a:fld id="{0FC48076-7AC5-4556-B13C-7EF27E39374D}" type="slidenum">
              <a:rPr lang="de-DE" sz="1200">
                <a:latin typeface="Siemens Sans" pitchFamily="2" charset="0"/>
              </a:rPr>
              <a:pPr algn="r">
                <a:spcBef>
                  <a:spcPct val="0"/>
                </a:spcBef>
              </a:pPr>
              <a:t>68</a:t>
            </a:fld>
            <a:endParaRPr lang="de-DE" sz="1200" dirty="0">
              <a:latin typeface="Siemens Sans" pitchFamily="2"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216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that</a:t>
            </a:r>
            <a:r>
              <a:rPr lang="en-US" baseline="0" dirty="0"/>
              <a:t> we know the distance from the level device to the material level, we can easily display the measurement with some simple math.</a:t>
            </a:r>
          </a:p>
          <a:p>
            <a:pPr marL="171450" indent="-171450">
              <a:buFont typeface="Arial" panose="020B0604020202020204" pitchFamily="34" charset="0"/>
              <a:buChar char="•"/>
            </a:pPr>
            <a:r>
              <a:rPr lang="en-US" baseline="0" dirty="0"/>
              <a:t>In this example, the customer wants to have the device display the actual material level.</a:t>
            </a:r>
          </a:p>
          <a:p>
            <a:pPr marL="171450" indent="-171450">
              <a:buFont typeface="Arial" panose="020B0604020202020204" pitchFamily="34" charset="0"/>
              <a:buChar char="•"/>
            </a:pPr>
            <a:r>
              <a:rPr lang="en-US" baseline="0" dirty="0"/>
              <a:t>We know the distance from the device to where zero is to occur, 50 ft.</a:t>
            </a:r>
          </a:p>
          <a:p>
            <a:pPr marL="171450" indent="-171450">
              <a:buFont typeface="Arial" panose="020B0604020202020204" pitchFamily="34" charset="0"/>
              <a:buChar char="•"/>
            </a:pPr>
            <a:r>
              <a:rPr lang="en-US" baseline="0" dirty="0"/>
              <a:t>We know that the distance from the level device to the material is 30 ft.</a:t>
            </a:r>
          </a:p>
          <a:p>
            <a:pPr marL="171450" indent="-171450">
              <a:buFont typeface="Arial" panose="020B0604020202020204" pitchFamily="34" charset="0"/>
              <a:buChar char="•"/>
            </a:pPr>
            <a:r>
              <a:rPr lang="en-US" baseline="0" dirty="0"/>
              <a:t>Simply subtract 30 </a:t>
            </a:r>
            <a:r>
              <a:rPr lang="en-US" baseline="0" dirty="0" err="1"/>
              <a:t>ft</a:t>
            </a:r>
            <a:r>
              <a:rPr lang="en-US" baseline="0" dirty="0"/>
              <a:t> from 50 </a:t>
            </a:r>
            <a:r>
              <a:rPr lang="en-US" baseline="0" dirty="0" err="1"/>
              <a:t>ft</a:t>
            </a:r>
            <a:r>
              <a:rPr lang="en-US" baseline="0" dirty="0"/>
              <a:t> and you have the material level of 20 ft.</a:t>
            </a:r>
          </a:p>
          <a:p>
            <a:pPr marL="171450" indent="-171450">
              <a:buFont typeface="Arial" panose="020B0604020202020204" pitchFamily="34" charset="0"/>
              <a:buChar char="•"/>
            </a:pPr>
            <a:r>
              <a:rPr lang="en-US" baseline="0" dirty="0"/>
              <a:t>This is how we can manipulate the level reading to show you what you need to see for your process.</a:t>
            </a:r>
          </a:p>
        </p:txBody>
      </p:sp>
      <p:sp>
        <p:nvSpPr>
          <p:cNvPr id="4" name="Slide Number Placeholder 3"/>
          <p:cNvSpPr>
            <a:spLocks noGrp="1"/>
          </p:cNvSpPr>
          <p:nvPr>
            <p:ph type="sldNum" sz="quarter" idx="10"/>
          </p:nvPr>
        </p:nvSpPr>
        <p:spPr/>
        <p:txBody>
          <a:bodyPr/>
          <a:lstStyle/>
          <a:p>
            <a:fld id="{B7DE6DF0-3844-4DB2-8558-60E0D329ABAD}" type="slidenum">
              <a:rPr lang="en-US" smtClean="0"/>
              <a:t>15</a:t>
            </a:fld>
            <a:endParaRPr lang="en-US" dirty="0"/>
          </a:p>
        </p:txBody>
      </p:sp>
    </p:spTree>
    <p:extLst>
      <p:ext uri="{BB962C8B-B14F-4D97-AF65-F5344CB8AC3E}">
        <p14:creationId xmlns:p14="http://schemas.microsoft.com/office/powerpoint/2010/main" val="21295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a:t>
            </a:r>
            <a:r>
              <a:rPr lang="en-US" baseline="0" dirty="0"/>
              <a:t> on the previous slide, most manufactures are able to display the reading in many different ways for you.</a:t>
            </a:r>
          </a:p>
          <a:p>
            <a:pPr marL="171450" indent="-171450">
              <a:buFont typeface="Arial" panose="020B0604020202020204" pitchFamily="34" charset="0"/>
              <a:buChar char="•"/>
            </a:pPr>
            <a:r>
              <a:rPr lang="en-US" baseline="0" dirty="0"/>
              <a:t>Level</a:t>
            </a:r>
          </a:p>
          <a:p>
            <a:pPr marL="628650" lvl="1" indent="-171450">
              <a:buFont typeface="Arial" panose="020B0604020202020204" pitchFamily="34" charset="0"/>
              <a:buChar char="•"/>
            </a:pPr>
            <a:r>
              <a:rPr lang="en-US" baseline="0" dirty="0"/>
              <a:t>Simple, the customer needs to know how much material is in the vessel.</a:t>
            </a:r>
          </a:p>
          <a:p>
            <a:pPr marL="628650" lvl="1" indent="-171450">
              <a:buFont typeface="Arial" panose="020B0604020202020204" pitchFamily="34" charset="0"/>
              <a:buChar char="•"/>
            </a:pPr>
            <a:r>
              <a:rPr lang="en-US" baseline="0" dirty="0"/>
              <a:t>This is the most widely used display method</a:t>
            </a:r>
          </a:p>
          <a:p>
            <a:pPr marL="171450" lvl="0" indent="-171450">
              <a:buFont typeface="Arial" panose="020B0604020202020204" pitchFamily="34" charset="0"/>
              <a:buChar char="•"/>
            </a:pPr>
            <a:r>
              <a:rPr lang="en-US" baseline="0" dirty="0"/>
              <a:t>Space</a:t>
            </a:r>
          </a:p>
          <a:p>
            <a:pPr marL="628650" lvl="1" indent="-171450">
              <a:buFont typeface="Arial" panose="020B0604020202020204" pitchFamily="34" charset="0"/>
              <a:buChar char="•"/>
            </a:pPr>
            <a:r>
              <a:rPr lang="en-US" baseline="0" dirty="0"/>
              <a:t>This is the amount of space is left in the vessel until you reach 100%</a:t>
            </a:r>
          </a:p>
          <a:p>
            <a:pPr marL="628650" lvl="1" indent="-171450">
              <a:buFont typeface="Arial" panose="020B0604020202020204" pitchFamily="34" charset="0"/>
              <a:buChar char="•"/>
            </a:pPr>
            <a:r>
              <a:rPr lang="en-US" baseline="0" dirty="0"/>
              <a:t>This is most often used when a customer has a “batching” system and they need to know how much room they have left in the vessel till it is full.</a:t>
            </a:r>
          </a:p>
          <a:p>
            <a:pPr marL="171450" lvl="0" indent="-171450">
              <a:buFont typeface="Arial" panose="020B0604020202020204" pitchFamily="34" charset="0"/>
              <a:buChar char="•"/>
            </a:pPr>
            <a:r>
              <a:rPr lang="en-US" baseline="0" dirty="0"/>
              <a:t>Distance</a:t>
            </a:r>
          </a:p>
          <a:p>
            <a:pPr marL="628650" lvl="1" indent="-171450">
              <a:buFont typeface="Arial" panose="020B0604020202020204" pitchFamily="34" charset="0"/>
              <a:buChar char="•"/>
            </a:pPr>
            <a:r>
              <a:rPr lang="en-US" baseline="0" dirty="0"/>
              <a:t>This the distance from the face of the transducer to the material level</a:t>
            </a:r>
          </a:p>
          <a:p>
            <a:pPr marL="628650" lvl="1" indent="-171450">
              <a:buFont typeface="Arial" panose="020B0604020202020204" pitchFamily="34" charset="0"/>
              <a:buChar char="•"/>
            </a:pPr>
            <a:r>
              <a:rPr lang="en-US" baseline="0" dirty="0"/>
              <a:t>This is like a tape measure.</a:t>
            </a:r>
          </a:p>
          <a:p>
            <a:pPr marL="628650" lvl="1" indent="-171450">
              <a:buFont typeface="Arial" panose="020B0604020202020204" pitchFamily="34" charset="0"/>
              <a:buChar char="•"/>
            </a:pPr>
            <a:r>
              <a:rPr lang="en-US" baseline="0" dirty="0"/>
              <a:t>Most often used by the I&amp;E guys to verify the reading of the level device and not often used in normal production runs.</a:t>
            </a:r>
          </a:p>
          <a:p>
            <a:pPr marL="171450" lvl="0" indent="-171450">
              <a:buFont typeface="Arial" panose="020B0604020202020204" pitchFamily="34" charset="0"/>
              <a:buChar char="•"/>
            </a:pPr>
            <a:r>
              <a:rPr lang="en-US" baseline="0" dirty="0"/>
              <a:t>Volume</a:t>
            </a:r>
          </a:p>
          <a:p>
            <a:pPr marL="628650" lvl="1" indent="-171450">
              <a:buFont typeface="Arial" panose="020B0604020202020204" pitchFamily="34" charset="0"/>
              <a:buChar char="•"/>
            </a:pPr>
            <a:r>
              <a:rPr lang="en-US" baseline="0" dirty="0"/>
              <a:t>Just that, how many gallons are in the take for example</a:t>
            </a:r>
          </a:p>
          <a:p>
            <a:pPr marL="171450" lvl="0" indent="-171450">
              <a:buFont typeface="Arial" panose="020B0604020202020204" pitchFamily="34" charset="0"/>
              <a:buChar char="•"/>
            </a:pPr>
            <a:r>
              <a:rPr lang="en-US" baseline="0" dirty="0"/>
              <a:t>Differential</a:t>
            </a:r>
          </a:p>
          <a:p>
            <a:pPr marL="628650" lvl="1" indent="-171450">
              <a:buFont typeface="Arial" panose="020B0604020202020204" pitchFamily="34" charset="0"/>
              <a:buChar char="•"/>
            </a:pPr>
            <a:r>
              <a:rPr lang="en-US" baseline="0" dirty="0"/>
              <a:t>Some units have the ability to look at 2 different points independent of each other.</a:t>
            </a:r>
          </a:p>
          <a:p>
            <a:pPr marL="628650" lvl="1" indent="-171450">
              <a:buFont typeface="Arial" panose="020B0604020202020204" pitchFamily="34" charset="0"/>
              <a:buChar char="•"/>
            </a:pPr>
            <a:r>
              <a:rPr lang="en-US" baseline="0" dirty="0"/>
              <a:t>This can be a side by side tanks as above and the customer need to know what the difference in material level is</a:t>
            </a:r>
          </a:p>
          <a:p>
            <a:pPr marL="628650" lvl="1" indent="-171450">
              <a:buFont typeface="Arial" panose="020B0604020202020204" pitchFamily="34" charset="0"/>
              <a:buChar char="•"/>
            </a:pPr>
            <a:r>
              <a:rPr lang="en-US" baseline="0" dirty="0"/>
              <a:t>Another application for differential is across a bar screen to measure the up and down stream level to know when to activate the rake.</a:t>
            </a:r>
          </a:p>
          <a:p>
            <a:pPr marL="171450" lvl="0" indent="-171450">
              <a:buFont typeface="Arial" panose="020B0604020202020204" pitchFamily="34" charset="0"/>
              <a:buChar char="•"/>
            </a:pPr>
            <a:r>
              <a:rPr lang="en-US" baseline="0" dirty="0"/>
              <a:t>Open Channel Flow</a:t>
            </a:r>
          </a:p>
          <a:p>
            <a:pPr marL="628650" lvl="1" indent="-171450">
              <a:buFont typeface="Arial" panose="020B0604020202020204" pitchFamily="34" charset="0"/>
              <a:buChar char="•"/>
            </a:pPr>
            <a:r>
              <a:rPr lang="en-US" baseline="0" dirty="0"/>
              <a:t>Just that.  Measuring the liquid flow of the influent or effluent flow of water through a primary device called a weir or flume.</a:t>
            </a:r>
          </a:p>
        </p:txBody>
      </p:sp>
      <p:sp>
        <p:nvSpPr>
          <p:cNvPr id="4" name="Slide Number Placeholder 3"/>
          <p:cNvSpPr>
            <a:spLocks noGrp="1"/>
          </p:cNvSpPr>
          <p:nvPr>
            <p:ph type="sldNum" sz="quarter" idx="10"/>
          </p:nvPr>
        </p:nvSpPr>
        <p:spPr/>
        <p:txBody>
          <a:bodyPr/>
          <a:lstStyle/>
          <a:p>
            <a:fld id="{B7DE6DF0-3844-4DB2-8558-60E0D329ABAD}" type="slidenum">
              <a:rPr lang="en-US" smtClean="0"/>
              <a:t>16</a:t>
            </a:fld>
            <a:endParaRPr lang="en-US" dirty="0"/>
          </a:p>
        </p:txBody>
      </p:sp>
    </p:spTree>
    <p:extLst>
      <p:ext uri="{BB962C8B-B14F-4D97-AF65-F5344CB8AC3E}">
        <p14:creationId xmlns:p14="http://schemas.microsoft.com/office/powerpoint/2010/main" val="236963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are going to start getting into the meat</a:t>
            </a:r>
            <a:r>
              <a:rPr lang="en-US" baseline="0" dirty="0"/>
              <a:t> of how these 2 through air technologies work</a:t>
            </a:r>
          </a:p>
        </p:txBody>
      </p:sp>
      <p:sp>
        <p:nvSpPr>
          <p:cNvPr id="4" name="Slide Number Placeholder 3"/>
          <p:cNvSpPr>
            <a:spLocks noGrp="1"/>
          </p:cNvSpPr>
          <p:nvPr>
            <p:ph type="sldNum" sz="quarter" idx="10"/>
          </p:nvPr>
        </p:nvSpPr>
        <p:spPr/>
        <p:txBody>
          <a:bodyPr/>
          <a:lstStyle/>
          <a:p>
            <a:fld id="{B7DE6DF0-3844-4DB2-8558-60E0D329ABAD}" type="slidenum">
              <a:rPr lang="en-US" smtClean="0"/>
              <a:t>17</a:t>
            </a:fld>
            <a:endParaRPr lang="en-US" dirty="0"/>
          </a:p>
        </p:txBody>
      </p:sp>
    </p:spTree>
    <p:extLst>
      <p:ext uri="{BB962C8B-B14F-4D97-AF65-F5344CB8AC3E}">
        <p14:creationId xmlns:p14="http://schemas.microsoft.com/office/powerpoint/2010/main" val="381980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81A26E0-B87F-4BDE-95BF-AA8EC42CE98D}" type="slidenum">
              <a:rPr lang="de-DE" smtClean="0">
                <a:latin typeface="Arial" pitchFamily="34" charset="0"/>
              </a:rPr>
              <a:pPr/>
              <a:t>18</a:t>
            </a:fld>
            <a:endParaRPr lang="de-DE" dirty="0">
              <a:latin typeface="Arial" pitchFamily="34" charset="0"/>
            </a:endParaRPr>
          </a:p>
        </p:txBody>
      </p:sp>
      <p:sp>
        <p:nvSpPr>
          <p:cNvPr id="39939" name="Rectangle 2"/>
          <p:cNvSpPr>
            <a:spLocks noGrp="1" noRot="1" noChangeAspect="1" noChangeArrowheads="1" noTextEdit="1"/>
          </p:cNvSpPr>
          <p:nvPr>
            <p:ph type="sldImg"/>
          </p:nvPr>
        </p:nvSpPr>
        <p:spPr>
          <a:xfrm>
            <a:off x="579438" y="457200"/>
            <a:ext cx="5892800" cy="4419600"/>
          </a:xfrm>
          <a:ln/>
        </p:spPr>
      </p:sp>
      <p:sp>
        <p:nvSpPr>
          <p:cNvPr id="39940" name="Rectangle 3"/>
          <p:cNvSpPr>
            <a:spLocks noGrp="1" noChangeArrowheads="1"/>
          </p:cNvSpPr>
          <p:nvPr>
            <p:ph type="body" idx="1"/>
          </p:nvPr>
        </p:nvSpPr>
        <p:spPr>
          <a:xfrm>
            <a:off x="612092" y="4950583"/>
            <a:ext cx="5821289" cy="3700244"/>
          </a:xfrm>
          <a:noFill/>
          <a:ln/>
        </p:spPr>
        <p:txBody>
          <a:bodyPr/>
          <a:lstStyle/>
          <a:p>
            <a:pPr marL="231759" indent="-231759" eaLnBrk="1" hangingPunct="1">
              <a:buFontTx/>
              <a:buChar char="•"/>
            </a:pPr>
            <a:r>
              <a:rPr lang="en-US" dirty="0">
                <a:latin typeface="Arial" pitchFamily="34" charset="0"/>
              </a:rPr>
              <a:t>Lets look at an echo profile.  </a:t>
            </a:r>
          </a:p>
          <a:p>
            <a:pPr marL="231759" indent="-231759" eaLnBrk="1" hangingPunct="1">
              <a:buFontTx/>
              <a:buChar char="•"/>
            </a:pPr>
            <a:r>
              <a:rPr lang="en-US" dirty="0">
                <a:latin typeface="Arial" pitchFamily="34" charset="0"/>
              </a:rPr>
              <a:t>What is it?  Well, an echo profile is the graphical interpretation of the digital signal produced by Ultrasonic and Radar devices.  The echo profile that you see in this example is generated and viewed in SIMATIC PDM.  Think of this as a tank laying on it’s side.  The left hand side would be the top of the tank and the right hand side would be the bottom of the tank.  </a:t>
            </a:r>
          </a:p>
          <a:p>
            <a:pPr marL="231759" indent="-231759" eaLnBrk="1" hangingPunct="1">
              <a:buFontTx/>
              <a:buChar char="•"/>
            </a:pPr>
            <a:r>
              <a:rPr lang="en-US" dirty="0">
                <a:latin typeface="Arial" pitchFamily="34" charset="0"/>
              </a:rPr>
              <a:t>The Echo profile is formed and is shown as a blue line.</a:t>
            </a:r>
          </a:p>
          <a:p>
            <a:pPr marL="231759" indent="-231759" eaLnBrk="1" hangingPunct="1">
              <a:buFontTx/>
              <a:buChar char="•"/>
            </a:pPr>
            <a:r>
              <a:rPr lang="en-US" dirty="0">
                <a:latin typeface="Arial" pitchFamily="34" charset="0"/>
              </a:rPr>
              <a:t>Above the echo profile, shown as a red line is the TVT or Time Varying Threshold.  This line is formed by the Sonic and Process Intelligence algorithms at a % of the height of the material echo.  As the Material Echo increases and decreases in height (or strength) the TVT will increase or decrease respectively.  One of the key</a:t>
            </a:r>
            <a:r>
              <a:rPr lang="en-US" baseline="0" dirty="0">
                <a:latin typeface="Arial" pitchFamily="34" charset="0"/>
              </a:rPr>
              <a:t> aspects to the TVT line is that anything above the line is seen as a real echo and anything that is below the red line is ignored.  </a:t>
            </a:r>
            <a:r>
              <a:rPr lang="en-US" dirty="0">
                <a:latin typeface="Arial" pitchFamily="34" charset="0"/>
              </a:rPr>
              <a:t>More on TVT in the upcoming slides.</a:t>
            </a:r>
          </a:p>
          <a:p>
            <a:pPr marL="231759" indent="-231759" eaLnBrk="1" hangingPunct="1">
              <a:buFontTx/>
              <a:buChar char="•"/>
            </a:pPr>
            <a:r>
              <a:rPr lang="en-US" dirty="0">
                <a:latin typeface="Arial" pitchFamily="34" charset="0"/>
              </a:rPr>
              <a:t>The front end of the echo profile (small waves) is referred to as the “Noise Floor”.  A high noise floor is unfavorable and we ideally want to see it as flat as possible.  Noise is typically caused by electrical interference in the application, or interference from signal reflections from obstructions in the tank.</a:t>
            </a:r>
          </a:p>
          <a:p>
            <a:pPr marL="231759" indent="-231759" eaLnBrk="1" hangingPunct="1">
              <a:buFontTx/>
              <a:buChar char="•"/>
            </a:pPr>
            <a:r>
              <a:rPr lang="en-US" dirty="0">
                <a:latin typeface="Arial" pitchFamily="34" charset="0"/>
              </a:rPr>
              <a:t>Next we have the Material Echo otherwise referred to as the true echo.  We know this is the true echo because the Sonic and Process Intelligence firmware has analyzed the Echo Profile and placed the confidence marker and echo lock window on the material echo.  We would of course verify this visually during commissioning in a real application.</a:t>
            </a:r>
          </a:p>
          <a:p>
            <a:pPr marL="231759" indent="-231759" eaLnBrk="1" hangingPunct="1">
              <a:buFontTx/>
              <a:buChar char="•"/>
            </a:pPr>
            <a:r>
              <a:rPr lang="en-US" dirty="0">
                <a:latin typeface="Arial" pitchFamily="34" charset="0"/>
              </a:rPr>
              <a:t>The Confidence marker identifies the level of confidence that the firmware has that it has selected the correct echo.  Sonic and Process Intelligence analyzes every echo in the profile and scores them based on their Area, Largeness and whether or not they appear first in the profile.  The Echo with the highest score or confidence wins.</a:t>
            </a:r>
          </a:p>
          <a:p>
            <a:pPr marL="231759" indent="-231759" eaLnBrk="1" hangingPunct="1">
              <a:buFontTx/>
              <a:buChar char="•"/>
            </a:pPr>
            <a:r>
              <a:rPr lang="en-US" dirty="0">
                <a:latin typeface="Arial" pitchFamily="34" charset="0"/>
              </a:rPr>
              <a:t>The Echo lock window always appears, to mark the last correct echo selected.</a:t>
            </a:r>
          </a:p>
          <a:p>
            <a:pPr marL="231759" indent="-231759" eaLnBrk="1" hangingPunct="1">
              <a:buFontTx/>
              <a:buChar char="•"/>
            </a:pPr>
            <a:r>
              <a:rPr lang="en-US" dirty="0">
                <a:latin typeface="Arial" pitchFamily="34" charset="0"/>
              </a:rPr>
              <a:t>The large echoes seen after the true echo are referred to as indirect echoes.  They represent additional reflections from material surfaces and sometimes the indirect return path of the transmitted signal.</a:t>
            </a:r>
          </a:p>
          <a:p>
            <a:pPr marL="231759" indent="-231759" eaLnBrk="1" hangingPunct="1"/>
            <a:r>
              <a:rPr lang="en-US" dirty="0">
                <a:latin typeface="Arial" pitchFamily="34" charset="0"/>
              </a:rPr>
              <a:t>    </a:t>
            </a:r>
          </a:p>
          <a:p>
            <a:pPr marL="231759" indent="-231759" eaLnBrk="1" hangingPunct="1">
              <a:buFontTx/>
              <a:buChar char="•"/>
            </a:pPr>
            <a:endParaRPr lang="en-US" dirty="0">
              <a:latin typeface="Arial" pitchFamily="34" charset="0"/>
            </a:endParaRPr>
          </a:p>
        </p:txBody>
      </p:sp>
    </p:spTree>
    <p:extLst>
      <p:ext uri="{BB962C8B-B14F-4D97-AF65-F5344CB8AC3E}">
        <p14:creationId xmlns:p14="http://schemas.microsoft.com/office/powerpoint/2010/main" val="110097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85E435-0464-4A46-B0CF-2F4954F1F7D9}" type="slidenum">
              <a:rPr lang="de-DE" smtClean="0">
                <a:latin typeface="Arial" pitchFamily="34" charset="0"/>
              </a:rPr>
              <a:pPr/>
              <a:t>19</a:t>
            </a:fld>
            <a:endParaRPr lang="de-DE" dirty="0">
              <a:latin typeface="Arial" pitchFamily="34" charset="0"/>
            </a:endParaRPr>
          </a:p>
        </p:txBody>
      </p:sp>
      <p:sp>
        <p:nvSpPr>
          <p:cNvPr id="45059" name="Rectangle 2"/>
          <p:cNvSpPr>
            <a:spLocks noGrp="1" noRot="1" noChangeAspect="1" noChangeArrowheads="1" noTextEdit="1"/>
          </p:cNvSpPr>
          <p:nvPr>
            <p:ph type="sldImg"/>
          </p:nvPr>
        </p:nvSpPr>
        <p:spPr>
          <a:xfrm>
            <a:off x="579438" y="457200"/>
            <a:ext cx="5892800" cy="4419600"/>
          </a:xfrm>
          <a:ln/>
        </p:spPr>
      </p:sp>
      <p:sp>
        <p:nvSpPr>
          <p:cNvPr id="45060" name="Rectangle 3"/>
          <p:cNvSpPr>
            <a:spLocks noGrp="1" noChangeArrowheads="1"/>
          </p:cNvSpPr>
          <p:nvPr>
            <p:ph type="body" idx="1"/>
          </p:nvPr>
        </p:nvSpPr>
        <p:spPr>
          <a:xfrm>
            <a:off x="612092" y="4950583"/>
            <a:ext cx="5821289" cy="3700244"/>
          </a:xfrm>
          <a:noFill/>
          <a:ln/>
        </p:spPr>
        <p:txBody>
          <a:bodyPr/>
          <a:lstStyle/>
          <a:p>
            <a:pPr marL="228584" indent="-228584" eaLnBrk="1" hangingPunct="1">
              <a:buFont typeface="Wingdings" pitchFamily="2" charset="2"/>
              <a:buAutoNum type="arabicPeriod"/>
            </a:pPr>
            <a:r>
              <a:rPr lang="en-US" dirty="0">
                <a:latin typeface="Arial" pitchFamily="34" charset="0"/>
              </a:rPr>
              <a:t>A pulse is generated by the Product.  For Radar it is a microwave pulse and for Ultrasonics it is a sound wave.</a:t>
            </a:r>
          </a:p>
          <a:p>
            <a:pPr marL="228584" indent="-228584" eaLnBrk="1" hangingPunct="1">
              <a:buFont typeface="Wingdings" pitchFamily="2" charset="2"/>
              <a:buAutoNum type="arabicPeriod"/>
            </a:pPr>
            <a:r>
              <a:rPr lang="en-US" dirty="0">
                <a:latin typeface="Arial" pitchFamily="34" charset="0"/>
              </a:rPr>
              <a:t>The pulse bounces or reflects back from the material level and back to the device where it is received and stored for analysis.</a:t>
            </a:r>
          </a:p>
          <a:p>
            <a:pPr marL="685784" lvl="1" indent="-228584" eaLnBrk="1" hangingPunct="1">
              <a:buFont typeface="Wingdings" pitchFamily="2" charset="2"/>
              <a:buAutoNum type="arabicPeriod"/>
            </a:pPr>
            <a:r>
              <a:rPr lang="en-US" dirty="0">
                <a:latin typeface="Arial" pitchFamily="34" charset="0"/>
              </a:rPr>
              <a:t>Remember</a:t>
            </a:r>
            <a:r>
              <a:rPr lang="en-US" baseline="0" dirty="0">
                <a:latin typeface="Arial" pitchFamily="34" charset="0"/>
              </a:rPr>
              <a:t> that for either system to work if 1 and 2 do not happen, the system will not work</a:t>
            </a:r>
          </a:p>
          <a:p>
            <a:pPr marL="685784" lvl="1" indent="-228584" eaLnBrk="1" hangingPunct="1">
              <a:buFont typeface="Wingdings" pitchFamily="2" charset="2"/>
              <a:buAutoNum type="arabicPeriod"/>
            </a:pPr>
            <a:r>
              <a:rPr lang="en-US" baseline="0" dirty="0">
                <a:latin typeface="Arial" pitchFamily="34" charset="0"/>
              </a:rPr>
              <a:t>Example, had a customer that installed a new system much like you see here with a nozzle on top.  They did a great job of installing the nozzle with the exception of cutting out the top of the tank.  How well do you think the level system worked?</a:t>
            </a:r>
            <a:endParaRPr lang="en-US" dirty="0">
              <a:latin typeface="Arial" pitchFamily="34" charset="0"/>
            </a:endParaRPr>
          </a:p>
          <a:p>
            <a:pPr marL="228584" indent="-228584" eaLnBrk="1" hangingPunct="1">
              <a:buFont typeface="Wingdings" pitchFamily="2" charset="2"/>
              <a:buAutoNum type="arabicPeriod"/>
            </a:pPr>
            <a:r>
              <a:rPr lang="en-US" dirty="0">
                <a:latin typeface="Arial" pitchFamily="34" charset="0"/>
              </a:rPr>
              <a:t>The device forms a profile.</a:t>
            </a:r>
          </a:p>
          <a:p>
            <a:pPr marL="228584" indent="-228584" eaLnBrk="1" hangingPunct="1">
              <a:buFont typeface="Wingdings" pitchFamily="2" charset="2"/>
              <a:buAutoNum type="arabicPeriod"/>
            </a:pPr>
            <a:r>
              <a:rPr lang="en-US" dirty="0">
                <a:latin typeface="Arial" pitchFamily="34" charset="0"/>
              </a:rPr>
              <a:t>The device then applies filtering algorithms to the profile which improves and enhances the signal.</a:t>
            </a:r>
          </a:p>
          <a:p>
            <a:pPr marL="228584" indent="-228584" eaLnBrk="1" hangingPunct="1">
              <a:buFont typeface="Wingdings" pitchFamily="2" charset="2"/>
              <a:buAutoNum type="arabicPeriod"/>
            </a:pPr>
            <a:r>
              <a:rPr lang="en-US" dirty="0">
                <a:latin typeface="Arial" pitchFamily="34" charset="0"/>
              </a:rPr>
              <a:t>The TVT line is formed above the noise floor and intersects any large echoes.</a:t>
            </a:r>
          </a:p>
          <a:p>
            <a:pPr marL="228584" indent="-228584" eaLnBrk="1" hangingPunct="1">
              <a:buFont typeface="Wingdings" pitchFamily="2" charset="2"/>
              <a:buAutoNum type="arabicPeriod"/>
            </a:pPr>
            <a:r>
              <a:rPr lang="en-US" dirty="0">
                <a:latin typeface="Arial" pitchFamily="34" charset="0"/>
              </a:rPr>
              <a:t>Echo selection algorithms are applied and assess each echo that crosses the TVT.</a:t>
            </a:r>
          </a:p>
          <a:p>
            <a:pPr marL="228584" indent="-228584" eaLnBrk="1" hangingPunct="1">
              <a:buFont typeface="Wingdings" pitchFamily="2" charset="2"/>
              <a:buAutoNum type="arabicPeriod"/>
            </a:pPr>
            <a:r>
              <a:rPr lang="en-US" dirty="0">
                <a:latin typeface="Arial" pitchFamily="34" charset="0"/>
              </a:rPr>
              <a:t>The echo with the greatest net confidence is selected and reported as the material level.</a:t>
            </a:r>
          </a:p>
          <a:p>
            <a:pPr marL="228584" indent="-228584" eaLnBrk="1" hangingPunct="1">
              <a:buFontTx/>
              <a:buChar char="•"/>
            </a:pPr>
            <a:r>
              <a:rPr lang="en-US" dirty="0">
                <a:latin typeface="Arial" pitchFamily="34" charset="0"/>
              </a:rPr>
              <a:t>2 commonly used filters are the Spike Filter and the Narrow Echo Filter</a:t>
            </a:r>
          </a:p>
          <a:p>
            <a:pPr marL="228584" indent="-228584" eaLnBrk="1" hangingPunct="1">
              <a:buFontTx/>
              <a:buChar char="•"/>
            </a:pPr>
            <a:r>
              <a:rPr lang="en-US" dirty="0">
                <a:latin typeface="Arial" pitchFamily="34" charset="0"/>
              </a:rPr>
              <a:t>Spikes are caused by electrical noise in applications from pumps, motors and drives.  Their very thin profile characteristics are what allows our filtering to identify them and remove them.</a:t>
            </a:r>
          </a:p>
          <a:p>
            <a:pPr marL="228584" indent="-228584" eaLnBrk="1" hangingPunct="1">
              <a:buFontTx/>
              <a:buChar char="•"/>
            </a:pPr>
            <a:r>
              <a:rPr lang="en-US" dirty="0">
                <a:latin typeface="Arial" pitchFamily="34" charset="0"/>
              </a:rPr>
              <a:t>Narrow echoes are false echoes that can be caused by any number of obstructions but more often than not are caused by pipes, bin weld seams, ladders and wires.</a:t>
            </a:r>
          </a:p>
          <a:p>
            <a:pPr marL="228584" indent="-228584" eaLnBrk="1" hangingPunct="1">
              <a:buFont typeface="Wingdings" pitchFamily="2" charset="2"/>
              <a:buAutoNum type="arabicPeriod"/>
            </a:pPr>
            <a:endParaRPr lang="en-US" dirty="0">
              <a:latin typeface="Arial" pitchFamily="34" charset="0"/>
            </a:endParaRPr>
          </a:p>
        </p:txBody>
      </p:sp>
    </p:spTree>
    <p:extLst>
      <p:ext uri="{BB962C8B-B14F-4D97-AF65-F5344CB8AC3E}">
        <p14:creationId xmlns:p14="http://schemas.microsoft.com/office/powerpoint/2010/main" val="244588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5" name="Footer Placeholder 4"/>
          <p:cNvSpPr>
            <a:spLocks noGrp="1"/>
          </p:cNvSpPr>
          <p:nvPr>
            <p:ph type="ftr" sz="quarter" idx="11"/>
          </p:nvPr>
        </p:nvSpPr>
        <p:spPr/>
        <p:txBody>
          <a:bodyPr/>
          <a:lstStyle/>
          <a:p>
            <a:r>
              <a:rPr lang="en-US" dirty="0"/>
              <a:t>Billy Jenkins – Siemens Industry, Inc.</a:t>
            </a:r>
          </a:p>
        </p:txBody>
      </p:sp>
      <p:sp>
        <p:nvSpPr>
          <p:cNvPr id="6" name="Slide Number Placeholder 5"/>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5" name="Footer Placeholder 4"/>
          <p:cNvSpPr>
            <a:spLocks noGrp="1"/>
          </p:cNvSpPr>
          <p:nvPr>
            <p:ph type="ftr" sz="quarter" idx="11"/>
          </p:nvPr>
        </p:nvSpPr>
        <p:spPr/>
        <p:txBody>
          <a:bodyPr/>
          <a:lstStyle/>
          <a:p>
            <a:r>
              <a:rPr lang="en-US" dirty="0"/>
              <a:t>Billy Jenkins – Siemens Industry, Inc.</a:t>
            </a:r>
          </a:p>
        </p:txBody>
      </p:sp>
      <p:sp>
        <p:nvSpPr>
          <p:cNvPr id="6" name="Slide Number Placeholder 5"/>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5" name="Footer Placeholder 4"/>
          <p:cNvSpPr>
            <a:spLocks noGrp="1"/>
          </p:cNvSpPr>
          <p:nvPr>
            <p:ph type="ftr" sz="quarter" idx="11"/>
          </p:nvPr>
        </p:nvSpPr>
        <p:spPr/>
        <p:txBody>
          <a:bodyPr/>
          <a:lstStyle/>
          <a:p>
            <a:r>
              <a:rPr lang="en-US" dirty="0"/>
              <a:t>Billy Jenkins – Siemens Industry, Inc.</a:t>
            </a:r>
          </a:p>
        </p:txBody>
      </p:sp>
      <p:sp>
        <p:nvSpPr>
          <p:cNvPr id="6" name="Slide Number Placeholder 5"/>
          <p:cNvSpPr>
            <a:spLocks noGrp="1"/>
          </p:cNvSpPr>
          <p:nvPr>
            <p:ph type="sldNum" sz="quarter" idx="12"/>
          </p:nvPr>
        </p:nvSpPr>
        <p:spPr/>
        <p:txBody>
          <a:bodyPr/>
          <a:lstStyle/>
          <a:p>
            <a:fld id="{D139A1BF-8CF7-40B5-85E8-D34343EC4BD1}"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38" y="263525"/>
            <a:ext cx="8856662" cy="971550"/>
          </a:xfrm>
        </p:spPr>
        <p:txBody>
          <a:bodyPr/>
          <a:lstStyle/>
          <a:p>
            <a:r>
              <a:rPr lang="en-US"/>
              <a:t>Click to edit Master title style</a:t>
            </a:r>
          </a:p>
        </p:txBody>
      </p:sp>
      <p:sp>
        <p:nvSpPr>
          <p:cNvPr id="3" name="Text Placeholder 2"/>
          <p:cNvSpPr>
            <a:spLocks noGrp="1"/>
          </p:cNvSpPr>
          <p:nvPr>
            <p:ph type="body" sz="half" idx="1"/>
          </p:nvPr>
        </p:nvSpPr>
        <p:spPr>
          <a:xfrm>
            <a:off x="627063" y="1598613"/>
            <a:ext cx="4027487"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6950" y="1598613"/>
            <a:ext cx="40290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909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the style sheet to edit the title</a:t>
            </a:r>
          </a:p>
        </p:txBody>
      </p:sp>
      <p:sp>
        <p:nvSpPr>
          <p:cNvPr id="3" name="Footer Placeholder 4"/>
          <p:cNvSpPr>
            <a:spLocks noGrp="1"/>
          </p:cNvSpPr>
          <p:nvPr>
            <p:ph type="ftr" sz="quarter" idx="11"/>
          </p:nvPr>
        </p:nvSpPr>
        <p:spPr>
          <a:xfrm>
            <a:off x="193638" y="6250164"/>
            <a:ext cx="3786691" cy="365125"/>
          </a:xfrm>
        </p:spPr>
        <p:txBody>
          <a:bodyPr/>
          <a:lstStyle/>
          <a:p>
            <a:r>
              <a:rPr lang="en-US" dirty="0"/>
              <a:t>Billy Jenkins – Siemens Industry, Inc.</a:t>
            </a:r>
          </a:p>
        </p:txBody>
      </p:sp>
      <p:sp>
        <p:nvSpPr>
          <p:cNvPr id="4" name="Slide Number Placeholder 5"/>
          <p:cNvSpPr>
            <a:spLocks noGrp="1"/>
          </p:cNvSpPr>
          <p:nvPr>
            <p:ph type="sldNum" sz="quarter" idx="12"/>
          </p:nvPr>
        </p:nvSpPr>
        <p:spPr>
          <a:xfrm>
            <a:off x="3991088" y="6250163"/>
            <a:ext cx="1161826" cy="365125"/>
          </a:xfrm>
        </p:spPr>
        <p:txBody>
          <a:bodyPr/>
          <a:lstStyle/>
          <a:p>
            <a:fld id="{D139A1BF-8CF7-40B5-85E8-D34343EC4BD1}" type="slidenum">
              <a:rPr lang="en-US" smtClean="0"/>
              <a:t>‹#›</a:t>
            </a:fld>
            <a:endParaRPr lang="en-US" dirty="0"/>
          </a:p>
        </p:txBody>
      </p:sp>
      <p:sp>
        <p:nvSpPr>
          <p:cNvPr id="5" name="Date Placeholder 3"/>
          <p:cNvSpPr>
            <a:spLocks noGrp="1"/>
          </p:cNvSpPr>
          <p:nvPr>
            <p:ph type="dt" sz="half" idx="10"/>
          </p:nvPr>
        </p:nvSpPr>
        <p:spPr>
          <a:xfrm>
            <a:off x="5163672" y="6250164"/>
            <a:ext cx="3786690" cy="365125"/>
          </a:xfrm>
        </p:spPr>
        <p:txBody>
          <a:bodyPr/>
          <a:lstStyle/>
          <a:p>
            <a:fld id="{CDDEA53F-A975-46B3-B8DB-D9D89590CDDF}" type="datetimeFigureOut">
              <a:rPr lang="en-US" smtClean="0"/>
              <a:t>3/27/2020</a:t>
            </a:fld>
            <a:endParaRPr lang="en-US" dirty="0"/>
          </a:p>
        </p:txBody>
      </p:sp>
    </p:spTree>
    <p:extLst>
      <p:ext uri="{BB962C8B-B14F-4D97-AF65-F5344CB8AC3E}">
        <p14:creationId xmlns:p14="http://schemas.microsoft.com/office/powerpoint/2010/main" val="417851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5" name="Footer Placeholder 4"/>
          <p:cNvSpPr>
            <a:spLocks noGrp="1"/>
          </p:cNvSpPr>
          <p:nvPr>
            <p:ph type="ftr" sz="quarter" idx="11"/>
          </p:nvPr>
        </p:nvSpPr>
        <p:spPr/>
        <p:txBody>
          <a:bodyPr/>
          <a:lstStyle/>
          <a:p>
            <a:r>
              <a:rPr lang="en-US" dirty="0"/>
              <a:t>Billy Jenkins – Siemens Industry, Inc.</a:t>
            </a:r>
          </a:p>
        </p:txBody>
      </p:sp>
      <p:sp>
        <p:nvSpPr>
          <p:cNvPr id="6" name="Slide Number Placeholder 5"/>
          <p:cNvSpPr>
            <a:spLocks noGrp="1"/>
          </p:cNvSpPr>
          <p:nvPr>
            <p:ph type="sldNum" sz="quarter" idx="12"/>
          </p:nvPr>
        </p:nvSpPr>
        <p:spPr/>
        <p:txBody>
          <a:bodyPr/>
          <a:lstStyle/>
          <a:p>
            <a:fld id="{D139A1BF-8CF7-40B5-85E8-D34343EC4BD1}"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5" name="Footer Placeholder 4"/>
          <p:cNvSpPr>
            <a:spLocks noGrp="1"/>
          </p:cNvSpPr>
          <p:nvPr>
            <p:ph type="ftr" sz="quarter" idx="11"/>
          </p:nvPr>
        </p:nvSpPr>
        <p:spPr/>
        <p:txBody>
          <a:bodyPr/>
          <a:lstStyle/>
          <a:p>
            <a:r>
              <a:rPr lang="en-US" dirty="0"/>
              <a:t>Billy Jenkins – Siemens Industry, Inc.</a:t>
            </a:r>
          </a:p>
        </p:txBody>
      </p:sp>
      <p:sp>
        <p:nvSpPr>
          <p:cNvPr id="6" name="Slide Number Placeholder 5"/>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6" name="Footer Placeholder 5"/>
          <p:cNvSpPr>
            <a:spLocks noGrp="1"/>
          </p:cNvSpPr>
          <p:nvPr>
            <p:ph type="ftr" sz="quarter" idx="11"/>
          </p:nvPr>
        </p:nvSpPr>
        <p:spPr/>
        <p:txBody>
          <a:bodyPr/>
          <a:lstStyle/>
          <a:p>
            <a:r>
              <a:rPr lang="en-US" dirty="0"/>
              <a:t>Billy Jenkins – Siemens Industry, Inc.</a:t>
            </a:r>
          </a:p>
        </p:txBody>
      </p:sp>
      <p:sp>
        <p:nvSpPr>
          <p:cNvPr id="7" name="Slide Number Placeholder 6"/>
          <p:cNvSpPr>
            <a:spLocks noGrp="1"/>
          </p:cNvSpPr>
          <p:nvPr>
            <p:ph type="sldNum" sz="quarter" idx="12"/>
          </p:nvPr>
        </p:nvSpPr>
        <p:spPr/>
        <p:txBody>
          <a:bodyPr/>
          <a:lstStyle/>
          <a:p>
            <a:fld id="{D139A1BF-8CF7-40B5-85E8-D34343EC4BD1}"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8" name="Footer Placeholder 7"/>
          <p:cNvSpPr>
            <a:spLocks noGrp="1"/>
          </p:cNvSpPr>
          <p:nvPr>
            <p:ph type="ftr" sz="quarter" idx="11"/>
          </p:nvPr>
        </p:nvSpPr>
        <p:spPr/>
        <p:txBody>
          <a:bodyPr/>
          <a:lstStyle/>
          <a:p>
            <a:r>
              <a:rPr lang="en-US" dirty="0"/>
              <a:t>Billy Jenkins – Siemens Industry, Inc.</a:t>
            </a:r>
          </a:p>
        </p:txBody>
      </p:sp>
      <p:sp>
        <p:nvSpPr>
          <p:cNvPr id="9" name="Slide Number Placeholder 8"/>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4" name="Footer Placeholder 3"/>
          <p:cNvSpPr>
            <a:spLocks noGrp="1"/>
          </p:cNvSpPr>
          <p:nvPr>
            <p:ph type="ftr" sz="quarter" idx="11"/>
          </p:nvPr>
        </p:nvSpPr>
        <p:spPr/>
        <p:txBody>
          <a:bodyPr/>
          <a:lstStyle/>
          <a:p>
            <a:r>
              <a:rPr lang="en-US" dirty="0"/>
              <a:t>Billy Jenkins – Siemens Industry, Inc.</a:t>
            </a:r>
          </a:p>
        </p:txBody>
      </p:sp>
      <p:sp>
        <p:nvSpPr>
          <p:cNvPr id="5" name="Slide Number Placeholder 4"/>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3" name="Footer Placeholder 2"/>
          <p:cNvSpPr>
            <a:spLocks noGrp="1"/>
          </p:cNvSpPr>
          <p:nvPr>
            <p:ph type="ftr" sz="quarter" idx="11"/>
          </p:nvPr>
        </p:nvSpPr>
        <p:spPr/>
        <p:txBody>
          <a:bodyPr/>
          <a:lstStyle/>
          <a:p>
            <a:r>
              <a:rPr lang="en-US" dirty="0"/>
              <a:t>Billy Jenkins – Siemens Industry, Inc.</a:t>
            </a:r>
          </a:p>
        </p:txBody>
      </p:sp>
      <p:sp>
        <p:nvSpPr>
          <p:cNvPr id="4" name="Slide Number Placeholder 3"/>
          <p:cNvSpPr>
            <a:spLocks noGrp="1"/>
          </p:cNvSpPr>
          <p:nvPr>
            <p:ph type="sldNum" sz="quarter" idx="12"/>
          </p:nvPr>
        </p:nvSpPr>
        <p:spPr/>
        <p:txBody>
          <a:bodyPr/>
          <a:lstStyle/>
          <a:p>
            <a:fld id="{D139A1BF-8CF7-40B5-85E8-D34343EC4BD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6" name="Footer Placeholder 5"/>
          <p:cNvSpPr>
            <a:spLocks noGrp="1"/>
          </p:cNvSpPr>
          <p:nvPr>
            <p:ph type="ftr" sz="quarter" idx="11"/>
          </p:nvPr>
        </p:nvSpPr>
        <p:spPr/>
        <p:txBody>
          <a:bodyPr/>
          <a:lstStyle/>
          <a:p>
            <a:r>
              <a:rPr lang="en-US" dirty="0"/>
              <a:t>Billy Jenkins – Siemens Industry, Inc.</a:t>
            </a:r>
          </a:p>
        </p:txBody>
      </p:sp>
      <p:sp>
        <p:nvSpPr>
          <p:cNvPr id="7" name="Slide Number Placeholder 6"/>
          <p:cNvSpPr>
            <a:spLocks noGrp="1"/>
          </p:cNvSpPr>
          <p:nvPr>
            <p:ph type="sldNum" sz="quarter" idx="12"/>
          </p:nvPr>
        </p:nvSpPr>
        <p:spPr/>
        <p:txBody>
          <a:bodyPr/>
          <a:lstStyle/>
          <a:p>
            <a:fld id="{D139A1BF-8CF7-40B5-85E8-D34343EC4BD1}"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6" name="Footer Placeholder 5"/>
          <p:cNvSpPr>
            <a:spLocks noGrp="1"/>
          </p:cNvSpPr>
          <p:nvPr>
            <p:ph type="ftr" sz="quarter" idx="11"/>
          </p:nvPr>
        </p:nvSpPr>
        <p:spPr/>
        <p:txBody>
          <a:bodyPr/>
          <a:lstStyle/>
          <a:p>
            <a:r>
              <a:rPr lang="en-US" dirty="0"/>
              <a:t>Billy Jenkins – Siemens Industry, Inc.</a:t>
            </a:r>
          </a:p>
        </p:txBody>
      </p:sp>
      <p:sp>
        <p:nvSpPr>
          <p:cNvPr id="7" name="Slide Number Placeholder 6"/>
          <p:cNvSpPr>
            <a:spLocks noGrp="1"/>
          </p:cNvSpPr>
          <p:nvPr>
            <p:ph type="sldNum" sz="quarter" idx="12"/>
          </p:nvPr>
        </p:nvSpPr>
        <p:spPr/>
        <p:txBody>
          <a:bodyPr/>
          <a:lstStyle/>
          <a:p>
            <a:fld id="{D139A1BF-8CF7-40B5-85E8-D34343EC4BD1}"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964041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DDEA53F-A975-46B3-B8DB-D9D89590CDDF}" type="datetimeFigureOut">
              <a:rPr lang="en-US" smtClean="0"/>
              <a:t>3/27/2020</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dirty="0"/>
              <a:t>Billy Jenkins – Siemens Industry, Inc.</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139A1BF-8CF7-40B5-85E8-D34343EC4BD1}"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3.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15.xm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slideLayout" Target="../slideLayouts/slideLayout1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tags" Target="../tags/tag43.xml"/><Relationship Id="rId54" Type="http://schemas.openxmlformats.org/officeDocument/2006/relationships/tags" Target="../tags/tag56.xml"/><Relationship Id="rId1" Type="http://schemas.openxmlformats.org/officeDocument/2006/relationships/vmlDrawing" Target="../drawings/vmlDrawing3.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oleObject" Target="../embeddings/oleObject3.bin"/><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notesSlide" Target="../notesSlides/notesSlide18.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tags" Target="../tags/tag94.xml"/><Relationship Id="rId3" Type="http://schemas.openxmlformats.org/officeDocument/2006/relationships/tags" Target="../tags/tag58.xml"/><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tags" Target="../tags/tag97.xml"/><Relationship Id="rId47" Type="http://schemas.openxmlformats.org/officeDocument/2006/relationships/tags" Target="../tags/tag102.xml"/><Relationship Id="rId50" Type="http://schemas.openxmlformats.org/officeDocument/2006/relationships/tags" Target="../tags/tag105.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29" Type="http://schemas.openxmlformats.org/officeDocument/2006/relationships/tags" Target="../tags/tag84.xml"/><Relationship Id="rId41" Type="http://schemas.openxmlformats.org/officeDocument/2006/relationships/tags" Target="../tags/tag96.xml"/><Relationship Id="rId1" Type="http://schemas.openxmlformats.org/officeDocument/2006/relationships/vmlDrawing" Target="../drawings/vmlDrawing4.v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3" Type="http://schemas.openxmlformats.org/officeDocument/2006/relationships/oleObject" Target="../embeddings/oleObject4.bin"/><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tags" Target="../tags/tag104.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tags" Target="../tags/tag99.xml"/><Relationship Id="rId52" Type="http://schemas.openxmlformats.org/officeDocument/2006/relationships/notesSlide" Target="../notesSlides/notesSlide19.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8" Type="http://schemas.openxmlformats.org/officeDocument/2006/relationships/tags" Target="../tags/tag63.xml"/><Relationship Id="rId5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9" Type="http://schemas.openxmlformats.org/officeDocument/2006/relationships/tags" Target="../tags/tag143.xml"/><Relationship Id="rId3" Type="http://schemas.openxmlformats.org/officeDocument/2006/relationships/tags" Target="../tags/tag107.xml"/><Relationship Id="rId21" Type="http://schemas.openxmlformats.org/officeDocument/2006/relationships/tags" Target="../tags/tag125.xml"/><Relationship Id="rId34" Type="http://schemas.openxmlformats.org/officeDocument/2006/relationships/tags" Target="../tags/tag138.xml"/><Relationship Id="rId42" Type="http://schemas.openxmlformats.org/officeDocument/2006/relationships/tags" Target="../tags/tag146.xml"/><Relationship Id="rId47" Type="http://schemas.openxmlformats.org/officeDocument/2006/relationships/tags" Target="../tags/tag151.xml"/><Relationship Id="rId50" Type="http://schemas.openxmlformats.org/officeDocument/2006/relationships/tags" Target="../tags/tag154.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tags" Target="../tags/tag142.xml"/><Relationship Id="rId46" Type="http://schemas.openxmlformats.org/officeDocument/2006/relationships/tags" Target="../tags/tag150.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41" Type="http://schemas.openxmlformats.org/officeDocument/2006/relationships/tags" Target="../tags/tag145.xml"/><Relationship Id="rId1" Type="http://schemas.openxmlformats.org/officeDocument/2006/relationships/vmlDrawing" Target="../drawings/vmlDrawing5.v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tags" Target="../tags/tag141.xml"/><Relationship Id="rId40" Type="http://schemas.openxmlformats.org/officeDocument/2006/relationships/tags" Target="../tags/tag144.xml"/><Relationship Id="rId45" Type="http://schemas.openxmlformats.org/officeDocument/2006/relationships/tags" Target="../tags/tag149.xml"/><Relationship Id="rId53" Type="http://schemas.openxmlformats.org/officeDocument/2006/relationships/oleObject" Target="../embeddings/oleObject5.bin"/><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tags" Target="../tags/tag140.xml"/><Relationship Id="rId49" Type="http://schemas.openxmlformats.org/officeDocument/2006/relationships/tags" Target="../tags/tag153.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tags" Target="../tags/tag135.xml"/><Relationship Id="rId44" Type="http://schemas.openxmlformats.org/officeDocument/2006/relationships/tags" Target="../tags/tag148.xml"/><Relationship Id="rId52" Type="http://schemas.openxmlformats.org/officeDocument/2006/relationships/notesSlide" Target="../notesSlides/notesSlide20.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tags" Target="../tags/tag139.xml"/><Relationship Id="rId43" Type="http://schemas.openxmlformats.org/officeDocument/2006/relationships/tags" Target="../tags/tag147.xml"/><Relationship Id="rId48" Type="http://schemas.openxmlformats.org/officeDocument/2006/relationships/tags" Target="../tags/tag152.xml"/><Relationship Id="rId8" Type="http://schemas.openxmlformats.org/officeDocument/2006/relationships/tags" Target="../tags/tag112.xml"/><Relationship Id="rId5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9" Type="http://schemas.openxmlformats.org/officeDocument/2006/relationships/tags" Target="../tags/tag192.xml"/><Relationship Id="rId21" Type="http://schemas.openxmlformats.org/officeDocument/2006/relationships/tags" Target="../tags/tag174.xml"/><Relationship Id="rId34" Type="http://schemas.openxmlformats.org/officeDocument/2006/relationships/tags" Target="../tags/tag187.xml"/><Relationship Id="rId42" Type="http://schemas.openxmlformats.org/officeDocument/2006/relationships/tags" Target="../tags/tag195.xml"/><Relationship Id="rId47" Type="http://schemas.openxmlformats.org/officeDocument/2006/relationships/tags" Target="../tags/tag200.xml"/><Relationship Id="rId50" Type="http://schemas.openxmlformats.org/officeDocument/2006/relationships/tags" Target="../tags/tag203.xml"/><Relationship Id="rId55" Type="http://schemas.openxmlformats.org/officeDocument/2006/relationships/tags" Target="../tags/tag208.xml"/><Relationship Id="rId63" Type="http://schemas.openxmlformats.org/officeDocument/2006/relationships/tags" Target="../tags/tag216.xml"/><Relationship Id="rId68" Type="http://schemas.openxmlformats.org/officeDocument/2006/relationships/tags" Target="../tags/tag221.xml"/><Relationship Id="rId7" Type="http://schemas.openxmlformats.org/officeDocument/2006/relationships/tags" Target="../tags/tag160.xml"/><Relationship Id="rId71" Type="http://schemas.openxmlformats.org/officeDocument/2006/relationships/notesSlide" Target="../notesSlides/notesSlide21.xml"/><Relationship Id="rId2" Type="http://schemas.openxmlformats.org/officeDocument/2006/relationships/tags" Target="../tags/tag155.xml"/><Relationship Id="rId16" Type="http://schemas.openxmlformats.org/officeDocument/2006/relationships/tags" Target="../tags/tag169.xml"/><Relationship Id="rId29" Type="http://schemas.openxmlformats.org/officeDocument/2006/relationships/tags" Target="../tags/tag182.xml"/><Relationship Id="rId1" Type="http://schemas.openxmlformats.org/officeDocument/2006/relationships/vmlDrawing" Target="../drawings/vmlDrawing6.v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tags" Target="../tags/tag185.xml"/><Relationship Id="rId37" Type="http://schemas.openxmlformats.org/officeDocument/2006/relationships/tags" Target="../tags/tag190.xml"/><Relationship Id="rId40" Type="http://schemas.openxmlformats.org/officeDocument/2006/relationships/tags" Target="../tags/tag193.xml"/><Relationship Id="rId45" Type="http://schemas.openxmlformats.org/officeDocument/2006/relationships/tags" Target="../tags/tag198.xml"/><Relationship Id="rId53" Type="http://schemas.openxmlformats.org/officeDocument/2006/relationships/tags" Target="../tags/tag206.xml"/><Relationship Id="rId58" Type="http://schemas.openxmlformats.org/officeDocument/2006/relationships/tags" Target="../tags/tag211.xml"/><Relationship Id="rId66" Type="http://schemas.openxmlformats.org/officeDocument/2006/relationships/tags" Target="../tags/tag219.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tags" Target="../tags/tag189.xml"/><Relationship Id="rId49" Type="http://schemas.openxmlformats.org/officeDocument/2006/relationships/tags" Target="../tags/tag202.xml"/><Relationship Id="rId57" Type="http://schemas.openxmlformats.org/officeDocument/2006/relationships/tags" Target="../tags/tag210.xml"/><Relationship Id="rId61" Type="http://schemas.openxmlformats.org/officeDocument/2006/relationships/tags" Target="../tags/tag214.xml"/><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tags" Target="../tags/tag184.xml"/><Relationship Id="rId44" Type="http://schemas.openxmlformats.org/officeDocument/2006/relationships/tags" Target="../tags/tag197.xml"/><Relationship Id="rId52" Type="http://schemas.openxmlformats.org/officeDocument/2006/relationships/tags" Target="../tags/tag205.xml"/><Relationship Id="rId60" Type="http://schemas.openxmlformats.org/officeDocument/2006/relationships/tags" Target="../tags/tag213.xml"/><Relationship Id="rId65" Type="http://schemas.openxmlformats.org/officeDocument/2006/relationships/tags" Target="../tags/tag218.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tags" Target="../tags/tag183.xml"/><Relationship Id="rId35" Type="http://schemas.openxmlformats.org/officeDocument/2006/relationships/tags" Target="../tags/tag188.xml"/><Relationship Id="rId43" Type="http://schemas.openxmlformats.org/officeDocument/2006/relationships/tags" Target="../tags/tag196.xml"/><Relationship Id="rId48" Type="http://schemas.openxmlformats.org/officeDocument/2006/relationships/tags" Target="../tags/tag201.xml"/><Relationship Id="rId56" Type="http://schemas.openxmlformats.org/officeDocument/2006/relationships/tags" Target="../tags/tag209.xml"/><Relationship Id="rId64" Type="http://schemas.openxmlformats.org/officeDocument/2006/relationships/tags" Target="../tags/tag217.xml"/><Relationship Id="rId69" Type="http://schemas.openxmlformats.org/officeDocument/2006/relationships/tags" Target="../tags/tag222.xml"/><Relationship Id="rId8" Type="http://schemas.openxmlformats.org/officeDocument/2006/relationships/tags" Target="../tags/tag161.xml"/><Relationship Id="rId51" Type="http://schemas.openxmlformats.org/officeDocument/2006/relationships/tags" Target="../tags/tag204.xml"/><Relationship Id="rId72" Type="http://schemas.openxmlformats.org/officeDocument/2006/relationships/oleObject" Target="../embeddings/oleObject6.bin"/><Relationship Id="rId3" Type="http://schemas.openxmlformats.org/officeDocument/2006/relationships/tags" Target="../tags/tag156.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tags" Target="../tags/tag186.xml"/><Relationship Id="rId38" Type="http://schemas.openxmlformats.org/officeDocument/2006/relationships/tags" Target="../tags/tag191.xml"/><Relationship Id="rId46" Type="http://schemas.openxmlformats.org/officeDocument/2006/relationships/tags" Target="../tags/tag199.xml"/><Relationship Id="rId59" Type="http://schemas.openxmlformats.org/officeDocument/2006/relationships/tags" Target="../tags/tag212.xml"/><Relationship Id="rId67" Type="http://schemas.openxmlformats.org/officeDocument/2006/relationships/tags" Target="../tags/tag220.xml"/><Relationship Id="rId20" Type="http://schemas.openxmlformats.org/officeDocument/2006/relationships/tags" Target="../tags/tag173.xml"/><Relationship Id="rId41" Type="http://schemas.openxmlformats.org/officeDocument/2006/relationships/tags" Target="../tags/tag194.xml"/><Relationship Id="rId54" Type="http://schemas.openxmlformats.org/officeDocument/2006/relationships/tags" Target="../tags/tag207.xml"/><Relationship Id="rId62" Type="http://schemas.openxmlformats.org/officeDocument/2006/relationships/tags" Target="../tags/tag215.xml"/><Relationship Id="rId70"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tags" Target="../tags/tag260.xml"/><Relationship Id="rId21" Type="http://schemas.openxmlformats.org/officeDocument/2006/relationships/tags" Target="../tags/tag242.xml"/><Relationship Id="rId34" Type="http://schemas.openxmlformats.org/officeDocument/2006/relationships/tags" Target="../tags/tag255.xml"/><Relationship Id="rId42" Type="http://schemas.openxmlformats.org/officeDocument/2006/relationships/tags" Target="../tags/tag263.xml"/><Relationship Id="rId47" Type="http://schemas.openxmlformats.org/officeDocument/2006/relationships/tags" Target="../tags/tag268.xml"/><Relationship Id="rId50" Type="http://schemas.openxmlformats.org/officeDocument/2006/relationships/tags" Target="../tags/tag271.xml"/><Relationship Id="rId55" Type="http://schemas.openxmlformats.org/officeDocument/2006/relationships/tags" Target="../tags/tag276.xml"/><Relationship Id="rId63" Type="http://schemas.openxmlformats.org/officeDocument/2006/relationships/tags" Target="../tags/tag284.xml"/><Relationship Id="rId7" Type="http://schemas.openxmlformats.org/officeDocument/2006/relationships/tags" Target="../tags/tag228.xml"/><Relationship Id="rId2" Type="http://schemas.openxmlformats.org/officeDocument/2006/relationships/tags" Target="../tags/tag223.xml"/><Relationship Id="rId16" Type="http://schemas.openxmlformats.org/officeDocument/2006/relationships/tags" Target="../tags/tag237.xml"/><Relationship Id="rId29" Type="http://schemas.openxmlformats.org/officeDocument/2006/relationships/tags" Target="../tags/tag250.xml"/><Relationship Id="rId1" Type="http://schemas.openxmlformats.org/officeDocument/2006/relationships/vmlDrawing" Target="../drawings/vmlDrawing7.v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tags" Target="../tags/tag258.xml"/><Relationship Id="rId40" Type="http://schemas.openxmlformats.org/officeDocument/2006/relationships/tags" Target="../tags/tag261.xml"/><Relationship Id="rId45" Type="http://schemas.openxmlformats.org/officeDocument/2006/relationships/tags" Target="../tags/tag266.xml"/><Relationship Id="rId53" Type="http://schemas.openxmlformats.org/officeDocument/2006/relationships/tags" Target="../tags/tag274.xml"/><Relationship Id="rId58" Type="http://schemas.openxmlformats.org/officeDocument/2006/relationships/tags" Target="../tags/tag279.xml"/><Relationship Id="rId66" Type="http://schemas.openxmlformats.org/officeDocument/2006/relationships/notesSlide" Target="../notesSlides/notesSlide22.xml"/><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49" Type="http://schemas.openxmlformats.org/officeDocument/2006/relationships/tags" Target="../tags/tag270.xml"/><Relationship Id="rId57" Type="http://schemas.openxmlformats.org/officeDocument/2006/relationships/tags" Target="../tags/tag278.xml"/><Relationship Id="rId61" Type="http://schemas.openxmlformats.org/officeDocument/2006/relationships/tags" Target="../tags/tag282.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4" Type="http://schemas.openxmlformats.org/officeDocument/2006/relationships/tags" Target="../tags/tag265.xml"/><Relationship Id="rId52" Type="http://schemas.openxmlformats.org/officeDocument/2006/relationships/tags" Target="../tags/tag273.xml"/><Relationship Id="rId60" Type="http://schemas.openxmlformats.org/officeDocument/2006/relationships/tags" Target="../tags/tag281.xml"/><Relationship Id="rId65" Type="http://schemas.openxmlformats.org/officeDocument/2006/relationships/slideLayout" Target="../slideLayouts/slideLayout13.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tags" Target="../tags/tag264.xml"/><Relationship Id="rId48" Type="http://schemas.openxmlformats.org/officeDocument/2006/relationships/tags" Target="../tags/tag269.xml"/><Relationship Id="rId56" Type="http://schemas.openxmlformats.org/officeDocument/2006/relationships/tags" Target="../tags/tag277.xml"/><Relationship Id="rId64" Type="http://schemas.openxmlformats.org/officeDocument/2006/relationships/tags" Target="../tags/tag285.xml"/><Relationship Id="rId8" Type="http://schemas.openxmlformats.org/officeDocument/2006/relationships/tags" Target="../tags/tag229.xml"/><Relationship Id="rId51" Type="http://schemas.openxmlformats.org/officeDocument/2006/relationships/tags" Target="../tags/tag272.xml"/><Relationship Id="rId3" Type="http://schemas.openxmlformats.org/officeDocument/2006/relationships/tags" Target="../tags/tag22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 Id="rId46" Type="http://schemas.openxmlformats.org/officeDocument/2006/relationships/tags" Target="../tags/tag267.xml"/><Relationship Id="rId59" Type="http://schemas.openxmlformats.org/officeDocument/2006/relationships/tags" Target="../tags/tag280.xml"/><Relationship Id="rId67" Type="http://schemas.openxmlformats.org/officeDocument/2006/relationships/oleObject" Target="../embeddings/oleObject7.bin"/><Relationship Id="rId20" Type="http://schemas.openxmlformats.org/officeDocument/2006/relationships/tags" Target="../tags/tag241.xml"/><Relationship Id="rId41" Type="http://schemas.openxmlformats.org/officeDocument/2006/relationships/tags" Target="../tags/tag262.xml"/><Relationship Id="rId54" Type="http://schemas.openxmlformats.org/officeDocument/2006/relationships/tags" Target="../tags/tag275.xml"/><Relationship Id="rId62" Type="http://schemas.openxmlformats.org/officeDocument/2006/relationships/tags" Target="../tags/tag283.xml"/></Relationships>
</file>

<file path=ppt/slides/_rels/slide34.xml.rels><?xml version="1.0" encoding="UTF-8" standalone="yes"?>
<Relationships xmlns="http://schemas.openxmlformats.org/package/2006/relationships"><Relationship Id="rId13" Type="http://schemas.openxmlformats.org/officeDocument/2006/relationships/tags" Target="../tags/tag297.xml"/><Relationship Id="rId18" Type="http://schemas.openxmlformats.org/officeDocument/2006/relationships/tags" Target="../tags/tag302.xml"/><Relationship Id="rId26" Type="http://schemas.openxmlformats.org/officeDocument/2006/relationships/tags" Target="../tags/tag310.xml"/><Relationship Id="rId39" Type="http://schemas.openxmlformats.org/officeDocument/2006/relationships/tags" Target="../tags/tag323.xml"/><Relationship Id="rId21" Type="http://schemas.openxmlformats.org/officeDocument/2006/relationships/tags" Target="../tags/tag305.xml"/><Relationship Id="rId34" Type="http://schemas.openxmlformats.org/officeDocument/2006/relationships/tags" Target="../tags/tag318.xml"/><Relationship Id="rId42" Type="http://schemas.openxmlformats.org/officeDocument/2006/relationships/tags" Target="../tags/tag326.xml"/><Relationship Id="rId47" Type="http://schemas.openxmlformats.org/officeDocument/2006/relationships/tags" Target="../tags/tag331.xml"/><Relationship Id="rId50" Type="http://schemas.openxmlformats.org/officeDocument/2006/relationships/tags" Target="../tags/tag334.xml"/><Relationship Id="rId55" Type="http://schemas.openxmlformats.org/officeDocument/2006/relationships/tags" Target="../tags/tag339.xml"/><Relationship Id="rId63" Type="http://schemas.openxmlformats.org/officeDocument/2006/relationships/tags" Target="../tags/tag347.xml"/><Relationship Id="rId68" Type="http://schemas.openxmlformats.org/officeDocument/2006/relationships/tags" Target="../tags/tag352.xml"/><Relationship Id="rId76" Type="http://schemas.openxmlformats.org/officeDocument/2006/relationships/tags" Target="../tags/tag360.xml"/><Relationship Id="rId7" Type="http://schemas.openxmlformats.org/officeDocument/2006/relationships/tags" Target="../tags/tag291.xml"/><Relationship Id="rId71" Type="http://schemas.openxmlformats.org/officeDocument/2006/relationships/tags" Target="../tags/tag355.xml"/><Relationship Id="rId2" Type="http://schemas.openxmlformats.org/officeDocument/2006/relationships/tags" Target="../tags/tag286.xml"/><Relationship Id="rId16" Type="http://schemas.openxmlformats.org/officeDocument/2006/relationships/tags" Target="../tags/tag300.xml"/><Relationship Id="rId29" Type="http://schemas.openxmlformats.org/officeDocument/2006/relationships/tags" Target="../tags/tag313.xml"/><Relationship Id="rId11" Type="http://schemas.openxmlformats.org/officeDocument/2006/relationships/tags" Target="../tags/tag295.xml"/><Relationship Id="rId24" Type="http://schemas.openxmlformats.org/officeDocument/2006/relationships/tags" Target="../tags/tag308.xml"/><Relationship Id="rId32" Type="http://schemas.openxmlformats.org/officeDocument/2006/relationships/tags" Target="../tags/tag316.xml"/><Relationship Id="rId37" Type="http://schemas.openxmlformats.org/officeDocument/2006/relationships/tags" Target="../tags/tag321.xml"/><Relationship Id="rId40" Type="http://schemas.openxmlformats.org/officeDocument/2006/relationships/tags" Target="../tags/tag324.xml"/><Relationship Id="rId45" Type="http://schemas.openxmlformats.org/officeDocument/2006/relationships/tags" Target="../tags/tag329.xml"/><Relationship Id="rId53" Type="http://schemas.openxmlformats.org/officeDocument/2006/relationships/tags" Target="../tags/tag337.xml"/><Relationship Id="rId58" Type="http://schemas.openxmlformats.org/officeDocument/2006/relationships/tags" Target="../tags/tag342.xml"/><Relationship Id="rId66" Type="http://schemas.openxmlformats.org/officeDocument/2006/relationships/tags" Target="../tags/tag350.xml"/><Relationship Id="rId74" Type="http://schemas.openxmlformats.org/officeDocument/2006/relationships/tags" Target="../tags/tag358.xml"/><Relationship Id="rId79" Type="http://schemas.openxmlformats.org/officeDocument/2006/relationships/notesSlide" Target="../notesSlides/notesSlide23.xml"/><Relationship Id="rId5" Type="http://schemas.openxmlformats.org/officeDocument/2006/relationships/tags" Target="../tags/tag289.xml"/><Relationship Id="rId61" Type="http://schemas.openxmlformats.org/officeDocument/2006/relationships/tags" Target="../tags/tag345.xml"/><Relationship Id="rId10" Type="http://schemas.openxmlformats.org/officeDocument/2006/relationships/tags" Target="../tags/tag294.xml"/><Relationship Id="rId19" Type="http://schemas.openxmlformats.org/officeDocument/2006/relationships/tags" Target="../tags/tag303.xml"/><Relationship Id="rId31" Type="http://schemas.openxmlformats.org/officeDocument/2006/relationships/tags" Target="../tags/tag315.xml"/><Relationship Id="rId44" Type="http://schemas.openxmlformats.org/officeDocument/2006/relationships/tags" Target="../tags/tag328.xml"/><Relationship Id="rId52" Type="http://schemas.openxmlformats.org/officeDocument/2006/relationships/tags" Target="../tags/tag336.xml"/><Relationship Id="rId60" Type="http://schemas.openxmlformats.org/officeDocument/2006/relationships/tags" Target="../tags/tag344.xml"/><Relationship Id="rId65" Type="http://schemas.openxmlformats.org/officeDocument/2006/relationships/tags" Target="../tags/tag349.xml"/><Relationship Id="rId73" Type="http://schemas.openxmlformats.org/officeDocument/2006/relationships/tags" Target="../tags/tag357.xml"/><Relationship Id="rId78" Type="http://schemas.openxmlformats.org/officeDocument/2006/relationships/slideLayout" Target="../slideLayouts/slideLayout13.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tags" Target="../tags/tag298.xml"/><Relationship Id="rId22" Type="http://schemas.openxmlformats.org/officeDocument/2006/relationships/tags" Target="../tags/tag306.xml"/><Relationship Id="rId27" Type="http://schemas.openxmlformats.org/officeDocument/2006/relationships/tags" Target="../tags/tag311.xml"/><Relationship Id="rId30" Type="http://schemas.openxmlformats.org/officeDocument/2006/relationships/tags" Target="../tags/tag314.xml"/><Relationship Id="rId35" Type="http://schemas.openxmlformats.org/officeDocument/2006/relationships/tags" Target="../tags/tag319.xml"/><Relationship Id="rId43" Type="http://schemas.openxmlformats.org/officeDocument/2006/relationships/tags" Target="../tags/tag327.xml"/><Relationship Id="rId48" Type="http://schemas.openxmlformats.org/officeDocument/2006/relationships/tags" Target="../tags/tag332.xml"/><Relationship Id="rId56" Type="http://schemas.openxmlformats.org/officeDocument/2006/relationships/tags" Target="../tags/tag340.xml"/><Relationship Id="rId64" Type="http://schemas.openxmlformats.org/officeDocument/2006/relationships/tags" Target="../tags/tag348.xml"/><Relationship Id="rId69" Type="http://schemas.openxmlformats.org/officeDocument/2006/relationships/tags" Target="../tags/tag353.xml"/><Relationship Id="rId77" Type="http://schemas.openxmlformats.org/officeDocument/2006/relationships/tags" Target="../tags/tag361.xml"/><Relationship Id="rId8" Type="http://schemas.openxmlformats.org/officeDocument/2006/relationships/tags" Target="../tags/tag292.xml"/><Relationship Id="rId51" Type="http://schemas.openxmlformats.org/officeDocument/2006/relationships/tags" Target="../tags/tag335.xml"/><Relationship Id="rId72" Type="http://schemas.openxmlformats.org/officeDocument/2006/relationships/tags" Target="../tags/tag356.xml"/><Relationship Id="rId80" Type="http://schemas.openxmlformats.org/officeDocument/2006/relationships/oleObject" Target="../embeddings/oleObject8.bin"/><Relationship Id="rId3" Type="http://schemas.openxmlformats.org/officeDocument/2006/relationships/tags" Target="../tags/tag287.xml"/><Relationship Id="rId12" Type="http://schemas.openxmlformats.org/officeDocument/2006/relationships/tags" Target="../tags/tag296.xml"/><Relationship Id="rId17" Type="http://schemas.openxmlformats.org/officeDocument/2006/relationships/tags" Target="../tags/tag301.xml"/><Relationship Id="rId25" Type="http://schemas.openxmlformats.org/officeDocument/2006/relationships/tags" Target="../tags/tag309.xml"/><Relationship Id="rId33" Type="http://schemas.openxmlformats.org/officeDocument/2006/relationships/tags" Target="../tags/tag317.xml"/><Relationship Id="rId38" Type="http://schemas.openxmlformats.org/officeDocument/2006/relationships/tags" Target="../tags/tag322.xml"/><Relationship Id="rId46" Type="http://schemas.openxmlformats.org/officeDocument/2006/relationships/tags" Target="../tags/tag330.xml"/><Relationship Id="rId59" Type="http://schemas.openxmlformats.org/officeDocument/2006/relationships/tags" Target="../tags/tag343.xml"/><Relationship Id="rId67" Type="http://schemas.openxmlformats.org/officeDocument/2006/relationships/tags" Target="../tags/tag351.xml"/><Relationship Id="rId20" Type="http://schemas.openxmlformats.org/officeDocument/2006/relationships/tags" Target="../tags/tag304.xml"/><Relationship Id="rId41" Type="http://schemas.openxmlformats.org/officeDocument/2006/relationships/tags" Target="../tags/tag325.xml"/><Relationship Id="rId54" Type="http://schemas.openxmlformats.org/officeDocument/2006/relationships/tags" Target="../tags/tag338.xml"/><Relationship Id="rId62" Type="http://schemas.openxmlformats.org/officeDocument/2006/relationships/tags" Target="../tags/tag346.xml"/><Relationship Id="rId70" Type="http://schemas.openxmlformats.org/officeDocument/2006/relationships/tags" Target="../tags/tag354.xml"/><Relationship Id="rId75" Type="http://schemas.openxmlformats.org/officeDocument/2006/relationships/tags" Target="../tags/tag359.xml"/><Relationship Id="rId1" Type="http://schemas.openxmlformats.org/officeDocument/2006/relationships/vmlDrawing" Target="../drawings/vmlDrawing8.vml"/><Relationship Id="rId6" Type="http://schemas.openxmlformats.org/officeDocument/2006/relationships/tags" Target="../tags/tag290.xml"/><Relationship Id="rId15" Type="http://schemas.openxmlformats.org/officeDocument/2006/relationships/tags" Target="../tags/tag299.xml"/><Relationship Id="rId23" Type="http://schemas.openxmlformats.org/officeDocument/2006/relationships/tags" Target="../tags/tag307.xml"/><Relationship Id="rId28" Type="http://schemas.openxmlformats.org/officeDocument/2006/relationships/tags" Target="../tags/tag312.xml"/><Relationship Id="rId36" Type="http://schemas.openxmlformats.org/officeDocument/2006/relationships/tags" Target="../tags/tag320.xml"/><Relationship Id="rId49" Type="http://schemas.openxmlformats.org/officeDocument/2006/relationships/tags" Target="../tags/tag333.xml"/><Relationship Id="rId57" Type="http://schemas.openxmlformats.org/officeDocument/2006/relationships/tags" Target="../tags/tag341.xml"/></Relationships>
</file>

<file path=ppt/slides/_rels/slide35.xml.rels><?xml version="1.0" encoding="UTF-8" standalone="yes"?>
<Relationships xmlns="http://schemas.openxmlformats.org/package/2006/relationships"><Relationship Id="rId13" Type="http://schemas.openxmlformats.org/officeDocument/2006/relationships/tags" Target="../tags/tag373.xml"/><Relationship Id="rId18" Type="http://schemas.openxmlformats.org/officeDocument/2006/relationships/tags" Target="../tags/tag378.xml"/><Relationship Id="rId26" Type="http://schemas.openxmlformats.org/officeDocument/2006/relationships/tags" Target="../tags/tag386.xml"/><Relationship Id="rId39" Type="http://schemas.openxmlformats.org/officeDocument/2006/relationships/tags" Target="../tags/tag399.xml"/><Relationship Id="rId21" Type="http://schemas.openxmlformats.org/officeDocument/2006/relationships/tags" Target="../tags/tag381.xml"/><Relationship Id="rId34" Type="http://schemas.openxmlformats.org/officeDocument/2006/relationships/tags" Target="../tags/tag394.xml"/><Relationship Id="rId42" Type="http://schemas.openxmlformats.org/officeDocument/2006/relationships/tags" Target="../tags/tag402.xml"/><Relationship Id="rId47" Type="http://schemas.openxmlformats.org/officeDocument/2006/relationships/tags" Target="../tags/tag407.xml"/><Relationship Id="rId50" Type="http://schemas.openxmlformats.org/officeDocument/2006/relationships/tags" Target="../tags/tag410.xml"/><Relationship Id="rId55" Type="http://schemas.openxmlformats.org/officeDocument/2006/relationships/tags" Target="../tags/tag415.xml"/><Relationship Id="rId63" Type="http://schemas.openxmlformats.org/officeDocument/2006/relationships/tags" Target="../tags/tag423.xml"/><Relationship Id="rId68" Type="http://schemas.openxmlformats.org/officeDocument/2006/relationships/tags" Target="../tags/tag428.xml"/><Relationship Id="rId76" Type="http://schemas.openxmlformats.org/officeDocument/2006/relationships/slideLayout" Target="../slideLayouts/slideLayout13.xml"/><Relationship Id="rId7" Type="http://schemas.openxmlformats.org/officeDocument/2006/relationships/tags" Target="../tags/tag367.xml"/><Relationship Id="rId71" Type="http://schemas.openxmlformats.org/officeDocument/2006/relationships/tags" Target="../tags/tag431.xml"/><Relationship Id="rId2" Type="http://schemas.openxmlformats.org/officeDocument/2006/relationships/tags" Target="../tags/tag362.xml"/><Relationship Id="rId16" Type="http://schemas.openxmlformats.org/officeDocument/2006/relationships/tags" Target="../tags/tag376.xml"/><Relationship Id="rId29" Type="http://schemas.openxmlformats.org/officeDocument/2006/relationships/tags" Target="../tags/tag389.xml"/><Relationship Id="rId11" Type="http://schemas.openxmlformats.org/officeDocument/2006/relationships/tags" Target="../tags/tag371.xml"/><Relationship Id="rId24" Type="http://schemas.openxmlformats.org/officeDocument/2006/relationships/tags" Target="../tags/tag384.xml"/><Relationship Id="rId32" Type="http://schemas.openxmlformats.org/officeDocument/2006/relationships/tags" Target="../tags/tag392.xml"/><Relationship Id="rId37" Type="http://schemas.openxmlformats.org/officeDocument/2006/relationships/tags" Target="../tags/tag397.xml"/><Relationship Id="rId40" Type="http://schemas.openxmlformats.org/officeDocument/2006/relationships/tags" Target="../tags/tag400.xml"/><Relationship Id="rId45" Type="http://schemas.openxmlformats.org/officeDocument/2006/relationships/tags" Target="../tags/tag405.xml"/><Relationship Id="rId53" Type="http://schemas.openxmlformats.org/officeDocument/2006/relationships/tags" Target="../tags/tag413.xml"/><Relationship Id="rId58" Type="http://schemas.openxmlformats.org/officeDocument/2006/relationships/tags" Target="../tags/tag418.xml"/><Relationship Id="rId66" Type="http://schemas.openxmlformats.org/officeDocument/2006/relationships/tags" Target="../tags/tag426.xml"/><Relationship Id="rId74" Type="http://schemas.openxmlformats.org/officeDocument/2006/relationships/tags" Target="../tags/tag434.xml"/><Relationship Id="rId5" Type="http://schemas.openxmlformats.org/officeDocument/2006/relationships/tags" Target="../tags/tag365.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36" Type="http://schemas.openxmlformats.org/officeDocument/2006/relationships/tags" Target="../tags/tag396.xml"/><Relationship Id="rId49" Type="http://schemas.openxmlformats.org/officeDocument/2006/relationships/tags" Target="../tags/tag409.xml"/><Relationship Id="rId57" Type="http://schemas.openxmlformats.org/officeDocument/2006/relationships/tags" Target="../tags/tag417.xml"/><Relationship Id="rId61" Type="http://schemas.openxmlformats.org/officeDocument/2006/relationships/tags" Target="../tags/tag421.xml"/><Relationship Id="rId10" Type="http://schemas.openxmlformats.org/officeDocument/2006/relationships/tags" Target="../tags/tag370.xml"/><Relationship Id="rId19" Type="http://schemas.openxmlformats.org/officeDocument/2006/relationships/tags" Target="../tags/tag379.xml"/><Relationship Id="rId31" Type="http://schemas.openxmlformats.org/officeDocument/2006/relationships/tags" Target="../tags/tag391.xml"/><Relationship Id="rId44" Type="http://schemas.openxmlformats.org/officeDocument/2006/relationships/tags" Target="../tags/tag404.xml"/><Relationship Id="rId52" Type="http://schemas.openxmlformats.org/officeDocument/2006/relationships/tags" Target="../tags/tag412.xml"/><Relationship Id="rId60" Type="http://schemas.openxmlformats.org/officeDocument/2006/relationships/tags" Target="../tags/tag420.xml"/><Relationship Id="rId65" Type="http://schemas.openxmlformats.org/officeDocument/2006/relationships/tags" Target="../tags/tag425.xml"/><Relationship Id="rId73" Type="http://schemas.openxmlformats.org/officeDocument/2006/relationships/tags" Target="../tags/tag433.xml"/><Relationship Id="rId78" Type="http://schemas.openxmlformats.org/officeDocument/2006/relationships/oleObject" Target="../embeddings/oleObject9.bin"/><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tags" Target="../tags/tag390.xml"/><Relationship Id="rId35" Type="http://schemas.openxmlformats.org/officeDocument/2006/relationships/tags" Target="../tags/tag395.xml"/><Relationship Id="rId43" Type="http://schemas.openxmlformats.org/officeDocument/2006/relationships/tags" Target="../tags/tag403.xml"/><Relationship Id="rId48" Type="http://schemas.openxmlformats.org/officeDocument/2006/relationships/tags" Target="../tags/tag408.xml"/><Relationship Id="rId56" Type="http://schemas.openxmlformats.org/officeDocument/2006/relationships/tags" Target="../tags/tag416.xml"/><Relationship Id="rId64" Type="http://schemas.openxmlformats.org/officeDocument/2006/relationships/tags" Target="../tags/tag424.xml"/><Relationship Id="rId69" Type="http://schemas.openxmlformats.org/officeDocument/2006/relationships/tags" Target="../tags/tag429.xml"/><Relationship Id="rId77" Type="http://schemas.openxmlformats.org/officeDocument/2006/relationships/notesSlide" Target="../notesSlides/notesSlide24.xml"/><Relationship Id="rId8" Type="http://schemas.openxmlformats.org/officeDocument/2006/relationships/tags" Target="../tags/tag368.xml"/><Relationship Id="rId51" Type="http://schemas.openxmlformats.org/officeDocument/2006/relationships/tags" Target="../tags/tag411.xml"/><Relationship Id="rId72" Type="http://schemas.openxmlformats.org/officeDocument/2006/relationships/tags" Target="../tags/tag432.xml"/><Relationship Id="rId3" Type="http://schemas.openxmlformats.org/officeDocument/2006/relationships/tags" Target="../tags/tag363.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33" Type="http://schemas.openxmlformats.org/officeDocument/2006/relationships/tags" Target="../tags/tag393.xml"/><Relationship Id="rId38" Type="http://schemas.openxmlformats.org/officeDocument/2006/relationships/tags" Target="../tags/tag398.xml"/><Relationship Id="rId46" Type="http://schemas.openxmlformats.org/officeDocument/2006/relationships/tags" Target="../tags/tag406.xml"/><Relationship Id="rId59" Type="http://schemas.openxmlformats.org/officeDocument/2006/relationships/tags" Target="../tags/tag419.xml"/><Relationship Id="rId67" Type="http://schemas.openxmlformats.org/officeDocument/2006/relationships/tags" Target="../tags/tag427.xml"/><Relationship Id="rId20" Type="http://schemas.openxmlformats.org/officeDocument/2006/relationships/tags" Target="../tags/tag380.xml"/><Relationship Id="rId41" Type="http://schemas.openxmlformats.org/officeDocument/2006/relationships/tags" Target="../tags/tag401.xml"/><Relationship Id="rId54" Type="http://schemas.openxmlformats.org/officeDocument/2006/relationships/tags" Target="../tags/tag414.xml"/><Relationship Id="rId62" Type="http://schemas.openxmlformats.org/officeDocument/2006/relationships/tags" Target="../tags/tag422.xml"/><Relationship Id="rId70" Type="http://schemas.openxmlformats.org/officeDocument/2006/relationships/tags" Target="../tags/tag430.xml"/><Relationship Id="rId75" Type="http://schemas.openxmlformats.org/officeDocument/2006/relationships/tags" Target="../tags/tag435.xml"/><Relationship Id="rId1" Type="http://schemas.openxmlformats.org/officeDocument/2006/relationships/vmlDrawing" Target="../drawings/vmlDrawing9.vml"/><Relationship Id="rId6" Type="http://schemas.openxmlformats.org/officeDocument/2006/relationships/tags" Target="../tags/tag366.xml"/></Relationships>
</file>

<file path=ppt/slides/_rels/slide36.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18" Type="http://schemas.openxmlformats.org/officeDocument/2006/relationships/tags" Target="../tags/tag452.xml"/><Relationship Id="rId26" Type="http://schemas.openxmlformats.org/officeDocument/2006/relationships/tags" Target="../tags/tag460.xml"/><Relationship Id="rId39" Type="http://schemas.openxmlformats.org/officeDocument/2006/relationships/oleObject" Target="../embeddings/oleObject10.bin"/><Relationship Id="rId3" Type="http://schemas.openxmlformats.org/officeDocument/2006/relationships/tags" Target="../tags/tag437.xml"/><Relationship Id="rId21" Type="http://schemas.openxmlformats.org/officeDocument/2006/relationships/tags" Target="../tags/tag455.xml"/><Relationship Id="rId34" Type="http://schemas.openxmlformats.org/officeDocument/2006/relationships/tags" Target="../tags/tag468.xml"/><Relationship Id="rId7" Type="http://schemas.openxmlformats.org/officeDocument/2006/relationships/tags" Target="../tags/tag441.xml"/><Relationship Id="rId12" Type="http://schemas.openxmlformats.org/officeDocument/2006/relationships/tags" Target="../tags/tag446.xml"/><Relationship Id="rId17" Type="http://schemas.openxmlformats.org/officeDocument/2006/relationships/tags" Target="../tags/tag451.xml"/><Relationship Id="rId25" Type="http://schemas.openxmlformats.org/officeDocument/2006/relationships/tags" Target="../tags/tag459.xml"/><Relationship Id="rId33" Type="http://schemas.openxmlformats.org/officeDocument/2006/relationships/tags" Target="../tags/tag467.xml"/><Relationship Id="rId38" Type="http://schemas.openxmlformats.org/officeDocument/2006/relationships/notesSlide" Target="../notesSlides/notesSlide25.xml"/><Relationship Id="rId2" Type="http://schemas.openxmlformats.org/officeDocument/2006/relationships/tags" Target="../tags/tag436.xml"/><Relationship Id="rId16" Type="http://schemas.openxmlformats.org/officeDocument/2006/relationships/tags" Target="../tags/tag450.xml"/><Relationship Id="rId20" Type="http://schemas.openxmlformats.org/officeDocument/2006/relationships/tags" Target="../tags/tag454.xml"/><Relationship Id="rId29" Type="http://schemas.openxmlformats.org/officeDocument/2006/relationships/tags" Target="../tags/tag463.xml"/><Relationship Id="rId1" Type="http://schemas.openxmlformats.org/officeDocument/2006/relationships/vmlDrawing" Target="../drawings/vmlDrawing10.vml"/><Relationship Id="rId6" Type="http://schemas.openxmlformats.org/officeDocument/2006/relationships/tags" Target="../tags/tag440.xml"/><Relationship Id="rId11" Type="http://schemas.openxmlformats.org/officeDocument/2006/relationships/tags" Target="../tags/tag445.xml"/><Relationship Id="rId24" Type="http://schemas.openxmlformats.org/officeDocument/2006/relationships/tags" Target="../tags/tag458.xml"/><Relationship Id="rId32" Type="http://schemas.openxmlformats.org/officeDocument/2006/relationships/tags" Target="../tags/tag466.xml"/><Relationship Id="rId37" Type="http://schemas.openxmlformats.org/officeDocument/2006/relationships/slideLayout" Target="../slideLayouts/slideLayout13.xml"/><Relationship Id="rId5" Type="http://schemas.openxmlformats.org/officeDocument/2006/relationships/tags" Target="../tags/tag439.xml"/><Relationship Id="rId15" Type="http://schemas.openxmlformats.org/officeDocument/2006/relationships/tags" Target="../tags/tag449.xml"/><Relationship Id="rId23" Type="http://schemas.openxmlformats.org/officeDocument/2006/relationships/tags" Target="../tags/tag457.xml"/><Relationship Id="rId28" Type="http://schemas.openxmlformats.org/officeDocument/2006/relationships/tags" Target="../tags/tag462.xml"/><Relationship Id="rId36" Type="http://schemas.openxmlformats.org/officeDocument/2006/relationships/tags" Target="../tags/tag470.xml"/><Relationship Id="rId10" Type="http://schemas.openxmlformats.org/officeDocument/2006/relationships/tags" Target="../tags/tag444.xml"/><Relationship Id="rId19" Type="http://schemas.openxmlformats.org/officeDocument/2006/relationships/tags" Target="../tags/tag453.xml"/><Relationship Id="rId31" Type="http://schemas.openxmlformats.org/officeDocument/2006/relationships/tags" Target="../tags/tag465.xml"/><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tags" Target="../tags/tag448.xml"/><Relationship Id="rId22" Type="http://schemas.openxmlformats.org/officeDocument/2006/relationships/tags" Target="../tags/tag456.xml"/><Relationship Id="rId27" Type="http://schemas.openxmlformats.org/officeDocument/2006/relationships/tags" Target="../tags/tag461.xml"/><Relationship Id="rId30" Type="http://schemas.openxmlformats.org/officeDocument/2006/relationships/tags" Target="../tags/tag464.xml"/><Relationship Id="rId35" Type="http://schemas.openxmlformats.org/officeDocument/2006/relationships/tags" Target="../tags/tag469.xml"/></Relationships>
</file>

<file path=ppt/slides/_rels/slide37.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9" Type="http://schemas.openxmlformats.org/officeDocument/2006/relationships/tags" Target="../tags/tag508.xml"/><Relationship Id="rId3" Type="http://schemas.openxmlformats.org/officeDocument/2006/relationships/tags" Target="../tags/tag472.xml"/><Relationship Id="rId21" Type="http://schemas.openxmlformats.org/officeDocument/2006/relationships/tags" Target="../tags/tag490.xml"/><Relationship Id="rId34" Type="http://schemas.openxmlformats.org/officeDocument/2006/relationships/tags" Target="../tags/tag503.xml"/><Relationship Id="rId42" Type="http://schemas.openxmlformats.org/officeDocument/2006/relationships/tags" Target="../tags/tag511.xml"/><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tags" Target="../tags/tag502.xml"/><Relationship Id="rId38" Type="http://schemas.openxmlformats.org/officeDocument/2006/relationships/tags" Target="../tags/tag507.xml"/><Relationship Id="rId46" Type="http://schemas.openxmlformats.org/officeDocument/2006/relationships/oleObject" Target="../embeddings/oleObject11.bin"/><Relationship Id="rId2" Type="http://schemas.openxmlformats.org/officeDocument/2006/relationships/tags" Target="../tags/tag471.xml"/><Relationship Id="rId16" Type="http://schemas.openxmlformats.org/officeDocument/2006/relationships/tags" Target="../tags/tag485.xml"/><Relationship Id="rId20" Type="http://schemas.openxmlformats.org/officeDocument/2006/relationships/tags" Target="../tags/tag489.xml"/><Relationship Id="rId29" Type="http://schemas.openxmlformats.org/officeDocument/2006/relationships/tags" Target="../tags/tag498.xml"/><Relationship Id="rId41" Type="http://schemas.openxmlformats.org/officeDocument/2006/relationships/tags" Target="../tags/tag510.xml"/><Relationship Id="rId1" Type="http://schemas.openxmlformats.org/officeDocument/2006/relationships/vmlDrawing" Target="../drawings/vmlDrawing11.vml"/><Relationship Id="rId6" Type="http://schemas.openxmlformats.org/officeDocument/2006/relationships/tags" Target="../tags/tag475.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tags" Target="../tags/tag501.xml"/><Relationship Id="rId37" Type="http://schemas.openxmlformats.org/officeDocument/2006/relationships/tags" Target="../tags/tag506.xml"/><Relationship Id="rId40" Type="http://schemas.openxmlformats.org/officeDocument/2006/relationships/tags" Target="../tags/tag509.xml"/><Relationship Id="rId45" Type="http://schemas.openxmlformats.org/officeDocument/2006/relationships/notesSlide" Target="../notesSlides/notesSlide26.xml"/><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36" Type="http://schemas.openxmlformats.org/officeDocument/2006/relationships/tags" Target="../tags/tag505.xml"/><Relationship Id="rId10" Type="http://schemas.openxmlformats.org/officeDocument/2006/relationships/tags" Target="../tags/tag479.xml"/><Relationship Id="rId19" Type="http://schemas.openxmlformats.org/officeDocument/2006/relationships/tags" Target="../tags/tag488.xml"/><Relationship Id="rId31" Type="http://schemas.openxmlformats.org/officeDocument/2006/relationships/tags" Target="../tags/tag500.xml"/><Relationship Id="rId44" Type="http://schemas.openxmlformats.org/officeDocument/2006/relationships/slideLayout" Target="../slideLayouts/slideLayout6.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tags" Target="../tags/tag499.xml"/><Relationship Id="rId35" Type="http://schemas.openxmlformats.org/officeDocument/2006/relationships/tags" Target="../tags/tag504.xml"/><Relationship Id="rId43" Type="http://schemas.openxmlformats.org/officeDocument/2006/relationships/tags" Target="../tags/tag512.xml"/></Relationships>
</file>

<file path=ppt/slides/_rels/slide38.xml.rels><?xml version="1.0" encoding="UTF-8" standalone="yes"?>
<Relationships xmlns="http://schemas.openxmlformats.org/package/2006/relationships"><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tags" Target="../tags/tag537.xml"/><Relationship Id="rId39" Type="http://schemas.openxmlformats.org/officeDocument/2006/relationships/tags" Target="../tags/tag550.xml"/><Relationship Id="rId3" Type="http://schemas.openxmlformats.org/officeDocument/2006/relationships/tags" Target="../tags/tag514.xml"/><Relationship Id="rId21" Type="http://schemas.openxmlformats.org/officeDocument/2006/relationships/tags" Target="../tags/tag532.xml"/><Relationship Id="rId34" Type="http://schemas.openxmlformats.org/officeDocument/2006/relationships/tags" Target="../tags/tag545.xml"/><Relationship Id="rId42" Type="http://schemas.openxmlformats.org/officeDocument/2006/relationships/tags" Target="../tags/tag553.xml"/><Relationship Id="rId47" Type="http://schemas.openxmlformats.org/officeDocument/2006/relationships/slideLayout" Target="../slideLayouts/slideLayout6.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tags" Target="../tags/tag544.xml"/><Relationship Id="rId38" Type="http://schemas.openxmlformats.org/officeDocument/2006/relationships/tags" Target="../tags/tag549.xml"/><Relationship Id="rId46" Type="http://schemas.openxmlformats.org/officeDocument/2006/relationships/tags" Target="../tags/tag557.xm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29" Type="http://schemas.openxmlformats.org/officeDocument/2006/relationships/tags" Target="../tags/tag540.xml"/><Relationship Id="rId41" Type="http://schemas.openxmlformats.org/officeDocument/2006/relationships/tags" Target="../tags/tag552.xml"/><Relationship Id="rId1" Type="http://schemas.openxmlformats.org/officeDocument/2006/relationships/vmlDrawing" Target="../drawings/vmlDrawing12.v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tags" Target="../tags/tag535.xml"/><Relationship Id="rId32" Type="http://schemas.openxmlformats.org/officeDocument/2006/relationships/tags" Target="../tags/tag543.xml"/><Relationship Id="rId37" Type="http://schemas.openxmlformats.org/officeDocument/2006/relationships/tags" Target="../tags/tag548.xml"/><Relationship Id="rId40" Type="http://schemas.openxmlformats.org/officeDocument/2006/relationships/tags" Target="../tags/tag551.xml"/><Relationship Id="rId45" Type="http://schemas.openxmlformats.org/officeDocument/2006/relationships/tags" Target="../tags/tag556.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36" Type="http://schemas.openxmlformats.org/officeDocument/2006/relationships/tags" Target="../tags/tag547.xml"/><Relationship Id="rId49" Type="http://schemas.openxmlformats.org/officeDocument/2006/relationships/oleObject" Target="../embeddings/oleObject12.bin"/><Relationship Id="rId10" Type="http://schemas.openxmlformats.org/officeDocument/2006/relationships/tags" Target="../tags/tag521.xml"/><Relationship Id="rId19" Type="http://schemas.openxmlformats.org/officeDocument/2006/relationships/tags" Target="../tags/tag530.xml"/><Relationship Id="rId31" Type="http://schemas.openxmlformats.org/officeDocument/2006/relationships/tags" Target="../tags/tag542.xml"/><Relationship Id="rId44" Type="http://schemas.openxmlformats.org/officeDocument/2006/relationships/tags" Target="../tags/tag555.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tags" Target="../tags/tag538.xml"/><Relationship Id="rId30" Type="http://schemas.openxmlformats.org/officeDocument/2006/relationships/tags" Target="../tags/tag541.xml"/><Relationship Id="rId35" Type="http://schemas.openxmlformats.org/officeDocument/2006/relationships/tags" Target="../tags/tag546.xml"/><Relationship Id="rId43" Type="http://schemas.openxmlformats.org/officeDocument/2006/relationships/tags" Target="../tags/tag554.xml"/><Relationship Id="rId48" Type="http://schemas.openxmlformats.org/officeDocument/2006/relationships/notesSlide" Target="../notesSlides/notesSlide27.xml"/><Relationship Id="rId8" Type="http://schemas.openxmlformats.org/officeDocument/2006/relationships/tags" Target="../tags/tag519.xml"/></Relationships>
</file>

<file path=ppt/slides/_rels/slide39.xml.rels><?xml version="1.0" encoding="UTF-8" standalone="yes"?>
<Relationships xmlns="http://schemas.openxmlformats.org/package/2006/relationships"><Relationship Id="rId8" Type="http://schemas.openxmlformats.org/officeDocument/2006/relationships/tags" Target="../tags/tag564.xml"/><Relationship Id="rId13" Type="http://schemas.openxmlformats.org/officeDocument/2006/relationships/tags" Target="../tags/tag569.xml"/><Relationship Id="rId18" Type="http://schemas.openxmlformats.org/officeDocument/2006/relationships/tags" Target="../tags/tag574.xml"/><Relationship Id="rId26" Type="http://schemas.openxmlformats.org/officeDocument/2006/relationships/tags" Target="../tags/tag582.xml"/><Relationship Id="rId39" Type="http://schemas.openxmlformats.org/officeDocument/2006/relationships/tags" Target="../tags/tag595.xml"/><Relationship Id="rId3" Type="http://schemas.openxmlformats.org/officeDocument/2006/relationships/tags" Target="../tags/tag559.xml"/><Relationship Id="rId21" Type="http://schemas.openxmlformats.org/officeDocument/2006/relationships/tags" Target="../tags/tag577.xml"/><Relationship Id="rId34" Type="http://schemas.openxmlformats.org/officeDocument/2006/relationships/tags" Target="../tags/tag590.xml"/><Relationship Id="rId42" Type="http://schemas.openxmlformats.org/officeDocument/2006/relationships/tags" Target="../tags/tag598.xml"/><Relationship Id="rId47" Type="http://schemas.openxmlformats.org/officeDocument/2006/relationships/oleObject" Target="../embeddings/oleObject13.bin"/><Relationship Id="rId7" Type="http://schemas.openxmlformats.org/officeDocument/2006/relationships/tags" Target="../tags/tag563.xml"/><Relationship Id="rId12" Type="http://schemas.openxmlformats.org/officeDocument/2006/relationships/tags" Target="../tags/tag568.xml"/><Relationship Id="rId17" Type="http://schemas.openxmlformats.org/officeDocument/2006/relationships/tags" Target="../tags/tag573.xml"/><Relationship Id="rId25" Type="http://schemas.openxmlformats.org/officeDocument/2006/relationships/tags" Target="../tags/tag581.xml"/><Relationship Id="rId33" Type="http://schemas.openxmlformats.org/officeDocument/2006/relationships/tags" Target="../tags/tag589.xml"/><Relationship Id="rId38" Type="http://schemas.openxmlformats.org/officeDocument/2006/relationships/tags" Target="../tags/tag594.xml"/><Relationship Id="rId46" Type="http://schemas.openxmlformats.org/officeDocument/2006/relationships/notesSlide" Target="../notesSlides/notesSlide28.xml"/><Relationship Id="rId2" Type="http://schemas.openxmlformats.org/officeDocument/2006/relationships/tags" Target="../tags/tag558.xml"/><Relationship Id="rId16" Type="http://schemas.openxmlformats.org/officeDocument/2006/relationships/tags" Target="../tags/tag572.xml"/><Relationship Id="rId20" Type="http://schemas.openxmlformats.org/officeDocument/2006/relationships/tags" Target="../tags/tag576.xml"/><Relationship Id="rId29" Type="http://schemas.openxmlformats.org/officeDocument/2006/relationships/tags" Target="../tags/tag585.xml"/><Relationship Id="rId41" Type="http://schemas.openxmlformats.org/officeDocument/2006/relationships/tags" Target="../tags/tag597.xml"/><Relationship Id="rId1" Type="http://schemas.openxmlformats.org/officeDocument/2006/relationships/vmlDrawing" Target="../drawings/vmlDrawing13.vml"/><Relationship Id="rId6" Type="http://schemas.openxmlformats.org/officeDocument/2006/relationships/tags" Target="../tags/tag562.xml"/><Relationship Id="rId11" Type="http://schemas.openxmlformats.org/officeDocument/2006/relationships/tags" Target="../tags/tag567.xml"/><Relationship Id="rId24" Type="http://schemas.openxmlformats.org/officeDocument/2006/relationships/tags" Target="../tags/tag580.xml"/><Relationship Id="rId32" Type="http://schemas.openxmlformats.org/officeDocument/2006/relationships/tags" Target="../tags/tag588.xml"/><Relationship Id="rId37" Type="http://schemas.openxmlformats.org/officeDocument/2006/relationships/tags" Target="../tags/tag593.xml"/><Relationship Id="rId40" Type="http://schemas.openxmlformats.org/officeDocument/2006/relationships/tags" Target="../tags/tag596.xml"/><Relationship Id="rId45" Type="http://schemas.openxmlformats.org/officeDocument/2006/relationships/slideLayout" Target="../slideLayouts/slideLayout6.xml"/><Relationship Id="rId5" Type="http://schemas.openxmlformats.org/officeDocument/2006/relationships/tags" Target="../tags/tag561.xml"/><Relationship Id="rId15" Type="http://schemas.openxmlformats.org/officeDocument/2006/relationships/tags" Target="../tags/tag571.xml"/><Relationship Id="rId23" Type="http://schemas.openxmlformats.org/officeDocument/2006/relationships/tags" Target="../tags/tag579.xml"/><Relationship Id="rId28" Type="http://schemas.openxmlformats.org/officeDocument/2006/relationships/tags" Target="../tags/tag584.xml"/><Relationship Id="rId36" Type="http://schemas.openxmlformats.org/officeDocument/2006/relationships/tags" Target="../tags/tag592.xml"/><Relationship Id="rId10" Type="http://schemas.openxmlformats.org/officeDocument/2006/relationships/tags" Target="../tags/tag566.xml"/><Relationship Id="rId19" Type="http://schemas.openxmlformats.org/officeDocument/2006/relationships/tags" Target="../tags/tag575.xml"/><Relationship Id="rId31" Type="http://schemas.openxmlformats.org/officeDocument/2006/relationships/tags" Target="../tags/tag587.xml"/><Relationship Id="rId44" Type="http://schemas.openxmlformats.org/officeDocument/2006/relationships/tags" Target="../tags/tag600.xml"/><Relationship Id="rId4" Type="http://schemas.openxmlformats.org/officeDocument/2006/relationships/tags" Target="../tags/tag560.xml"/><Relationship Id="rId9" Type="http://schemas.openxmlformats.org/officeDocument/2006/relationships/tags" Target="../tags/tag565.xml"/><Relationship Id="rId14" Type="http://schemas.openxmlformats.org/officeDocument/2006/relationships/tags" Target="../tags/tag570.xml"/><Relationship Id="rId22" Type="http://schemas.openxmlformats.org/officeDocument/2006/relationships/tags" Target="../tags/tag578.xml"/><Relationship Id="rId27" Type="http://schemas.openxmlformats.org/officeDocument/2006/relationships/tags" Target="../tags/tag583.xml"/><Relationship Id="rId30" Type="http://schemas.openxmlformats.org/officeDocument/2006/relationships/tags" Target="../tags/tag586.xml"/><Relationship Id="rId35" Type="http://schemas.openxmlformats.org/officeDocument/2006/relationships/tags" Target="../tags/tag591.xml"/><Relationship Id="rId43" Type="http://schemas.openxmlformats.org/officeDocument/2006/relationships/tags" Target="../tags/tag59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9" Type="http://schemas.openxmlformats.org/officeDocument/2006/relationships/tags" Target="../tags/tag638.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tags" Target="../tags/tag633.xml"/><Relationship Id="rId42" Type="http://schemas.openxmlformats.org/officeDocument/2006/relationships/tags" Target="../tags/tag641.xml"/><Relationship Id="rId47" Type="http://schemas.openxmlformats.org/officeDocument/2006/relationships/tags" Target="../tags/tag646.xml"/><Relationship Id="rId50" Type="http://schemas.openxmlformats.org/officeDocument/2006/relationships/tags" Target="../tags/tag649.xml"/><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tags" Target="../tags/tag632.xml"/><Relationship Id="rId38" Type="http://schemas.openxmlformats.org/officeDocument/2006/relationships/tags" Target="../tags/tag637.xml"/><Relationship Id="rId46" Type="http://schemas.openxmlformats.org/officeDocument/2006/relationships/tags" Target="../tags/tag645.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41" Type="http://schemas.openxmlformats.org/officeDocument/2006/relationships/tags" Target="../tags/tag640.xml"/><Relationship Id="rId54" Type="http://schemas.openxmlformats.org/officeDocument/2006/relationships/oleObject" Target="../embeddings/oleObject14.bin"/><Relationship Id="rId1" Type="http://schemas.openxmlformats.org/officeDocument/2006/relationships/vmlDrawing" Target="../drawings/vmlDrawing14.v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37" Type="http://schemas.openxmlformats.org/officeDocument/2006/relationships/tags" Target="../tags/tag636.xml"/><Relationship Id="rId40" Type="http://schemas.openxmlformats.org/officeDocument/2006/relationships/tags" Target="../tags/tag639.xml"/><Relationship Id="rId45" Type="http://schemas.openxmlformats.org/officeDocument/2006/relationships/tags" Target="../tags/tag644.xml"/><Relationship Id="rId53" Type="http://schemas.openxmlformats.org/officeDocument/2006/relationships/notesSlide" Target="../notesSlides/notesSlide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36" Type="http://schemas.openxmlformats.org/officeDocument/2006/relationships/tags" Target="../tags/tag635.xml"/><Relationship Id="rId49" Type="http://schemas.openxmlformats.org/officeDocument/2006/relationships/tags" Target="../tags/tag648.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4" Type="http://schemas.openxmlformats.org/officeDocument/2006/relationships/tags" Target="../tags/tag643.xml"/><Relationship Id="rId52" Type="http://schemas.openxmlformats.org/officeDocument/2006/relationships/slideLayout" Target="../slideLayouts/slideLayout6.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tags" Target="../tags/tag634.xml"/><Relationship Id="rId43" Type="http://schemas.openxmlformats.org/officeDocument/2006/relationships/tags" Target="../tags/tag642.xml"/><Relationship Id="rId48" Type="http://schemas.openxmlformats.org/officeDocument/2006/relationships/tags" Target="../tags/tag647.xml"/><Relationship Id="rId8" Type="http://schemas.openxmlformats.org/officeDocument/2006/relationships/tags" Target="../tags/tag607.xml"/><Relationship Id="rId51" Type="http://schemas.openxmlformats.org/officeDocument/2006/relationships/tags" Target="../tags/tag650.xml"/></Relationships>
</file>

<file path=ppt/slides/_rels/slide43.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tags" Target="../tags/tag662.xml"/><Relationship Id="rId18" Type="http://schemas.openxmlformats.org/officeDocument/2006/relationships/tags" Target="../tags/tag667.xml"/><Relationship Id="rId26" Type="http://schemas.openxmlformats.org/officeDocument/2006/relationships/oleObject" Target="../embeddings/oleObject15.bin"/><Relationship Id="rId3" Type="http://schemas.openxmlformats.org/officeDocument/2006/relationships/tags" Target="../tags/tag652.xml"/><Relationship Id="rId21" Type="http://schemas.openxmlformats.org/officeDocument/2006/relationships/tags" Target="../tags/tag670.xml"/><Relationship Id="rId7" Type="http://schemas.openxmlformats.org/officeDocument/2006/relationships/tags" Target="../tags/tag656.xml"/><Relationship Id="rId12" Type="http://schemas.openxmlformats.org/officeDocument/2006/relationships/tags" Target="../tags/tag661.xml"/><Relationship Id="rId17" Type="http://schemas.openxmlformats.org/officeDocument/2006/relationships/tags" Target="../tags/tag666.xml"/><Relationship Id="rId25" Type="http://schemas.openxmlformats.org/officeDocument/2006/relationships/notesSlide" Target="../notesSlides/notesSlide32.xml"/><Relationship Id="rId2" Type="http://schemas.openxmlformats.org/officeDocument/2006/relationships/tags" Target="../tags/tag651.xml"/><Relationship Id="rId16" Type="http://schemas.openxmlformats.org/officeDocument/2006/relationships/tags" Target="../tags/tag665.xml"/><Relationship Id="rId20" Type="http://schemas.openxmlformats.org/officeDocument/2006/relationships/tags" Target="../tags/tag669.xml"/><Relationship Id="rId1" Type="http://schemas.openxmlformats.org/officeDocument/2006/relationships/vmlDrawing" Target="../drawings/vmlDrawing15.vml"/><Relationship Id="rId6" Type="http://schemas.openxmlformats.org/officeDocument/2006/relationships/tags" Target="../tags/tag655.xml"/><Relationship Id="rId11" Type="http://schemas.openxmlformats.org/officeDocument/2006/relationships/tags" Target="../tags/tag660.xml"/><Relationship Id="rId24" Type="http://schemas.openxmlformats.org/officeDocument/2006/relationships/slideLayout" Target="../slideLayouts/slideLayout6.xml"/><Relationship Id="rId5" Type="http://schemas.openxmlformats.org/officeDocument/2006/relationships/tags" Target="../tags/tag654.xml"/><Relationship Id="rId15" Type="http://schemas.openxmlformats.org/officeDocument/2006/relationships/tags" Target="../tags/tag664.xml"/><Relationship Id="rId23" Type="http://schemas.openxmlformats.org/officeDocument/2006/relationships/tags" Target="../tags/tag672.xml"/><Relationship Id="rId10" Type="http://schemas.openxmlformats.org/officeDocument/2006/relationships/tags" Target="../tags/tag659.xml"/><Relationship Id="rId19" Type="http://schemas.openxmlformats.org/officeDocument/2006/relationships/tags" Target="../tags/tag668.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tags" Target="../tags/tag663.xml"/><Relationship Id="rId22" Type="http://schemas.openxmlformats.org/officeDocument/2006/relationships/tags" Target="../tags/tag67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62.png"/><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mailto:drd@siemen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Ultrasonic Level and </a:t>
            </a:r>
            <a:br>
              <a:rPr lang="en-US" dirty="0"/>
            </a:br>
            <a:r>
              <a:rPr lang="en-US" dirty="0"/>
              <a:t>Radar Level Technologies</a:t>
            </a:r>
          </a:p>
        </p:txBody>
      </p:sp>
      <p:sp>
        <p:nvSpPr>
          <p:cNvPr id="3" name="Subtitle 2"/>
          <p:cNvSpPr>
            <a:spLocks noGrp="1"/>
          </p:cNvSpPr>
          <p:nvPr>
            <p:ph type="subTitle" idx="1"/>
          </p:nvPr>
        </p:nvSpPr>
        <p:spPr/>
        <p:txBody>
          <a:bodyPr>
            <a:normAutofit lnSpcReduction="10000"/>
          </a:bodyPr>
          <a:lstStyle/>
          <a:p>
            <a:r>
              <a:rPr lang="en-US" dirty="0"/>
              <a:t>Ryan Dean</a:t>
            </a:r>
          </a:p>
          <a:p>
            <a:r>
              <a:rPr lang="en-US" dirty="0"/>
              <a:t>Outside Sales – Tampa Territory</a:t>
            </a:r>
          </a:p>
          <a:p>
            <a:r>
              <a:rPr lang="en-US" dirty="0"/>
              <a:t>Gilson Engineering Sales of Florida</a:t>
            </a:r>
          </a:p>
          <a:p>
            <a:r>
              <a:rPr lang="en-US"/>
              <a:t>Lithia, </a:t>
            </a:r>
            <a:r>
              <a:rPr lang="en-US" dirty="0"/>
              <a:t>FL</a:t>
            </a:r>
          </a:p>
        </p:txBody>
      </p:sp>
    </p:spTree>
    <p:extLst>
      <p:ext uri="{BB962C8B-B14F-4D97-AF65-F5344CB8AC3E}">
        <p14:creationId xmlns:p14="http://schemas.microsoft.com/office/powerpoint/2010/main" val="135865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1EE060-272B-43F4-BCFC-0BDFB7A9F60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D334B7C4-212C-4848-8A5D-DEF80127D033}"/>
              </a:ext>
            </a:extLst>
          </p:cNvPr>
          <p:cNvSpPr>
            <a:spLocks noGrp="1"/>
          </p:cNvSpPr>
          <p:nvPr>
            <p:ph type="body" sz="half" idx="1"/>
          </p:nvPr>
        </p:nvSpPr>
        <p:spPr/>
        <p:txBody>
          <a:bodyPr/>
          <a:lstStyle/>
          <a:p>
            <a:endParaRPr lang="en-US"/>
          </a:p>
        </p:txBody>
      </p:sp>
      <p:sp>
        <p:nvSpPr>
          <p:cNvPr id="6" name="Content Placeholder 5">
            <a:extLst>
              <a:ext uri="{FF2B5EF4-FFF2-40B4-BE49-F238E27FC236}">
                <a16:creationId xmlns:a16="http://schemas.microsoft.com/office/drawing/2014/main" id="{F7DA4151-D164-46BD-B618-DC9D12BBE225}"/>
              </a:ext>
            </a:extLst>
          </p:cNvPr>
          <p:cNvSpPr>
            <a:spLocks noGrp="1"/>
          </p:cNvSpPr>
          <p:nvPr>
            <p:ph sz="half" idx="2"/>
          </p:nvPr>
        </p:nvSpPr>
        <p:spPr/>
        <p:txBody>
          <a:bodyPr/>
          <a:lstStyle/>
          <a:p>
            <a:endParaRPr lang="en-US"/>
          </a:p>
        </p:txBody>
      </p:sp>
      <p:pic>
        <p:nvPicPr>
          <p:cNvPr id="3" name="Picture 2"/>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37496199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4953000" y="2566987"/>
            <a:ext cx="2438400" cy="1524000"/>
          </a:xfrm>
          <a:prstGeom prst="rect">
            <a:avLst/>
          </a:prstGeom>
          <a:solidFill>
            <a:srgbClr val="D7D7CD"/>
          </a:solidFill>
          <a:ln w="12700">
            <a:solidFill>
              <a:schemeClr val="tx1"/>
            </a:solidFill>
            <a:miter lim="800000"/>
            <a:headEnd/>
            <a:tailEnd/>
          </a:ln>
          <a:scene3d>
            <a:camera prst="orthographicFront"/>
            <a:lightRig rig="threePt" dir="t"/>
          </a:scene3d>
          <a:sp3d>
            <a:bevelT/>
          </a:sp3d>
        </p:spPr>
        <p:txBody>
          <a:bodyPr wrap="none" anchor="ctr"/>
          <a:lstStyle/>
          <a:p>
            <a:endParaRPr lang="en-US" dirty="0"/>
          </a:p>
        </p:txBody>
      </p:sp>
      <p:sp>
        <p:nvSpPr>
          <p:cNvPr id="12" name="Title 140"/>
          <p:cNvSpPr>
            <a:spLocks noGrp="1"/>
          </p:cNvSpPr>
          <p:nvPr>
            <p:ph type="title"/>
          </p:nvPr>
        </p:nvSpPr>
        <p:spPr/>
        <p:txBody>
          <a:bodyPr>
            <a:normAutofit/>
          </a:bodyPr>
          <a:lstStyle/>
          <a:p>
            <a:r>
              <a:rPr lang="en-US" sz="3200" b="0" dirty="0"/>
              <a:t>Ultrasonic Level</a:t>
            </a:r>
            <a:br>
              <a:rPr lang="en-US" sz="3200" b="0" dirty="0"/>
            </a:br>
            <a:r>
              <a:rPr lang="en-US" sz="3200" b="0" dirty="0"/>
              <a:t>Echo Ranging and Time of Flight</a:t>
            </a:r>
          </a:p>
        </p:txBody>
      </p:sp>
      <p:sp>
        <p:nvSpPr>
          <p:cNvPr id="11" name="Rectangle 3"/>
          <p:cNvSpPr>
            <a:spLocks noGrp="1" noChangeArrowheads="1"/>
          </p:cNvSpPr>
          <p:nvPr>
            <p:ph type="body" sz="half" idx="4294967295"/>
          </p:nvPr>
        </p:nvSpPr>
        <p:spPr>
          <a:xfrm>
            <a:off x="0" y="6072188"/>
            <a:ext cx="9144000" cy="633412"/>
          </a:xfrm>
          <a:prstGeom prst="rect">
            <a:avLst/>
          </a:prstGeom>
        </p:spPr>
        <p:txBody>
          <a:bodyPr>
            <a:normAutofit/>
          </a:bodyPr>
          <a:lstStyle/>
          <a:p>
            <a:pPr algn="ctr">
              <a:buNone/>
            </a:pPr>
            <a:r>
              <a:rPr lang="en-US" dirty="0"/>
              <a:t>Sound travels at constant known velocity at a given temperature</a:t>
            </a:r>
          </a:p>
          <a:p>
            <a:pPr eaLnBrk="1" hangingPunct="1"/>
            <a:endParaRPr lang="en-US" dirty="0"/>
          </a:p>
        </p:txBody>
      </p:sp>
      <p:sp>
        <p:nvSpPr>
          <p:cNvPr id="14" name="Rectangle 5"/>
          <p:cNvSpPr>
            <a:spLocks noChangeArrowheads="1"/>
          </p:cNvSpPr>
          <p:nvPr/>
        </p:nvSpPr>
        <p:spPr bwMode="auto">
          <a:xfrm>
            <a:off x="1906587" y="2663824"/>
            <a:ext cx="2378075" cy="1685925"/>
          </a:xfrm>
          <a:prstGeom prst="rect">
            <a:avLst/>
          </a:prstGeom>
          <a:gradFill rotWithShape="0">
            <a:gsLst>
              <a:gs pos="0">
                <a:srgbClr val="2B2B2B"/>
              </a:gs>
              <a:gs pos="50000">
                <a:srgbClr val="919191"/>
              </a:gs>
              <a:gs pos="100000">
                <a:srgbClr val="2B2B2B"/>
              </a:gs>
            </a:gsLst>
            <a:lin ang="0" scaled="1"/>
          </a:gradFill>
          <a:ln w="3175">
            <a:solidFill>
              <a:schemeClr val="tx1"/>
            </a:solidFill>
          </a:ln>
          <a:extLst/>
        </p:spPr>
        <p:txBody>
          <a:bodyPr wrap="none" anchor="ctr"/>
          <a:lstStyle/>
          <a:p>
            <a:endParaRPr lang="en-US" dirty="0"/>
          </a:p>
        </p:txBody>
      </p:sp>
      <p:sp>
        <p:nvSpPr>
          <p:cNvPr id="16" name="Rectangle 7"/>
          <p:cNvSpPr>
            <a:spLocks noChangeArrowheads="1"/>
          </p:cNvSpPr>
          <p:nvPr/>
        </p:nvSpPr>
        <p:spPr bwMode="auto">
          <a:xfrm>
            <a:off x="1854200" y="4441824"/>
            <a:ext cx="2401887" cy="698500"/>
          </a:xfrm>
          <a:prstGeom prst="rect">
            <a:avLst/>
          </a:prstGeom>
          <a:gradFill rotWithShape="0">
            <a:gsLst>
              <a:gs pos="0">
                <a:srgbClr val="ADBECB"/>
              </a:gs>
              <a:gs pos="79000">
                <a:schemeClr val="accent5">
                  <a:lumMod val="20000"/>
                  <a:lumOff val="80000"/>
                </a:schemeClr>
              </a:gs>
              <a:gs pos="100000">
                <a:schemeClr val="accent5">
                  <a:lumMod val="75000"/>
                </a:schemeClr>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7" name="Oval 8"/>
          <p:cNvSpPr>
            <a:spLocks noChangeArrowheads="1"/>
          </p:cNvSpPr>
          <p:nvPr/>
        </p:nvSpPr>
        <p:spPr bwMode="auto">
          <a:xfrm>
            <a:off x="1831975" y="4943474"/>
            <a:ext cx="2514600" cy="381000"/>
          </a:xfrm>
          <a:prstGeom prst="ellipse">
            <a:avLst/>
          </a:prstGeom>
          <a:gradFill rotWithShape="0">
            <a:gsLst>
              <a:gs pos="0">
                <a:srgbClr val="ADBECB"/>
              </a:gs>
              <a:gs pos="79000">
                <a:schemeClr val="accent5">
                  <a:lumMod val="20000"/>
                  <a:lumOff val="80000"/>
                </a:schemeClr>
              </a:gs>
              <a:gs pos="100000">
                <a:schemeClr val="accent5">
                  <a:lumMod val="75000"/>
                </a:schemeClr>
              </a:gs>
            </a:gsLst>
            <a:lin ang="0" scaled="0"/>
          </a:gradFill>
          <a:ln w="12700">
            <a:solidFill>
              <a:schemeClr val="tx1"/>
            </a:solidFill>
            <a:round/>
            <a:headEnd/>
            <a:tailEnd/>
          </a:ln>
        </p:spPr>
        <p:txBody>
          <a:bodyPr wrap="none" anchor="ctr"/>
          <a:lstStyle/>
          <a:p>
            <a:endParaRPr lang="en-US" dirty="0"/>
          </a:p>
        </p:txBody>
      </p:sp>
      <p:grpSp>
        <p:nvGrpSpPr>
          <p:cNvPr id="124" name="Group 123"/>
          <p:cNvGrpSpPr/>
          <p:nvPr/>
        </p:nvGrpSpPr>
        <p:grpSpPr>
          <a:xfrm>
            <a:off x="1811337" y="2382837"/>
            <a:ext cx="2562225" cy="3111500"/>
            <a:chOff x="1811337" y="2025650"/>
            <a:chExt cx="2562225" cy="3111500"/>
          </a:xfrm>
          <a:effectLst>
            <a:reflection blurRad="6350" stA="52000" endA="300" endPos="35000" dir="5400000" sy="-100000" algn="bl" rotWithShape="0"/>
          </a:effectLst>
        </p:grpSpPr>
        <p:sp>
          <p:nvSpPr>
            <p:cNvPr id="15" name="Oval 6"/>
            <p:cNvSpPr>
              <a:spLocks noChangeArrowheads="1"/>
            </p:cNvSpPr>
            <p:nvPr/>
          </p:nvSpPr>
          <p:spPr bwMode="auto">
            <a:xfrm>
              <a:off x="1820862" y="4745037"/>
              <a:ext cx="2552700" cy="392113"/>
            </a:xfrm>
            <a:prstGeom prst="ellipse">
              <a:avLst/>
            </a:prstGeom>
            <a:gradFill rotWithShape="0">
              <a:gsLst>
                <a:gs pos="0">
                  <a:srgbClr val="919191"/>
                </a:gs>
                <a:gs pos="50000">
                  <a:srgbClr val="D3D3D3"/>
                </a:gs>
                <a:gs pos="100000">
                  <a:srgbClr val="91919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22" name="Rectangle 7"/>
            <p:cNvSpPr>
              <a:spLocks noChangeArrowheads="1"/>
            </p:cNvSpPr>
            <p:nvPr/>
          </p:nvSpPr>
          <p:spPr bwMode="auto">
            <a:xfrm>
              <a:off x="1865313" y="4178300"/>
              <a:ext cx="2401887" cy="698500"/>
            </a:xfrm>
            <a:prstGeom prst="rect">
              <a:avLst/>
            </a:prstGeom>
            <a:gradFill rotWithShape="0">
              <a:gsLst>
                <a:gs pos="0">
                  <a:srgbClr val="ADBECB"/>
                </a:gs>
                <a:gs pos="79000">
                  <a:schemeClr val="accent5">
                    <a:lumMod val="20000"/>
                    <a:lumOff val="80000"/>
                  </a:schemeClr>
                </a:gs>
                <a:gs pos="100000">
                  <a:schemeClr val="accent5">
                    <a:lumMod val="75000"/>
                  </a:schemeClr>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8" name="Oval 9"/>
            <p:cNvSpPr>
              <a:spLocks noChangeArrowheads="1"/>
            </p:cNvSpPr>
            <p:nvPr/>
          </p:nvSpPr>
          <p:spPr bwMode="auto">
            <a:xfrm>
              <a:off x="1831975" y="3902075"/>
              <a:ext cx="2514600" cy="379412"/>
            </a:xfrm>
            <a:prstGeom prst="ellipse">
              <a:avLst/>
            </a:prstGeom>
            <a:gradFill rotWithShape="0">
              <a:gsLst>
                <a:gs pos="0">
                  <a:srgbClr val="ADBECB"/>
                </a:gs>
                <a:gs pos="79000">
                  <a:schemeClr val="accent5">
                    <a:lumMod val="20000"/>
                    <a:lumOff val="80000"/>
                  </a:schemeClr>
                </a:gs>
                <a:gs pos="100000">
                  <a:schemeClr val="accent5">
                    <a:lumMod val="75000"/>
                  </a:schemeClr>
                </a:gs>
              </a:gsLst>
              <a:lin ang="0" scaled="0"/>
            </a:gradFill>
            <a:ln w="12700">
              <a:solidFill>
                <a:schemeClr val="tx1"/>
              </a:solidFill>
              <a:round/>
              <a:headEnd/>
              <a:tailEnd/>
            </a:ln>
          </p:spPr>
          <p:txBody>
            <a:bodyPr wrap="none" anchor="ctr"/>
            <a:lstStyle/>
            <a:p>
              <a:endParaRPr lang="en-US" dirty="0"/>
            </a:p>
          </p:txBody>
        </p:sp>
        <p:sp>
          <p:nvSpPr>
            <p:cNvPr id="19" name="Rectangle 10"/>
            <p:cNvSpPr>
              <a:spLocks noChangeArrowheads="1"/>
            </p:cNvSpPr>
            <p:nvPr/>
          </p:nvSpPr>
          <p:spPr bwMode="auto">
            <a:xfrm>
              <a:off x="1811337" y="2209800"/>
              <a:ext cx="411163" cy="2747962"/>
            </a:xfrm>
            <a:prstGeom prst="rect">
              <a:avLst/>
            </a:prstGeom>
            <a:gradFill flip="none" rotWithShape="1">
              <a:gsLst>
                <a:gs pos="0">
                  <a:srgbClr val="919191"/>
                </a:gs>
                <a:gs pos="100000">
                  <a:srgbClr val="C8C8C8"/>
                </a:gs>
              </a:gsLst>
              <a:lin ang="189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0" name="Rectangle 11"/>
            <p:cNvSpPr>
              <a:spLocks noChangeArrowheads="1"/>
            </p:cNvSpPr>
            <p:nvPr/>
          </p:nvSpPr>
          <p:spPr bwMode="auto">
            <a:xfrm>
              <a:off x="3962400" y="2209800"/>
              <a:ext cx="411162" cy="2747962"/>
            </a:xfrm>
            <a:prstGeom prst="rect">
              <a:avLst/>
            </a:prstGeom>
            <a:gradFill rotWithShape="0">
              <a:gsLst>
                <a:gs pos="0">
                  <a:srgbClr val="A7A7A7"/>
                </a:gs>
                <a:gs pos="100000">
                  <a:srgbClr val="91919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1" name="Oval 12"/>
            <p:cNvSpPr>
              <a:spLocks noChangeArrowheads="1"/>
            </p:cNvSpPr>
            <p:nvPr/>
          </p:nvSpPr>
          <p:spPr bwMode="auto">
            <a:xfrm>
              <a:off x="1811337" y="2025650"/>
              <a:ext cx="2562225" cy="387350"/>
            </a:xfrm>
            <a:prstGeom prst="ellipse">
              <a:avLst/>
            </a:prstGeom>
            <a:gradFill rotWithShape="0">
              <a:gsLst>
                <a:gs pos="0">
                  <a:srgbClr val="2B2B2B"/>
                </a:gs>
                <a:gs pos="50000">
                  <a:srgbClr val="919191"/>
                </a:gs>
                <a:gs pos="100000">
                  <a:srgbClr val="2B2B2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2" name="Rectangle 13"/>
          <p:cNvSpPr>
            <a:spLocks noChangeArrowheads="1"/>
          </p:cNvSpPr>
          <p:nvPr/>
        </p:nvSpPr>
        <p:spPr bwMode="auto">
          <a:xfrm>
            <a:off x="2452687" y="4246562"/>
            <a:ext cx="1357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3" name="Freeform 14"/>
          <p:cNvSpPr>
            <a:spLocks/>
          </p:cNvSpPr>
          <p:nvPr/>
        </p:nvSpPr>
        <p:spPr bwMode="auto">
          <a:xfrm>
            <a:off x="2911475" y="2795587"/>
            <a:ext cx="366712" cy="49213"/>
          </a:xfrm>
          <a:custGeom>
            <a:avLst/>
            <a:gdLst>
              <a:gd name="T0" fmla="*/ 2147483647 w 231"/>
              <a:gd name="T1" fmla="*/ 0 h 31"/>
              <a:gd name="T2" fmla="*/ 2147483647 w 231"/>
              <a:gd name="T3" fmla="*/ 2147483647 h 31"/>
              <a:gd name="T4" fmla="*/ 2147483647 w 231"/>
              <a:gd name="T5" fmla="*/ 2147483647 h 31"/>
              <a:gd name="T6" fmla="*/ 2147483647 w 231"/>
              <a:gd name="T7" fmla="*/ 2147483647 h 31"/>
              <a:gd name="T8" fmla="*/ 2147483647 w 231"/>
              <a:gd name="T9" fmla="*/ 2147483647 h 31"/>
              <a:gd name="T10" fmla="*/ 2147483647 w 231"/>
              <a:gd name="T11" fmla="*/ 2147483647 h 31"/>
              <a:gd name="T12" fmla="*/ 2147483647 w 231"/>
              <a:gd name="T13" fmla="*/ 2147483647 h 31"/>
              <a:gd name="T14" fmla="*/ 2147483647 w 231"/>
              <a:gd name="T15" fmla="*/ 2147483647 h 31"/>
              <a:gd name="T16" fmla="*/ 2147483647 w 231"/>
              <a:gd name="T17" fmla="*/ 2147483647 h 31"/>
              <a:gd name="T18" fmla="*/ 2147483647 w 231"/>
              <a:gd name="T19" fmla="*/ 2147483647 h 31"/>
              <a:gd name="T20" fmla="*/ 0 w 231"/>
              <a:gd name="T21" fmla="*/ 0 h 31"/>
              <a:gd name="T22" fmla="*/ 2147483647 w 231"/>
              <a:gd name="T23" fmla="*/ 2147483647 h 31"/>
              <a:gd name="T24" fmla="*/ 2147483647 w 231"/>
              <a:gd name="T25" fmla="*/ 2147483647 h 31"/>
              <a:gd name="T26" fmla="*/ 2147483647 w 231"/>
              <a:gd name="T27" fmla="*/ 2147483647 h 31"/>
              <a:gd name="T28" fmla="*/ 2147483647 w 231"/>
              <a:gd name="T29" fmla="*/ 2147483647 h 31"/>
              <a:gd name="T30" fmla="*/ 2147483647 w 231"/>
              <a:gd name="T31" fmla="*/ 2147483647 h 31"/>
              <a:gd name="T32" fmla="*/ 2147483647 w 2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1"/>
              <a:gd name="T52" fmla="*/ 0 h 31"/>
              <a:gd name="T53" fmla="*/ 231 w 2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1" h="31">
                <a:moveTo>
                  <a:pt x="230" y="0"/>
                </a:moveTo>
                <a:lnTo>
                  <a:pt x="230" y="6"/>
                </a:lnTo>
                <a:lnTo>
                  <a:pt x="221" y="13"/>
                </a:lnTo>
                <a:lnTo>
                  <a:pt x="197" y="20"/>
                </a:lnTo>
                <a:lnTo>
                  <a:pt x="159" y="27"/>
                </a:lnTo>
                <a:lnTo>
                  <a:pt x="112" y="30"/>
                </a:lnTo>
                <a:lnTo>
                  <a:pt x="70" y="27"/>
                </a:lnTo>
                <a:lnTo>
                  <a:pt x="32" y="20"/>
                </a:lnTo>
                <a:lnTo>
                  <a:pt x="9" y="13"/>
                </a:lnTo>
                <a:lnTo>
                  <a:pt x="4" y="6"/>
                </a:lnTo>
                <a:lnTo>
                  <a:pt x="0" y="0"/>
                </a:lnTo>
                <a:lnTo>
                  <a:pt x="23" y="6"/>
                </a:lnTo>
                <a:lnTo>
                  <a:pt x="51" y="13"/>
                </a:lnTo>
                <a:lnTo>
                  <a:pt x="112" y="16"/>
                </a:lnTo>
                <a:lnTo>
                  <a:pt x="178" y="13"/>
                </a:lnTo>
                <a:lnTo>
                  <a:pt x="206" y="6"/>
                </a:lnTo>
                <a:lnTo>
                  <a:pt x="230"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4" name="Freeform 15"/>
          <p:cNvSpPr>
            <a:spLocks/>
          </p:cNvSpPr>
          <p:nvPr/>
        </p:nvSpPr>
        <p:spPr bwMode="auto">
          <a:xfrm>
            <a:off x="2862262" y="2884487"/>
            <a:ext cx="461963" cy="46037"/>
          </a:xfrm>
          <a:custGeom>
            <a:avLst/>
            <a:gdLst>
              <a:gd name="T0" fmla="*/ 2147483647 w 291"/>
              <a:gd name="T1" fmla="*/ 0 h 29"/>
              <a:gd name="T2" fmla="*/ 2147483647 w 291"/>
              <a:gd name="T3" fmla="*/ 2147483647 h 29"/>
              <a:gd name="T4" fmla="*/ 2147483647 w 291"/>
              <a:gd name="T5" fmla="*/ 2147483647 h 29"/>
              <a:gd name="T6" fmla="*/ 2147483647 w 291"/>
              <a:gd name="T7" fmla="*/ 2147483647 h 29"/>
              <a:gd name="T8" fmla="*/ 2147483647 w 291"/>
              <a:gd name="T9" fmla="*/ 2147483647 h 29"/>
              <a:gd name="T10" fmla="*/ 2147483647 w 291"/>
              <a:gd name="T11" fmla="*/ 2147483647 h 29"/>
              <a:gd name="T12" fmla="*/ 2147483647 w 291"/>
              <a:gd name="T13" fmla="*/ 2147483647 h 29"/>
              <a:gd name="T14" fmla="*/ 2147483647 w 291"/>
              <a:gd name="T15" fmla="*/ 2147483647 h 29"/>
              <a:gd name="T16" fmla="*/ 2147483647 w 291"/>
              <a:gd name="T17" fmla="*/ 2147483647 h 29"/>
              <a:gd name="T18" fmla="*/ 2147483647 w 291"/>
              <a:gd name="T19" fmla="*/ 2147483647 h 29"/>
              <a:gd name="T20" fmla="*/ 2147483647 w 291"/>
              <a:gd name="T21" fmla="*/ 2147483647 h 29"/>
              <a:gd name="T22" fmla="*/ 2147483647 w 291"/>
              <a:gd name="T23" fmla="*/ 2147483647 h 29"/>
              <a:gd name="T24" fmla="*/ 0 w 291"/>
              <a:gd name="T25" fmla="*/ 0 h 29"/>
              <a:gd name="T26" fmla="*/ 2147483647 w 291"/>
              <a:gd name="T27" fmla="*/ 2147483647 h 29"/>
              <a:gd name="T28" fmla="*/ 2147483647 w 291"/>
              <a:gd name="T29" fmla="*/ 2147483647 h 29"/>
              <a:gd name="T30" fmla="*/ 2147483647 w 291"/>
              <a:gd name="T31" fmla="*/ 2147483647 h 29"/>
              <a:gd name="T32" fmla="*/ 2147483647 w 291"/>
              <a:gd name="T33" fmla="*/ 2147483647 h 29"/>
              <a:gd name="T34" fmla="*/ 2147483647 w 291"/>
              <a:gd name="T35" fmla="*/ 2147483647 h 29"/>
              <a:gd name="T36" fmla="*/ 2147483647 w 291"/>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1"/>
              <a:gd name="T58" fmla="*/ 0 h 29"/>
              <a:gd name="T59" fmla="*/ 291 w 291"/>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1" h="29">
                <a:moveTo>
                  <a:pt x="290" y="0"/>
                </a:moveTo>
                <a:lnTo>
                  <a:pt x="285" y="7"/>
                </a:lnTo>
                <a:lnTo>
                  <a:pt x="281" y="11"/>
                </a:lnTo>
                <a:lnTo>
                  <a:pt x="266" y="14"/>
                </a:lnTo>
                <a:lnTo>
                  <a:pt x="247" y="21"/>
                </a:lnTo>
                <a:lnTo>
                  <a:pt x="200" y="25"/>
                </a:lnTo>
                <a:lnTo>
                  <a:pt x="143" y="28"/>
                </a:lnTo>
                <a:lnTo>
                  <a:pt x="91" y="25"/>
                </a:lnTo>
                <a:lnTo>
                  <a:pt x="43" y="21"/>
                </a:lnTo>
                <a:lnTo>
                  <a:pt x="24" y="14"/>
                </a:lnTo>
                <a:lnTo>
                  <a:pt x="10" y="11"/>
                </a:lnTo>
                <a:lnTo>
                  <a:pt x="5" y="7"/>
                </a:lnTo>
                <a:lnTo>
                  <a:pt x="0" y="0"/>
                </a:lnTo>
                <a:lnTo>
                  <a:pt x="29" y="7"/>
                </a:lnTo>
                <a:lnTo>
                  <a:pt x="62" y="11"/>
                </a:lnTo>
                <a:lnTo>
                  <a:pt x="143" y="14"/>
                </a:lnTo>
                <a:lnTo>
                  <a:pt x="224" y="11"/>
                </a:lnTo>
                <a:lnTo>
                  <a:pt x="262" y="7"/>
                </a:lnTo>
                <a:lnTo>
                  <a:pt x="290"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5" name="Freeform 16"/>
          <p:cNvSpPr>
            <a:spLocks/>
          </p:cNvSpPr>
          <p:nvPr/>
        </p:nvSpPr>
        <p:spPr bwMode="auto">
          <a:xfrm>
            <a:off x="2820987" y="2992437"/>
            <a:ext cx="549275" cy="47625"/>
          </a:xfrm>
          <a:custGeom>
            <a:avLst/>
            <a:gdLst>
              <a:gd name="T0" fmla="*/ 2147483647 w 346"/>
              <a:gd name="T1" fmla="*/ 0 h 30"/>
              <a:gd name="T2" fmla="*/ 2147483647 w 346"/>
              <a:gd name="T3" fmla="*/ 2147483647 h 30"/>
              <a:gd name="T4" fmla="*/ 2147483647 w 346"/>
              <a:gd name="T5" fmla="*/ 2147483647 h 30"/>
              <a:gd name="T6" fmla="*/ 2147483647 w 346"/>
              <a:gd name="T7" fmla="*/ 2147483647 h 30"/>
              <a:gd name="T8" fmla="*/ 2147483647 w 346"/>
              <a:gd name="T9" fmla="*/ 2147483647 h 30"/>
              <a:gd name="T10" fmla="*/ 2147483647 w 346"/>
              <a:gd name="T11" fmla="*/ 2147483647 h 30"/>
              <a:gd name="T12" fmla="*/ 2147483647 w 346"/>
              <a:gd name="T13" fmla="*/ 2147483647 h 30"/>
              <a:gd name="T14" fmla="*/ 2147483647 w 346"/>
              <a:gd name="T15" fmla="*/ 2147483647 h 30"/>
              <a:gd name="T16" fmla="*/ 2147483647 w 346"/>
              <a:gd name="T17" fmla="*/ 2147483647 h 30"/>
              <a:gd name="T18" fmla="*/ 2147483647 w 346"/>
              <a:gd name="T19" fmla="*/ 2147483647 h 30"/>
              <a:gd name="T20" fmla="*/ 2147483647 w 346"/>
              <a:gd name="T21" fmla="*/ 2147483647 h 30"/>
              <a:gd name="T22" fmla="*/ 2147483647 w 346"/>
              <a:gd name="T23" fmla="*/ 2147483647 h 30"/>
              <a:gd name="T24" fmla="*/ 0 w 346"/>
              <a:gd name="T25" fmla="*/ 0 h 30"/>
              <a:gd name="T26" fmla="*/ 2147483647 w 346"/>
              <a:gd name="T27" fmla="*/ 2147483647 h 30"/>
              <a:gd name="T28" fmla="*/ 2147483647 w 346"/>
              <a:gd name="T29" fmla="*/ 2147483647 h 30"/>
              <a:gd name="T30" fmla="*/ 2147483647 w 346"/>
              <a:gd name="T31" fmla="*/ 2147483647 h 30"/>
              <a:gd name="T32" fmla="*/ 2147483647 w 346"/>
              <a:gd name="T33" fmla="*/ 2147483647 h 30"/>
              <a:gd name="T34" fmla="*/ 2147483647 w 346"/>
              <a:gd name="T35" fmla="*/ 2147483647 h 30"/>
              <a:gd name="T36" fmla="*/ 2147483647 w 346"/>
              <a:gd name="T37" fmla="*/ 2147483647 h 30"/>
              <a:gd name="T38" fmla="*/ 2147483647 w 346"/>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6"/>
              <a:gd name="T61" fmla="*/ 0 h 30"/>
              <a:gd name="T62" fmla="*/ 346 w 346"/>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6" h="30">
                <a:moveTo>
                  <a:pt x="345" y="0"/>
                </a:moveTo>
                <a:lnTo>
                  <a:pt x="340" y="8"/>
                </a:lnTo>
                <a:lnTo>
                  <a:pt x="331" y="11"/>
                </a:lnTo>
                <a:lnTo>
                  <a:pt x="316" y="15"/>
                </a:lnTo>
                <a:lnTo>
                  <a:pt x="297" y="22"/>
                </a:lnTo>
                <a:lnTo>
                  <a:pt x="240" y="25"/>
                </a:lnTo>
                <a:lnTo>
                  <a:pt x="172" y="29"/>
                </a:lnTo>
                <a:lnTo>
                  <a:pt x="105" y="25"/>
                </a:lnTo>
                <a:lnTo>
                  <a:pt x="52" y="22"/>
                </a:lnTo>
                <a:lnTo>
                  <a:pt x="29" y="15"/>
                </a:lnTo>
                <a:lnTo>
                  <a:pt x="14" y="11"/>
                </a:lnTo>
                <a:lnTo>
                  <a:pt x="5" y="8"/>
                </a:lnTo>
                <a:lnTo>
                  <a:pt x="0" y="0"/>
                </a:lnTo>
                <a:lnTo>
                  <a:pt x="33" y="8"/>
                </a:lnTo>
                <a:lnTo>
                  <a:pt x="76" y="11"/>
                </a:lnTo>
                <a:lnTo>
                  <a:pt x="124" y="15"/>
                </a:lnTo>
                <a:lnTo>
                  <a:pt x="172" y="15"/>
                </a:lnTo>
                <a:lnTo>
                  <a:pt x="268" y="11"/>
                </a:lnTo>
                <a:lnTo>
                  <a:pt x="311" y="8"/>
                </a:lnTo>
                <a:lnTo>
                  <a:pt x="345"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6" name="Freeform 17"/>
          <p:cNvSpPr>
            <a:spLocks/>
          </p:cNvSpPr>
          <p:nvPr/>
        </p:nvSpPr>
        <p:spPr bwMode="auto">
          <a:xfrm>
            <a:off x="2768600" y="3103562"/>
            <a:ext cx="647700" cy="47625"/>
          </a:xfrm>
          <a:custGeom>
            <a:avLst/>
            <a:gdLst>
              <a:gd name="T0" fmla="*/ 2147483647 w 408"/>
              <a:gd name="T1" fmla="*/ 0 h 30"/>
              <a:gd name="T2" fmla="*/ 2147483647 w 408"/>
              <a:gd name="T3" fmla="*/ 2147483647 h 30"/>
              <a:gd name="T4" fmla="*/ 2147483647 w 408"/>
              <a:gd name="T5" fmla="*/ 2147483647 h 30"/>
              <a:gd name="T6" fmla="*/ 2147483647 w 408"/>
              <a:gd name="T7" fmla="*/ 2147483647 h 30"/>
              <a:gd name="T8" fmla="*/ 2147483647 w 408"/>
              <a:gd name="T9" fmla="*/ 2147483647 h 30"/>
              <a:gd name="T10" fmla="*/ 2147483647 w 408"/>
              <a:gd name="T11" fmla="*/ 2147483647 h 30"/>
              <a:gd name="T12" fmla="*/ 2147483647 w 408"/>
              <a:gd name="T13" fmla="*/ 2147483647 h 30"/>
              <a:gd name="T14" fmla="*/ 2147483647 w 408"/>
              <a:gd name="T15" fmla="*/ 2147483647 h 30"/>
              <a:gd name="T16" fmla="*/ 2147483647 w 408"/>
              <a:gd name="T17" fmla="*/ 2147483647 h 30"/>
              <a:gd name="T18" fmla="*/ 2147483647 w 408"/>
              <a:gd name="T19" fmla="*/ 2147483647 h 30"/>
              <a:gd name="T20" fmla="*/ 2147483647 w 408"/>
              <a:gd name="T21" fmla="*/ 2147483647 h 30"/>
              <a:gd name="T22" fmla="*/ 2147483647 w 408"/>
              <a:gd name="T23" fmla="*/ 2147483647 h 30"/>
              <a:gd name="T24" fmla="*/ 2147483647 w 408"/>
              <a:gd name="T25" fmla="*/ 2147483647 h 30"/>
              <a:gd name="T26" fmla="*/ 2147483647 w 408"/>
              <a:gd name="T27" fmla="*/ 2147483647 h 30"/>
              <a:gd name="T28" fmla="*/ 0 w 408"/>
              <a:gd name="T29" fmla="*/ 0 h 30"/>
              <a:gd name="T30" fmla="*/ 2147483647 w 408"/>
              <a:gd name="T31" fmla="*/ 2147483647 h 30"/>
              <a:gd name="T32" fmla="*/ 2147483647 w 408"/>
              <a:gd name="T33" fmla="*/ 2147483647 h 30"/>
              <a:gd name="T34" fmla="*/ 2147483647 w 408"/>
              <a:gd name="T35" fmla="*/ 2147483647 h 30"/>
              <a:gd name="T36" fmla="*/ 2147483647 w 408"/>
              <a:gd name="T37" fmla="*/ 2147483647 h 30"/>
              <a:gd name="T38" fmla="*/ 2147483647 w 408"/>
              <a:gd name="T39" fmla="*/ 2147483647 h 30"/>
              <a:gd name="T40" fmla="*/ 2147483647 w 408"/>
              <a:gd name="T41" fmla="*/ 2147483647 h 30"/>
              <a:gd name="T42" fmla="*/ 2147483647 w 408"/>
              <a:gd name="T43" fmla="*/ 2147483647 h 30"/>
              <a:gd name="T44" fmla="*/ 2147483647 w 408"/>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0"/>
              <a:gd name="T71" fmla="*/ 408 w 408"/>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0">
                <a:moveTo>
                  <a:pt x="407" y="0"/>
                </a:moveTo>
                <a:lnTo>
                  <a:pt x="402" y="7"/>
                </a:lnTo>
                <a:lnTo>
                  <a:pt x="392" y="11"/>
                </a:lnTo>
                <a:lnTo>
                  <a:pt x="373" y="14"/>
                </a:lnTo>
                <a:lnTo>
                  <a:pt x="349" y="22"/>
                </a:lnTo>
                <a:lnTo>
                  <a:pt x="315" y="25"/>
                </a:lnTo>
                <a:lnTo>
                  <a:pt x="281" y="25"/>
                </a:lnTo>
                <a:lnTo>
                  <a:pt x="204" y="29"/>
                </a:lnTo>
                <a:lnTo>
                  <a:pt x="126" y="25"/>
                </a:lnTo>
                <a:lnTo>
                  <a:pt x="92" y="25"/>
                </a:lnTo>
                <a:lnTo>
                  <a:pt x="58" y="22"/>
                </a:lnTo>
                <a:lnTo>
                  <a:pt x="34" y="14"/>
                </a:lnTo>
                <a:lnTo>
                  <a:pt x="15" y="11"/>
                </a:lnTo>
                <a:lnTo>
                  <a:pt x="5" y="7"/>
                </a:lnTo>
                <a:lnTo>
                  <a:pt x="0" y="0"/>
                </a:lnTo>
                <a:lnTo>
                  <a:pt x="44" y="7"/>
                </a:lnTo>
                <a:lnTo>
                  <a:pt x="92" y="11"/>
                </a:lnTo>
                <a:lnTo>
                  <a:pt x="146" y="14"/>
                </a:lnTo>
                <a:lnTo>
                  <a:pt x="204" y="14"/>
                </a:lnTo>
                <a:lnTo>
                  <a:pt x="262" y="14"/>
                </a:lnTo>
                <a:lnTo>
                  <a:pt x="315" y="11"/>
                </a:lnTo>
                <a:lnTo>
                  <a:pt x="368" y="7"/>
                </a:lnTo>
                <a:lnTo>
                  <a:pt x="407"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7" name="Freeform 18"/>
          <p:cNvSpPr>
            <a:spLocks/>
          </p:cNvSpPr>
          <p:nvPr/>
        </p:nvSpPr>
        <p:spPr bwMode="auto">
          <a:xfrm>
            <a:off x="2724150" y="3246437"/>
            <a:ext cx="738187" cy="49212"/>
          </a:xfrm>
          <a:custGeom>
            <a:avLst/>
            <a:gdLst>
              <a:gd name="T0" fmla="*/ 2147483647 w 465"/>
              <a:gd name="T1" fmla="*/ 0 h 31"/>
              <a:gd name="T2" fmla="*/ 2147483647 w 465"/>
              <a:gd name="T3" fmla="*/ 2147483647 h 31"/>
              <a:gd name="T4" fmla="*/ 2147483647 w 465"/>
              <a:gd name="T5" fmla="*/ 2147483647 h 31"/>
              <a:gd name="T6" fmla="*/ 2147483647 w 465"/>
              <a:gd name="T7" fmla="*/ 2147483647 h 31"/>
              <a:gd name="T8" fmla="*/ 2147483647 w 465"/>
              <a:gd name="T9" fmla="*/ 2147483647 h 31"/>
              <a:gd name="T10" fmla="*/ 2147483647 w 465"/>
              <a:gd name="T11" fmla="*/ 2147483647 h 31"/>
              <a:gd name="T12" fmla="*/ 2147483647 w 465"/>
              <a:gd name="T13" fmla="*/ 2147483647 h 31"/>
              <a:gd name="T14" fmla="*/ 2147483647 w 465"/>
              <a:gd name="T15" fmla="*/ 2147483647 h 31"/>
              <a:gd name="T16" fmla="*/ 2147483647 w 465"/>
              <a:gd name="T17" fmla="*/ 2147483647 h 31"/>
              <a:gd name="T18" fmla="*/ 2147483647 w 465"/>
              <a:gd name="T19" fmla="*/ 2147483647 h 31"/>
              <a:gd name="T20" fmla="*/ 2147483647 w 465"/>
              <a:gd name="T21" fmla="*/ 2147483647 h 31"/>
              <a:gd name="T22" fmla="*/ 2147483647 w 465"/>
              <a:gd name="T23" fmla="*/ 2147483647 h 31"/>
              <a:gd name="T24" fmla="*/ 2147483647 w 465"/>
              <a:gd name="T25" fmla="*/ 2147483647 h 31"/>
              <a:gd name="T26" fmla="*/ 2147483647 w 465"/>
              <a:gd name="T27" fmla="*/ 2147483647 h 31"/>
              <a:gd name="T28" fmla="*/ 0 w 465"/>
              <a:gd name="T29" fmla="*/ 0 h 31"/>
              <a:gd name="T30" fmla="*/ 2147483647 w 465"/>
              <a:gd name="T31" fmla="*/ 2147483647 h 31"/>
              <a:gd name="T32" fmla="*/ 2147483647 w 465"/>
              <a:gd name="T33" fmla="*/ 2147483647 h 31"/>
              <a:gd name="T34" fmla="*/ 2147483647 w 465"/>
              <a:gd name="T35" fmla="*/ 2147483647 h 31"/>
              <a:gd name="T36" fmla="*/ 2147483647 w 465"/>
              <a:gd name="T37" fmla="*/ 2147483647 h 31"/>
              <a:gd name="T38" fmla="*/ 2147483647 w 465"/>
              <a:gd name="T39" fmla="*/ 2147483647 h 31"/>
              <a:gd name="T40" fmla="*/ 2147483647 w 465"/>
              <a:gd name="T41" fmla="*/ 2147483647 h 31"/>
              <a:gd name="T42" fmla="*/ 2147483647 w 465"/>
              <a:gd name="T43" fmla="*/ 2147483647 h 31"/>
              <a:gd name="T44" fmla="*/ 2147483647 w 465"/>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31"/>
              <a:gd name="T71" fmla="*/ 465 w 465"/>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31">
                <a:moveTo>
                  <a:pt x="464" y="0"/>
                </a:moveTo>
                <a:lnTo>
                  <a:pt x="459" y="7"/>
                </a:lnTo>
                <a:lnTo>
                  <a:pt x="444" y="11"/>
                </a:lnTo>
                <a:lnTo>
                  <a:pt x="425" y="15"/>
                </a:lnTo>
                <a:lnTo>
                  <a:pt x="396" y="22"/>
                </a:lnTo>
                <a:lnTo>
                  <a:pt x="361" y="26"/>
                </a:lnTo>
                <a:lnTo>
                  <a:pt x="322" y="26"/>
                </a:lnTo>
                <a:lnTo>
                  <a:pt x="234" y="30"/>
                </a:lnTo>
                <a:lnTo>
                  <a:pt x="141" y="26"/>
                </a:lnTo>
                <a:lnTo>
                  <a:pt x="102" y="26"/>
                </a:lnTo>
                <a:lnTo>
                  <a:pt x="68" y="22"/>
                </a:lnTo>
                <a:lnTo>
                  <a:pt x="39" y="15"/>
                </a:lnTo>
                <a:lnTo>
                  <a:pt x="19" y="11"/>
                </a:lnTo>
                <a:lnTo>
                  <a:pt x="5" y="7"/>
                </a:lnTo>
                <a:lnTo>
                  <a:pt x="0" y="0"/>
                </a:lnTo>
                <a:lnTo>
                  <a:pt x="49" y="7"/>
                </a:lnTo>
                <a:lnTo>
                  <a:pt x="102" y="11"/>
                </a:lnTo>
                <a:lnTo>
                  <a:pt x="166" y="15"/>
                </a:lnTo>
                <a:lnTo>
                  <a:pt x="234" y="15"/>
                </a:lnTo>
                <a:lnTo>
                  <a:pt x="298" y="15"/>
                </a:lnTo>
                <a:lnTo>
                  <a:pt x="361" y="11"/>
                </a:lnTo>
                <a:lnTo>
                  <a:pt x="420" y="7"/>
                </a:lnTo>
                <a:lnTo>
                  <a:pt x="464"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8" name="Freeform 19"/>
          <p:cNvSpPr>
            <a:spLocks/>
          </p:cNvSpPr>
          <p:nvPr/>
        </p:nvSpPr>
        <p:spPr bwMode="auto">
          <a:xfrm>
            <a:off x="2682875" y="3354387"/>
            <a:ext cx="823912" cy="50800"/>
          </a:xfrm>
          <a:custGeom>
            <a:avLst/>
            <a:gdLst>
              <a:gd name="T0" fmla="*/ 2147483647 w 519"/>
              <a:gd name="T1" fmla="*/ 0 h 32"/>
              <a:gd name="T2" fmla="*/ 2147483647 w 519"/>
              <a:gd name="T3" fmla="*/ 2147483647 h 32"/>
              <a:gd name="T4" fmla="*/ 2147483647 w 519"/>
              <a:gd name="T5" fmla="*/ 2147483647 h 32"/>
              <a:gd name="T6" fmla="*/ 2147483647 w 519"/>
              <a:gd name="T7" fmla="*/ 2147483647 h 32"/>
              <a:gd name="T8" fmla="*/ 2147483647 w 519"/>
              <a:gd name="T9" fmla="*/ 2147483647 h 32"/>
              <a:gd name="T10" fmla="*/ 2147483647 w 519"/>
              <a:gd name="T11" fmla="*/ 2147483647 h 32"/>
              <a:gd name="T12" fmla="*/ 2147483647 w 519"/>
              <a:gd name="T13" fmla="*/ 2147483647 h 32"/>
              <a:gd name="T14" fmla="*/ 2147483647 w 519"/>
              <a:gd name="T15" fmla="*/ 2147483647 h 32"/>
              <a:gd name="T16" fmla="*/ 2147483647 w 519"/>
              <a:gd name="T17" fmla="*/ 2147483647 h 32"/>
              <a:gd name="T18" fmla="*/ 2147483647 w 519"/>
              <a:gd name="T19" fmla="*/ 2147483647 h 32"/>
              <a:gd name="T20" fmla="*/ 2147483647 w 519"/>
              <a:gd name="T21" fmla="*/ 2147483647 h 32"/>
              <a:gd name="T22" fmla="*/ 2147483647 w 519"/>
              <a:gd name="T23" fmla="*/ 2147483647 h 32"/>
              <a:gd name="T24" fmla="*/ 2147483647 w 519"/>
              <a:gd name="T25" fmla="*/ 2147483647 h 32"/>
              <a:gd name="T26" fmla="*/ 2147483647 w 519"/>
              <a:gd name="T27" fmla="*/ 2147483647 h 32"/>
              <a:gd name="T28" fmla="*/ 0 w 519"/>
              <a:gd name="T29" fmla="*/ 0 h 32"/>
              <a:gd name="T30" fmla="*/ 2147483647 w 519"/>
              <a:gd name="T31" fmla="*/ 2147483647 h 32"/>
              <a:gd name="T32" fmla="*/ 2147483647 w 519"/>
              <a:gd name="T33" fmla="*/ 2147483647 h 32"/>
              <a:gd name="T34" fmla="*/ 2147483647 w 519"/>
              <a:gd name="T35" fmla="*/ 2147483647 h 32"/>
              <a:gd name="T36" fmla="*/ 2147483647 w 519"/>
              <a:gd name="T37" fmla="*/ 2147483647 h 32"/>
              <a:gd name="T38" fmla="*/ 2147483647 w 519"/>
              <a:gd name="T39" fmla="*/ 2147483647 h 32"/>
              <a:gd name="T40" fmla="*/ 2147483647 w 519"/>
              <a:gd name="T41" fmla="*/ 2147483647 h 32"/>
              <a:gd name="T42" fmla="*/ 2147483647 w 519"/>
              <a:gd name="T43" fmla="*/ 2147483647 h 32"/>
              <a:gd name="T44" fmla="*/ 2147483647 w 519"/>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9"/>
              <a:gd name="T70" fmla="*/ 0 h 32"/>
              <a:gd name="T71" fmla="*/ 519 w 519"/>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9" h="32">
                <a:moveTo>
                  <a:pt x="518" y="0"/>
                </a:moveTo>
                <a:lnTo>
                  <a:pt x="513" y="8"/>
                </a:lnTo>
                <a:lnTo>
                  <a:pt x="498" y="12"/>
                </a:lnTo>
                <a:lnTo>
                  <a:pt x="474" y="16"/>
                </a:lnTo>
                <a:lnTo>
                  <a:pt x="439" y="23"/>
                </a:lnTo>
                <a:lnTo>
                  <a:pt x="405" y="27"/>
                </a:lnTo>
                <a:lnTo>
                  <a:pt x="360" y="27"/>
                </a:lnTo>
                <a:lnTo>
                  <a:pt x="257" y="31"/>
                </a:lnTo>
                <a:lnTo>
                  <a:pt x="158" y="27"/>
                </a:lnTo>
                <a:lnTo>
                  <a:pt x="114" y="27"/>
                </a:lnTo>
                <a:lnTo>
                  <a:pt x="74" y="23"/>
                </a:lnTo>
                <a:lnTo>
                  <a:pt x="44" y="16"/>
                </a:lnTo>
                <a:lnTo>
                  <a:pt x="20" y="12"/>
                </a:lnTo>
                <a:lnTo>
                  <a:pt x="5" y="8"/>
                </a:lnTo>
                <a:lnTo>
                  <a:pt x="0" y="0"/>
                </a:lnTo>
                <a:lnTo>
                  <a:pt x="49" y="8"/>
                </a:lnTo>
                <a:lnTo>
                  <a:pt x="114" y="12"/>
                </a:lnTo>
                <a:lnTo>
                  <a:pt x="183" y="16"/>
                </a:lnTo>
                <a:lnTo>
                  <a:pt x="257" y="16"/>
                </a:lnTo>
                <a:lnTo>
                  <a:pt x="331" y="16"/>
                </a:lnTo>
                <a:lnTo>
                  <a:pt x="405" y="12"/>
                </a:lnTo>
                <a:lnTo>
                  <a:pt x="464" y="8"/>
                </a:lnTo>
                <a:lnTo>
                  <a:pt x="518"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29" name="Freeform 20"/>
          <p:cNvSpPr>
            <a:spLocks/>
          </p:cNvSpPr>
          <p:nvPr/>
        </p:nvSpPr>
        <p:spPr bwMode="auto">
          <a:xfrm>
            <a:off x="2633662" y="3478212"/>
            <a:ext cx="919163" cy="50800"/>
          </a:xfrm>
          <a:custGeom>
            <a:avLst/>
            <a:gdLst>
              <a:gd name="T0" fmla="*/ 2147483647 w 579"/>
              <a:gd name="T1" fmla="*/ 0 h 32"/>
              <a:gd name="T2" fmla="*/ 2147483647 w 579"/>
              <a:gd name="T3" fmla="*/ 2147483647 h 32"/>
              <a:gd name="T4" fmla="*/ 2147483647 w 579"/>
              <a:gd name="T5" fmla="*/ 2147483647 h 32"/>
              <a:gd name="T6" fmla="*/ 2147483647 w 579"/>
              <a:gd name="T7" fmla="*/ 2147483647 h 32"/>
              <a:gd name="T8" fmla="*/ 2147483647 w 579"/>
              <a:gd name="T9" fmla="*/ 2147483647 h 32"/>
              <a:gd name="T10" fmla="*/ 2147483647 w 579"/>
              <a:gd name="T11" fmla="*/ 2147483647 h 32"/>
              <a:gd name="T12" fmla="*/ 2147483647 w 579"/>
              <a:gd name="T13" fmla="*/ 2147483647 h 32"/>
              <a:gd name="T14" fmla="*/ 2147483647 w 579"/>
              <a:gd name="T15" fmla="*/ 2147483647 h 32"/>
              <a:gd name="T16" fmla="*/ 2147483647 w 579"/>
              <a:gd name="T17" fmla="*/ 2147483647 h 32"/>
              <a:gd name="T18" fmla="*/ 2147483647 w 579"/>
              <a:gd name="T19" fmla="*/ 2147483647 h 32"/>
              <a:gd name="T20" fmla="*/ 2147483647 w 579"/>
              <a:gd name="T21" fmla="*/ 2147483647 h 32"/>
              <a:gd name="T22" fmla="*/ 2147483647 w 579"/>
              <a:gd name="T23" fmla="*/ 2147483647 h 32"/>
              <a:gd name="T24" fmla="*/ 2147483647 w 579"/>
              <a:gd name="T25" fmla="*/ 2147483647 h 32"/>
              <a:gd name="T26" fmla="*/ 2147483647 w 579"/>
              <a:gd name="T27" fmla="*/ 2147483647 h 32"/>
              <a:gd name="T28" fmla="*/ 2147483647 w 579"/>
              <a:gd name="T29" fmla="*/ 2147483647 h 32"/>
              <a:gd name="T30" fmla="*/ 2147483647 w 579"/>
              <a:gd name="T31" fmla="*/ 2147483647 h 32"/>
              <a:gd name="T32" fmla="*/ 0 w 579"/>
              <a:gd name="T33" fmla="*/ 0 h 32"/>
              <a:gd name="T34" fmla="*/ 2147483647 w 579"/>
              <a:gd name="T35" fmla="*/ 2147483647 h 32"/>
              <a:gd name="T36" fmla="*/ 2147483647 w 579"/>
              <a:gd name="T37" fmla="*/ 2147483647 h 32"/>
              <a:gd name="T38" fmla="*/ 2147483647 w 579"/>
              <a:gd name="T39" fmla="*/ 2147483647 h 32"/>
              <a:gd name="T40" fmla="*/ 2147483647 w 579"/>
              <a:gd name="T41" fmla="*/ 2147483647 h 32"/>
              <a:gd name="T42" fmla="*/ 2147483647 w 579"/>
              <a:gd name="T43" fmla="*/ 2147483647 h 32"/>
              <a:gd name="T44" fmla="*/ 2147483647 w 579"/>
              <a:gd name="T45" fmla="*/ 2147483647 h 32"/>
              <a:gd name="T46" fmla="*/ 2147483647 w 579"/>
              <a:gd name="T47" fmla="*/ 2147483647 h 32"/>
              <a:gd name="T48" fmla="*/ 2147483647 w 5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9"/>
              <a:gd name="T76" fmla="*/ 0 h 32"/>
              <a:gd name="T77" fmla="*/ 579 w 5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9" h="32">
                <a:moveTo>
                  <a:pt x="578" y="0"/>
                </a:moveTo>
                <a:lnTo>
                  <a:pt x="573" y="7"/>
                </a:lnTo>
                <a:lnTo>
                  <a:pt x="553" y="11"/>
                </a:lnTo>
                <a:lnTo>
                  <a:pt x="528" y="15"/>
                </a:lnTo>
                <a:lnTo>
                  <a:pt x="493" y="23"/>
                </a:lnTo>
                <a:lnTo>
                  <a:pt x="449" y="27"/>
                </a:lnTo>
                <a:lnTo>
                  <a:pt x="404" y="27"/>
                </a:lnTo>
                <a:lnTo>
                  <a:pt x="349" y="31"/>
                </a:lnTo>
                <a:lnTo>
                  <a:pt x="289" y="31"/>
                </a:lnTo>
                <a:lnTo>
                  <a:pt x="229" y="31"/>
                </a:lnTo>
                <a:lnTo>
                  <a:pt x="175" y="27"/>
                </a:lnTo>
                <a:lnTo>
                  <a:pt x="130" y="27"/>
                </a:lnTo>
                <a:lnTo>
                  <a:pt x="85" y="23"/>
                </a:lnTo>
                <a:lnTo>
                  <a:pt x="50" y="15"/>
                </a:lnTo>
                <a:lnTo>
                  <a:pt x="25" y="11"/>
                </a:lnTo>
                <a:lnTo>
                  <a:pt x="5" y="7"/>
                </a:lnTo>
                <a:lnTo>
                  <a:pt x="0" y="0"/>
                </a:lnTo>
                <a:lnTo>
                  <a:pt x="60" y="7"/>
                </a:lnTo>
                <a:lnTo>
                  <a:pt x="130" y="11"/>
                </a:lnTo>
                <a:lnTo>
                  <a:pt x="205" y="15"/>
                </a:lnTo>
                <a:lnTo>
                  <a:pt x="289" y="15"/>
                </a:lnTo>
                <a:lnTo>
                  <a:pt x="374" y="15"/>
                </a:lnTo>
                <a:lnTo>
                  <a:pt x="449" y="11"/>
                </a:lnTo>
                <a:lnTo>
                  <a:pt x="518" y="7"/>
                </a:lnTo>
                <a:lnTo>
                  <a:pt x="578"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0" name="Freeform 21"/>
          <p:cNvSpPr>
            <a:spLocks/>
          </p:cNvSpPr>
          <p:nvPr/>
        </p:nvSpPr>
        <p:spPr bwMode="auto">
          <a:xfrm>
            <a:off x="2592387" y="3614737"/>
            <a:ext cx="1006475" cy="46037"/>
          </a:xfrm>
          <a:custGeom>
            <a:avLst/>
            <a:gdLst>
              <a:gd name="T0" fmla="*/ 2147483647 w 634"/>
              <a:gd name="T1" fmla="*/ 0 h 29"/>
              <a:gd name="T2" fmla="*/ 2147483647 w 634"/>
              <a:gd name="T3" fmla="*/ 2147483647 h 29"/>
              <a:gd name="T4" fmla="*/ 2147483647 w 634"/>
              <a:gd name="T5" fmla="*/ 2147483647 h 29"/>
              <a:gd name="T6" fmla="*/ 2147483647 w 634"/>
              <a:gd name="T7" fmla="*/ 2147483647 h 29"/>
              <a:gd name="T8" fmla="*/ 2147483647 w 634"/>
              <a:gd name="T9" fmla="*/ 2147483647 h 29"/>
              <a:gd name="T10" fmla="*/ 2147483647 w 634"/>
              <a:gd name="T11" fmla="*/ 2147483647 h 29"/>
              <a:gd name="T12" fmla="*/ 2147483647 w 634"/>
              <a:gd name="T13" fmla="*/ 2147483647 h 29"/>
              <a:gd name="T14" fmla="*/ 2147483647 w 634"/>
              <a:gd name="T15" fmla="*/ 2147483647 h 29"/>
              <a:gd name="T16" fmla="*/ 2147483647 w 634"/>
              <a:gd name="T17" fmla="*/ 2147483647 h 29"/>
              <a:gd name="T18" fmla="*/ 2147483647 w 634"/>
              <a:gd name="T19" fmla="*/ 2147483647 h 29"/>
              <a:gd name="T20" fmla="*/ 2147483647 w 634"/>
              <a:gd name="T21" fmla="*/ 2147483647 h 29"/>
              <a:gd name="T22" fmla="*/ 2147483647 w 634"/>
              <a:gd name="T23" fmla="*/ 2147483647 h 29"/>
              <a:gd name="T24" fmla="*/ 2147483647 w 634"/>
              <a:gd name="T25" fmla="*/ 2147483647 h 29"/>
              <a:gd name="T26" fmla="*/ 2147483647 w 634"/>
              <a:gd name="T27" fmla="*/ 2147483647 h 29"/>
              <a:gd name="T28" fmla="*/ 2147483647 w 634"/>
              <a:gd name="T29" fmla="*/ 2147483647 h 29"/>
              <a:gd name="T30" fmla="*/ 2147483647 w 634"/>
              <a:gd name="T31" fmla="*/ 2147483647 h 29"/>
              <a:gd name="T32" fmla="*/ 0 w 634"/>
              <a:gd name="T33" fmla="*/ 0 h 29"/>
              <a:gd name="T34" fmla="*/ 2147483647 w 634"/>
              <a:gd name="T35" fmla="*/ 2147483647 h 29"/>
              <a:gd name="T36" fmla="*/ 2147483647 w 634"/>
              <a:gd name="T37" fmla="*/ 2147483647 h 29"/>
              <a:gd name="T38" fmla="*/ 2147483647 w 634"/>
              <a:gd name="T39" fmla="*/ 2147483647 h 29"/>
              <a:gd name="T40" fmla="*/ 2147483647 w 634"/>
              <a:gd name="T41" fmla="*/ 2147483647 h 29"/>
              <a:gd name="T42" fmla="*/ 2147483647 w 634"/>
              <a:gd name="T43" fmla="*/ 2147483647 h 29"/>
              <a:gd name="T44" fmla="*/ 2147483647 w 634"/>
              <a:gd name="T45" fmla="*/ 2147483647 h 29"/>
              <a:gd name="T46" fmla="*/ 2147483647 w 634"/>
              <a:gd name="T47" fmla="*/ 2147483647 h 29"/>
              <a:gd name="T48" fmla="*/ 2147483647 w 634"/>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4"/>
              <a:gd name="T76" fmla="*/ 0 h 29"/>
              <a:gd name="T77" fmla="*/ 634 w 63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4" h="29">
                <a:moveTo>
                  <a:pt x="633" y="0"/>
                </a:moveTo>
                <a:lnTo>
                  <a:pt x="628" y="4"/>
                </a:lnTo>
                <a:lnTo>
                  <a:pt x="608" y="12"/>
                </a:lnTo>
                <a:lnTo>
                  <a:pt x="578" y="16"/>
                </a:lnTo>
                <a:lnTo>
                  <a:pt x="543" y="20"/>
                </a:lnTo>
                <a:lnTo>
                  <a:pt x="492" y="24"/>
                </a:lnTo>
                <a:lnTo>
                  <a:pt x="442" y="28"/>
                </a:lnTo>
                <a:lnTo>
                  <a:pt x="382" y="28"/>
                </a:lnTo>
                <a:lnTo>
                  <a:pt x="316" y="28"/>
                </a:lnTo>
                <a:lnTo>
                  <a:pt x="251" y="28"/>
                </a:lnTo>
                <a:lnTo>
                  <a:pt x="191" y="28"/>
                </a:lnTo>
                <a:lnTo>
                  <a:pt x="140" y="24"/>
                </a:lnTo>
                <a:lnTo>
                  <a:pt x="90" y="20"/>
                </a:lnTo>
                <a:lnTo>
                  <a:pt x="55" y="16"/>
                </a:lnTo>
                <a:lnTo>
                  <a:pt x="25" y="12"/>
                </a:lnTo>
                <a:lnTo>
                  <a:pt x="5" y="4"/>
                </a:lnTo>
                <a:lnTo>
                  <a:pt x="0" y="0"/>
                </a:lnTo>
                <a:lnTo>
                  <a:pt x="65" y="4"/>
                </a:lnTo>
                <a:lnTo>
                  <a:pt x="140" y="8"/>
                </a:lnTo>
                <a:lnTo>
                  <a:pt x="226" y="12"/>
                </a:lnTo>
                <a:lnTo>
                  <a:pt x="316" y="12"/>
                </a:lnTo>
                <a:lnTo>
                  <a:pt x="407" y="12"/>
                </a:lnTo>
                <a:lnTo>
                  <a:pt x="492" y="8"/>
                </a:lnTo>
                <a:lnTo>
                  <a:pt x="568" y="4"/>
                </a:lnTo>
                <a:lnTo>
                  <a:pt x="633"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1" name="Freeform 22"/>
          <p:cNvSpPr>
            <a:spLocks/>
          </p:cNvSpPr>
          <p:nvPr/>
        </p:nvSpPr>
        <p:spPr bwMode="auto">
          <a:xfrm>
            <a:off x="2540000" y="3741737"/>
            <a:ext cx="1104900" cy="47625"/>
          </a:xfrm>
          <a:custGeom>
            <a:avLst/>
            <a:gdLst>
              <a:gd name="T0" fmla="*/ 2147483647 w 696"/>
              <a:gd name="T1" fmla="*/ 0 h 30"/>
              <a:gd name="T2" fmla="*/ 2147483647 w 696"/>
              <a:gd name="T3" fmla="*/ 2147483647 h 30"/>
              <a:gd name="T4" fmla="*/ 2147483647 w 696"/>
              <a:gd name="T5" fmla="*/ 2147483647 h 30"/>
              <a:gd name="T6" fmla="*/ 2147483647 w 696"/>
              <a:gd name="T7" fmla="*/ 2147483647 h 30"/>
              <a:gd name="T8" fmla="*/ 2147483647 w 696"/>
              <a:gd name="T9" fmla="*/ 2147483647 h 30"/>
              <a:gd name="T10" fmla="*/ 2147483647 w 696"/>
              <a:gd name="T11" fmla="*/ 2147483647 h 30"/>
              <a:gd name="T12" fmla="*/ 2147483647 w 696"/>
              <a:gd name="T13" fmla="*/ 2147483647 h 30"/>
              <a:gd name="T14" fmla="*/ 2147483647 w 696"/>
              <a:gd name="T15" fmla="*/ 2147483647 h 30"/>
              <a:gd name="T16" fmla="*/ 2147483647 w 696"/>
              <a:gd name="T17" fmla="*/ 2147483647 h 30"/>
              <a:gd name="T18" fmla="*/ 2147483647 w 696"/>
              <a:gd name="T19" fmla="*/ 2147483647 h 30"/>
              <a:gd name="T20" fmla="*/ 2147483647 w 696"/>
              <a:gd name="T21" fmla="*/ 2147483647 h 30"/>
              <a:gd name="T22" fmla="*/ 2147483647 w 696"/>
              <a:gd name="T23" fmla="*/ 2147483647 h 30"/>
              <a:gd name="T24" fmla="*/ 2147483647 w 696"/>
              <a:gd name="T25" fmla="*/ 2147483647 h 30"/>
              <a:gd name="T26" fmla="*/ 2147483647 w 696"/>
              <a:gd name="T27" fmla="*/ 2147483647 h 30"/>
              <a:gd name="T28" fmla="*/ 2147483647 w 696"/>
              <a:gd name="T29" fmla="*/ 2147483647 h 30"/>
              <a:gd name="T30" fmla="*/ 2147483647 w 696"/>
              <a:gd name="T31" fmla="*/ 2147483647 h 30"/>
              <a:gd name="T32" fmla="*/ 0 w 696"/>
              <a:gd name="T33" fmla="*/ 0 h 30"/>
              <a:gd name="T34" fmla="*/ 2147483647 w 696"/>
              <a:gd name="T35" fmla="*/ 2147483647 h 30"/>
              <a:gd name="T36" fmla="*/ 2147483647 w 696"/>
              <a:gd name="T37" fmla="*/ 2147483647 h 30"/>
              <a:gd name="T38" fmla="*/ 2147483647 w 696"/>
              <a:gd name="T39" fmla="*/ 2147483647 h 30"/>
              <a:gd name="T40" fmla="*/ 2147483647 w 696"/>
              <a:gd name="T41" fmla="*/ 2147483647 h 30"/>
              <a:gd name="T42" fmla="*/ 2147483647 w 696"/>
              <a:gd name="T43" fmla="*/ 2147483647 h 30"/>
              <a:gd name="T44" fmla="*/ 2147483647 w 696"/>
              <a:gd name="T45" fmla="*/ 2147483647 h 30"/>
              <a:gd name="T46" fmla="*/ 2147483647 w 696"/>
              <a:gd name="T47" fmla="*/ 2147483647 h 30"/>
              <a:gd name="T48" fmla="*/ 2147483647 w 696"/>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6"/>
              <a:gd name="T76" fmla="*/ 0 h 30"/>
              <a:gd name="T77" fmla="*/ 696 w 696"/>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6" h="30">
                <a:moveTo>
                  <a:pt x="695" y="0"/>
                </a:moveTo>
                <a:lnTo>
                  <a:pt x="690" y="4"/>
                </a:lnTo>
                <a:lnTo>
                  <a:pt x="670" y="13"/>
                </a:lnTo>
                <a:lnTo>
                  <a:pt x="634" y="17"/>
                </a:lnTo>
                <a:lnTo>
                  <a:pt x="594" y="21"/>
                </a:lnTo>
                <a:lnTo>
                  <a:pt x="543" y="25"/>
                </a:lnTo>
                <a:lnTo>
                  <a:pt x="482" y="29"/>
                </a:lnTo>
                <a:lnTo>
                  <a:pt x="421" y="29"/>
                </a:lnTo>
                <a:lnTo>
                  <a:pt x="350" y="29"/>
                </a:lnTo>
                <a:lnTo>
                  <a:pt x="279" y="29"/>
                </a:lnTo>
                <a:lnTo>
                  <a:pt x="213" y="29"/>
                </a:lnTo>
                <a:lnTo>
                  <a:pt x="157" y="25"/>
                </a:lnTo>
                <a:lnTo>
                  <a:pt x="102" y="21"/>
                </a:lnTo>
                <a:lnTo>
                  <a:pt x="61" y="17"/>
                </a:lnTo>
                <a:lnTo>
                  <a:pt x="25" y="13"/>
                </a:lnTo>
                <a:lnTo>
                  <a:pt x="5" y="4"/>
                </a:lnTo>
                <a:lnTo>
                  <a:pt x="0" y="0"/>
                </a:lnTo>
                <a:lnTo>
                  <a:pt x="71" y="4"/>
                </a:lnTo>
                <a:lnTo>
                  <a:pt x="157" y="8"/>
                </a:lnTo>
                <a:lnTo>
                  <a:pt x="249" y="13"/>
                </a:lnTo>
                <a:lnTo>
                  <a:pt x="350" y="13"/>
                </a:lnTo>
                <a:lnTo>
                  <a:pt x="446" y="13"/>
                </a:lnTo>
                <a:lnTo>
                  <a:pt x="543" y="8"/>
                </a:lnTo>
                <a:lnTo>
                  <a:pt x="624" y="4"/>
                </a:lnTo>
                <a:lnTo>
                  <a:pt x="695"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2" name="Freeform 23"/>
          <p:cNvSpPr>
            <a:spLocks/>
          </p:cNvSpPr>
          <p:nvPr/>
        </p:nvSpPr>
        <p:spPr bwMode="auto">
          <a:xfrm>
            <a:off x="2495550" y="3848099"/>
            <a:ext cx="1195387" cy="47625"/>
          </a:xfrm>
          <a:custGeom>
            <a:avLst/>
            <a:gdLst>
              <a:gd name="T0" fmla="*/ 2147483647 w 753"/>
              <a:gd name="T1" fmla="*/ 0 h 30"/>
              <a:gd name="T2" fmla="*/ 2147483647 w 753"/>
              <a:gd name="T3" fmla="*/ 2147483647 h 30"/>
              <a:gd name="T4" fmla="*/ 2147483647 w 753"/>
              <a:gd name="T5" fmla="*/ 2147483647 h 30"/>
              <a:gd name="T6" fmla="*/ 2147483647 w 753"/>
              <a:gd name="T7" fmla="*/ 2147483647 h 30"/>
              <a:gd name="T8" fmla="*/ 2147483647 w 753"/>
              <a:gd name="T9" fmla="*/ 2147483647 h 30"/>
              <a:gd name="T10" fmla="*/ 2147483647 w 753"/>
              <a:gd name="T11" fmla="*/ 2147483647 h 30"/>
              <a:gd name="T12" fmla="*/ 2147483647 w 753"/>
              <a:gd name="T13" fmla="*/ 2147483647 h 30"/>
              <a:gd name="T14" fmla="*/ 2147483647 w 753"/>
              <a:gd name="T15" fmla="*/ 2147483647 h 30"/>
              <a:gd name="T16" fmla="*/ 2147483647 w 753"/>
              <a:gd name="T17" fmla="*/ 2147483647 h 30"/>
              <a:gd name="T18" fmla="*/ 2147483647 w 753"/>
              <a:gd name="T19" fmla="*/ 2147483647 h 30"/>
              <a:gd name="T20" fmla="*/ 2147483647 w 753"/>
              <a:gd name="T21" fmla="*/ 2147483647 h 30"/>
              <a:gd name="T22" fmla="*/ 2147483647 w 753"/>
              <a:gd name="T23" fmla="*/ 2147483647 h 30"/>
              <a:gd name="T24" fmla="*/ 2147483647 w 753"/>
              <a:gd name="T25" fmla="*/ 2147483647 h 30"/>
              <a:gd name="T26" fmla="*/ 2147483647 w 753"/>
              <a:gd name="T27" fmla="*/ 2147483647 h 30"/>
              <a:gd name="T28" fmla="*/ 2147483647 w 753"/>
              <a:gd name="T29" fmla="*/ 2147483647 h 30"/>
              <a:gd name="T30" fmla="*/ 2147483647 w 753"/>
              <a:gd name="T31" fmla="*/ 2147483647 h 30"/>
              <a:gd name="T32" fmla="*/ 0 w 753"/>
              <a:gd name="T33" fmla="*/ 0 h 30"/>
              <a:gd name="T34" fmla="*/ 2147483647 w 753"/>
              <a:gd name="T35" fmla="*/ 2147483647 h 30"/>
              <a:gd name="T36" fmla="*/ 2147483647 w 753"/>
              <a:gd name="T37" fmla="*/ 2147483647 h 30"/>
              <a:gd name="T38" fmla="*/ 2147483647 w 753"/>
              <a:gd name="T39" fmla="*/ 2147483647 h 30"/>
              <a:gd name="T40" fmla="*/ 2147483647 w 753"/>
              <a:gd name="T41" fmla="*/ 2147483647 h 30"/>
              <a:gd name="T42" fmla="*/ 2147483647 w 753"/>
              <a:gd name="T43" fmla="*/ 2147483647 h 30"/>
              <a:gd name="T44" fmla="*/ 2147483647 w 753"/>
              <a:gd name="T45" fmla="*/ 2147483647 h 30"/>
              <a:gd name="T46" fmla="*/ 2147483647 w 753"/>
              <a:gd name="T47" fmla="*/ 2147483647 h 30"/>
              <a:gd name="T48" fmla="*/ 2147483647 w 75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3"/>
              <a:gd name="T76" fmla="*/ 0 h 30"/>
              <a:gd name="T77" fmla="*/ 753 w 75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3" h="30">
                <a:moveTo>
                  <a:pt x="752" y="0"/>
                </a:moveTo>
                <a:lnTo>
                  <a:pt x="747" y="4"/>
                </a:lnTo>
                <a:lnTo>
                  <a:pt x="721" y="12"/>
                </a:lnTo>
                <a:lnTo>
                  <a:pt x="685" y="16"/>
                </a:lnTo>
                <a:lnTo>
                  <a:pt x="645" y="21"/>
                </a:lnTo>
                <a:lnTo>
                  <a:pt x="588" y="25"/>
                </a:lnTo>
                <a:lnTo>
                  <a:pt x="522" y="29"/>
                </a:lnTo>
                <a:lnTo>
                  <a:pt x="455" y="29"/>
                </a:lnTo>
                <a:lnTo>
                  <a:pt x="378" y="29"/>
                </a:lnTo>
                <a:lnTo>
                  <a:pt x="302" y="29"/>
                </a:lnTo>
                <a:lnTo>
                  <a:pt x="230" y="29"/>
                </a:lnTo>
                <a:lnTo>
                  <a:pt x="169" y="25"/>
                </a:lnTo>
                <a:lnTo>
                  <a:pt x="112" y="21"/>
                </a:lnTo>
                <a:lnTo>
                  <a:pt x="66" y="16"/>
                </a:lnTo>
                <a:lnTo>
                  <a:pt x="30" y="12"/>
                </a:lnTo>
                <a:lnTo>
                  <a:pt x="10" y="4"/>
                </a:lnTo>
                <a:lnTo>
                  <a:pt x="0" y="0"/>
                </a:lnTo>
                <a:lnTo>
                  <a:pt x="76" y="4"/>
                </a:lnTo>
                <a:lnTo>
                  <a:pt x="169" y="8"/>
                </a:lnTo>
                <a:lnTo>
                  <a:pt x="271" y="12"/>
                </a:lnTo>
                <a:lnTo>
                  <a:pt x="378" y="12"/>
                </a:lnTo>
                <a:lnTo>
                  <a:pt x="486" y="12"/>
                </a:lnTo>
                <a:lnTo>
                  <a:pt x="583" y="8"/>
                </a:lnTo>
                <a:lnTo>
                  <a:pt x="675" y="4"/>
                </a:lnTo>
                <a:lnTo>
                  <a:pt x="752"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3" name="Freeform 24"/>
          <p:cNvSpPr>
            <a:spLocks/>
          </p:cNvSpPr>
          <p:nvPr/>
        </p:nvSpPr>
        <p:spPr bwMode="auto">
          <a:xfrm>
            <a:off x="2455862" y="3936999"/>
            <a:ext cx="1281113" cy="49213"/>
          </a:xfrm>
          <a:custGeom>
            <a:avLst/>
            <a:gdLst>
              <a:gd name="T0" fmla="*/ 2147483647 w 807"/>
              <a:gd name="T1" fmla="*/ 0 h 31"/>
              <a:gd name="T2" fmla="*/ 2147483647 w 807"/>
              <a:gd name="T3" fmla="*/ 2147483647 h 31"/>
              <a:gd name="T4" fmla="*/ 2147483647 w 807"/>
              <a:gd name="T5" fmla="*/ 2147483647 h 31"/>
              <a:gd name="T6" fmla="*/ 2147483647 w 807"/>
              <a:gd name="T7" fmla="*/ 2147483647 h 31"/>
              <a:gd name="T8" fmla="*/ 2147483647 w 807"/>
              <a:gd name="T9" fmla="*/ 2147483647 h 31"/>
              <a:gd name="T10" fmla="*/ 2147483647 w 807"/>
              <a:gd name="T11" fmla="*/ 2147483647 h 31"/>
              <a:gd name="T12" fmla="*/ 2147483647 w 807"/>
              <a:gd name="T13" fmla="*/ 2147483647 h 31"/>
              <a:gd name="T14" fmla="*/ 2147483647 w 807"/>
              <a:gd name="T15" fmla="*/ 2147483647 h 31"/>
              <a:gd name="T16" fmla="*/ 2147483647 w 807"/>
              <a:gd name="T17" fmla="*/ 2147483647 h 31"/>
              <a:gd name="T18" fmla="*/ 2147483647 w 807"/>
              <a:gd name="T19" fmla="*/ 2147483647 h 31"/>
              <a:gd name="T20" fmla="*/ 2147483647 w 807"/>
              <a:gd name="T21" fmla="*/ 2147483647 h 31"/>
              <a:gd name="T22" fmla="*/ 2147483647 w 807"/>
              <a:gd name="T23" fmla="*/ 2147483647 h 31"/>
              <a:gd name="T24" fmla="*/ 2147483647 w 807"/>
              <a:gd name="T25" fmla="*/ 2147483647 h 31"/>
              <a:gd name="T26" fmla="*/ 2147483647 w 807"/>
              <a:gd name="T27" fmla="*/ 2147483647 h 31"/>
              <a:gd name="T28" fmla="*/ 2147483647 w 807"/>
              <a:gd name="T29" fmla="*/ 2147483647 h 31"/>
              <a:gd name="T30" fmla="*/ 2147483647 w 807"/>
              <a:gd name="T31" fmla="*/ 2147483647 h 31"/>
              <a:gd name="T32" fmla="*/ 0 w 807"/>
              <a:gd name="T33" fmla="*/ 0 h 31"/>
              <a:gd name="T34" fmla="*/ 2147483647 w 807"/>
              <a:gd name="T35" fmla="*/ 2147483647 h 31"/>
              <a:gd name="T36" fmla="*/ 2147483647 w 807"/>
              <a:gd name="T37" fmla="*/ 2147483647 h 31"/>
              <a:gd name="T38" fmla="*/ 2147483647 w 807"/>
              <a:gd name="T39" fmla="*/ 2147483647 h 31"/>
              <a:gd name="T40" fmla="*/ 2147483647 w 807"/>
              <a:gd name="T41" fmla="*/ 2147483647 h 31"/>
              <a:gd name="T42" fmla="*/ 2147483647 w 807"/>
              <a:gd name="T43" fmla="*/ 2147483647 h 31"/>
              <a:gd name="T44" fmla="*/ 2147483647 w 807"/>
              <a:gd name="T45" fmla="*/ 2147483647 h 31"/>
              <a:gd name="T46" fmla="*/ 2147483647 w 807"/>
              <a:gd name="T47" fmla="*/ 2147483647 h 31"/>
              <a:gd name="T48" fmla="*/ 2147483647 w 807"/>
              <a:gd name="T49" fmla="*/ 2147483647 h 31"/>
              <a:gd name="T50" fmla="*/ 2147483647 w 807"/>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7"/>
              <a:gd name="T79" fmla="*/ 0 h 31"/>
              <a:gd name="T80" fmla="*/ 807 w 807"/>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7" h="31">
                <a:moveTo>
                  <a:pt x="806" y="0"/>
                </a:moveTo>
                <a:lnTo>
                  <a:pt x="796" y="4"/>
                </a:lnTo>
                <a:lnTo>
                  <a:pt x="775" y="13"/>
                </a:lnTo>
                <a:lnTo>
                  <a:pt x="739" y="17"/>
                </a:lnTo>
                <a:lnTo>
                  <a:pt x="687" y="21"/>
                </a:lnTo>
                <a:lnTo>
                  <a:pt x="630" y="26"/>
                </a:lnTo>
                <a:lnTo>
                  <a:pt x="558" y="30"/>
                </a:lnTo>
                <a:lnTo>
                  <a:pt x="486" y="30"/>
                </a:lnTo>
                <a:lnTo>
                  <a:pt x="403" y="30"/>
                </a:lnTo>
                <a:lnTo>
                  <a:pt x="321" y="30"/>
                </a:lnTo>
                <a:lnTo>
                  <a:pt x="248" y="30"/>
                </a:lnTo>
                <a:lnTo>
                  <a:pt x="176" y="26"/>
                </a:lnTo>
                <a:lnTo>
                  <a:pt x="119" y="21"/>
                </a:lnTo>
                <a:lnTo>
                  <a:pt x="67" y="17"/>
                </a:lnTo>
                <a:lnTo>
                  <a:pt x="31" y="13"/>
                </a:lnTo>
                <a:lnTo>
                  <a:pt x="11" y="4"/>
                </a:lnTo>
                <a:lnTo>
                  <a:pt x="0" y="0"/>
                </a:lnTo>
                <a:lnTo>
                  <a:pt x="36" y="4"/>
                </a:lnTo>
                <a:lnTo>
                  <a:pt x="78" y="8"/>
                </a:lnTo>
                <a:lnTo>
                  <a:pt x="176" y="13"/>
                </a:lnTo>
                <a:lnTo>
                  <a:pt x="284" y="17"/>
                </a:lnTo>
                <a:lnTo>
                  <a:pt x="403" y="17"/>
                </a:lnTo>
                <a:lnTo>
                  <a:pt x="517" y="17"/>
                </a:lnTo>
                <a:lnTo>
                  <a:pt x="625" y="13"/>
                </a:lnTo>
                <a:lnTo>
                  <a:pt x="723" y="8"/>
                </a:lnTo>
                <a:lnTo>
                  <a:pt x="806"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4" name="Freeform 25"/>
          <p:cNvSpPr>
            <a:spLocks/>
          </p:cNvSpPr>
          <p:nvPr/>
        </p:nvSpPr>
        <p:spPr bwMode="auto">
          <a:xfrm>
            <a:off x="2406650" y="4027487"/>
            <a:ext cx="1374775" cy="50800"/>
          </a:xfrm>
          <a:custGeom>
            <a:avLst/>
            <a:gdLst>
              <a:gd name="T0" fmla="*/ 2147483647 w 866"/>
              <a:gd name="T1" fmla="*/ 0 h 32"/>
              <a:gd name="T2" fmla="*/ 2147483647 w 866"/>
              <a:gd name="T3" fmla="*/ 2147483647 h 32"/>
              <a:gd name="T4" fmla="*/ 2147483647 w 866"/>
              <a:gd name="T5" fmla="*/ 2147483647 h 32"/>
              <a:gd name="T6" fmla="*/ 2147483647 w 866"/>
              <a:gd name="T7" fmla="*/ 2147483647 h 32"/>
              <a:gd name="T8" fmla="*/ 2147483647 w 866"/>
              <a:gd name="T9" fmla="*/ 2147483647 h 32"/>
              <a:gd name="T10" fmla="*/ 2147483647 w 866"/>
              <a:gd name="T11" fmla="*/ 2147483647 h 32"/>
              <a:gd name="T12" fmla="*/ 2147483647 w 866"/>
              <a:gd name="T13" fmla="*/ 2147483647 h 32"/>
              <a:gd name="T14" fmla="*/ 2147483647 w 866"/>
              <a:gd name="T15" fmla="*/ 2147483647 h 32"/>
              <a:gd name="T16" fmla="*/ 2147483647 w 866"/>
              <a:gd name="T17" fmla="*/ 2147483647 h 32"/>
              <a:gd name="T18" fmla="*/ 2147483647 w 866"/>
              <a:gd name="T19" fmla="*/ 2147483647 h 32"/>
              <a:gd name="T20" fmla="*/ 2147483647 w 866"/>
              <a:gd name="T21" fmla="*/ 2147483647 h 32"/>
              <a:gd name="T22" fmla="*/ 2147483647 w 866"/>
              <a:gd name="T23" fmla="*/ 2147483647 h 32"/>
              <a:gd name="T24" fmla="*/ 2147483647 w 866"/>
              <a:gd name="T25" fmla="*/ 2147483647 h 32"/>
              <a:gd name="T26" fmla="*/ 2147483647 w 866"/>
              <a:gd name="T27" fmla="*/ 2147483647 h 32"/>
              <a:gd name="T28" fmla="*/ 2147483647 w 866"/>
              <a:gd name="T29" fmla="*/ 2147483647 h 32"/>
              <a:gd name="T30" fmla="*/ 2147483647 w 866"/>
              <a:gd name="T31" fmla="*/ 2147483647 h 32"/>
              <a:gd name="T32" fmla="*/ 0 w 866"/>
              <a:gd name="T33" fmla="*/ 0 h 32"/>
              <a:gd name="T34" fmla="*/ 2147483647 w 866"/>
              <a:gd name="T35" fmla="*/ 2147483647 h 32"/>
              <a:gd name="T36" fmla="*/ 2147483647 w 866"/>
              <a:gd name="T37" fmla="*/ 2147483647 h 32"/>
              <a:gd name="T38" fmla="*/ 2147483647 w 866"/>
              <a:gd name="T39" fmla="*/ 2147483647 h 32"/>
              <a:gd name="T40" fmla="*/ 2147483647 w 866"/>
              <a:gd name="T41" fmla="*/ 2147483647 h 32"/>
              <a:gd name="T42" fmla="*/ 2147483647 w 866"/>
              <a:gd name="T43" fmla="*/ 2147483647 h 32"/>
              <a:gd name="T44" fmla="*/ 2147483647 w 866"/>
              <a:gd name="T45" fmla="*/ 2147483647 h 32"/>
              <a:gd name="T46" fmla="*/ 2147483647 w 866"/>
              <a:gd name="T47" fmla="*/ 2147483647 h 32"/>
              <a:gd name="T48" fmla="*/ 2147483647 w 866"/>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6"/>
              <a:gd name="T76" fmla="*/ 0 h 32"/>
              <a:gd name="T77" fmla="*/ 866 w 866"/>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6" h="32">
                <a:moveTo>
                  <a:pt x="865" y="0"/>
                </a:moveTo>
                <a:lnTo>
                  <a:pt x="855" y="5"/>
                </a:lnTo>
                <a:lnTo>
                  <a:pt x="834" y="13"/>
                </a:lnTo>
                <a:lnTo>
                  <a:pt x="792" y="18"/>
                </a:lnTo>
                <a:lnTo>
                  <a:pt x="740" y="22"/>
                </a:lnTo>
                <a:lnTo>
                  <a:pt x="677" y="27"/>
                </a:lnTo>
                <a:lnTo>
                  <a:pt x="599" y="31"/>
                </a:lnTo>
                <a:lnTo>
                  <a:pt x="521" y="31"/>
                </a:lnTo>
                <a:lnTo>
                  <a:pt x="433" y="31"/>
                </a:lnTo>
                <a:lnTo>
                  <a:pt x="344" y="31"/>
                </a:lnTo>
                <a:lnTo>
                  <a:pt x="266" y="31"/>
                </a:lnTo>
                <a:lnTo>
                  <a:pt x="193" y="27"/>
                </a:lnTo>
                <a:lnTo>
                  <a:pt x="125" y="22"/>
                </a:lnTo>
                <a:lnTo>
                  <a:pt x="73" y="18"/>
                </a:lnTo>
                <a:lnTo>
                  <a:pt x="37" y="13"/>
                </a:lnTo>
                <a:lnTo>
                  <a:pt x="11" y="5"/>
                </a:lnTo>
                <a:lnTo>
                  <a:pt x="0" y="0"/>
                </a:lnTo>
                <a:lnTo>
                  <a:pt x="89" y="9"/>
                </a:lnTo>
                <a:lnTo>
                  <a:pt x="193" y="13"/>
                </a:lnTo>
                <a:lnTo>
                  <a:pt x="308" y="18"/>
                </a:lnTo>
                <a:lnTo>
                  <a:pt x="433" y="18"/>
                </a:lnTo>
                <a:lnTo>
                  <a:pt x="558" y="18"/>
                </a:lnTo>
                <a:lnTo>
                  <a:pt x="672" y="13"/>
                </a:lnTo>
                <a:lnTo>
                  <a:pt x="776" y="9"/>
                </a:lnTo>
                <a:lnTo>
                  <a:pt x="865"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5" name="Freeform 26"/>
          <p:cNvSpPr>
            <a:spLocks/>
          </p:cNvSpPr>
          <p:nvPr/>
        </p:nvSpPr>
        <p:spPr bwMode="auto">
          <a:xfrm>
            <a:off x="2357437" y="4119562"/>
            <a:ext cx="1470025" cy="50800"/>
          </a:xfrm>
          <a:custGeom>
            <a:avLst/>
            <a:gdLst>
              <a:gd name="T0" fmla="*/ 2147483647 w 926"/>
              <a:gd name="T1" fmla="*/ 0 h 32"/>
              <a:gd name="T2" fmla="*/ 2147483647 w 926"/>
              <a:gd name="T3" fmla="*/ 2147483647 h 32"/>
              <a:gd name="T4" fmla="*/ 2147483647 w 926"/>
              <a:gd name="T5" fmla="*/ 2147483647 h 32"/>
              <a:gd name="T6" fmla="*/ 2147483647 w 926"/>
              <a:gd name="T7" fmla="*/ 2147483647 h 32"/>
              <a:gd name="T8" fmla="*/ 2147483647 w 926"/>
              <a:gd name="T9" fmla="*/ 2147483647 h 32"/>
              <a:gd name="T10" fmla="*/ 2147483647 w 926"/>
              <a:gd name="T11" fmla="*/ 2147483647 h 32"/>
              <a:gd name="T12" fmla="*/ 2147483647 w 926"/>
              <a:gd name="T13" fmla="*/ 2147483647 h 32"/>
              <a:gd name="T14" fmla="*/ 2147483647 w 926"/>
              <a:gd name="T15" fmla="*/ 2147483647 h 32"/>
              <a:gd name="T16" fmla="*/ 2147483647 w 926"/>
              <a:gd name="T17" fmla="*/ 2147483647 h 32"/>
              <a:gd name="T18" fmla="*/ 2147483647 w 926"/>
              <a:gd name="T19" fmla="*/ 2147483647 h 32"/>
              <a:gd name="T20" fmla="*/ 2147483647 w 926"/>
              <a:gd name="T21" fmla="*/ 2147483647 h 32"/>
              <a:gd name="T22" fmla="*/ 2147483647 w 926"/>
              <a:gd name="T23" fmla="*/ 2147483647 h 32"/>
              <a:gd name="T24" fmla="*/ 2147483647 w 926"/>
              <a:gd name="T25" fmla="*/ 2147483647 h 32"/>
              <a:gd name="T26" fmla="*/ 2147483647 w 926"/>
              <a:gd name="T27" fmla="*/ 2147483647 h 32"/>
              <a:gd name="T28" fmla="*/ 2147483647 w 926"/>
              <a:gd name="T29" fmla="*/ 2147483647 h 32"/>
              <a:gd name="T30" fmla="*/ 2147483647 w 926"/>
              <a:gd name="T31" fmla="*/ 2147483647 h 32"/>
              <a:gd name="T32" fmla="*/ 0 w 926"/>
              <a:gd name="T33" fmla="*/ 0 h 32"/>
              <a:gd name="T34" fmla="*/ 2147483647 w 926"/>
              <a:gd name="T35" fmla="*/ 2147483647 h 32"/>
              <a:gd name="T36" fmla="*/ 2147483647 w 926"/>
              <a:gd name="T37" fmla="*/ 2147483647 h 32"/>
              <a:gd name="T38" fmla="*/ 2147483647 w 926"/>
              <a:gd name="T39" fmla="*/ 2147483647 h 32"/>
              <a:gd name="T40" fmla="*/ 2147483647 w 926"/>
              <a:gd name="T41" fmla="*/ 2147483647 h 32"/>
              <a:gd name="T42" fmla="*/ 2147483647 w 926"/>
              <a:gd name="T43" fmla="*/ 2147483647 h 32"/>
              <a:gd name="T44" fmla="*/ 2147483647 w 926"/>
              <a:gd name="T45" fmla="*/ 2147483647 h 32"/>
              <a:gd name="T46" fmla="*/ 2147483647 w 926"/>
              <a:gd name="T47" fmla="*/ 2147483647 h 32"/>
              <a:gd name="T48" fmla="*/ 2147483647 w 926"/>
              <a:gd name="T49" fmla="*/ 2147483647 h 32"/>
              <a:gd name="T50" fmla="*/ 2147483647 w 926"/>
              <a:gd name="T51" fmla="*/ 2147483647 h 32"/>
              <a:gd name="T52" fmla="*/ 2147483647 w 926"/>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26"/>
              <a:gd name="T82" fmla="*/ 0 h 32"/>
              <a:gd name="T83" fmla="*/ 926 w 926"/>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26" h="32">
                <a:moveTo>
                  <a:pt x="925" y="0"/>
                </a:moveTo>
                <a:lnTo>
                  <a:pt x="914" y="4"/>
                </a:lnTo>
                <a:lnTo>
                  <a:pt x="888" y="13"/>
                </a:lnTo>
                <a:lnTo>
                  <a:pt x="846" y="18"/>
                </a:lnTo>
                <a:lnTo>
                  <a:pt x="788" y="22"/>
                </a:lnTo>
                <a:lnTo>
                  <a:pt x="720" y="27"/>
                </a:lnTo>
                <a:lnTo>
                  <a:pt x="641" y="31"/>
                </a:lnTo>
                <a:lnTo>
                  <a:pt x="557" y="31"/>
                </a:lnTo>
                <a:lnTo>
                  <a:pt x="462" y="31"/>
                </a:lnTo>
                <a:lnTo>
                  <a:pt x="368" y="31"/>
                </a:lnTo>
                <a:lnTo>
                  <a:pt x="284" y="31"/>
                </a:lnTo>
                <a:lnTo>
                  <a:pt x="205" y="27"/>
                </a:lnTo>
                <a:lnTo>
                  <a:pt x="137" y="22"/>
                </a:lnTo>
                <a:lnTo>
                  <a:pt x="79" y="18"/>
                </a:lnTo>
                <a:lnTo>
                  <a:pt x="37" y="13"/>
                </a:lnTo>
                <a:lnTo>
                  <a:pt x="10" y="4"/>
                </a:lnTo>
                <a:lnTo>
                  <a:pt x="0" y="0"/>
                </a:lnTo>
                <a:lnTo>
                  <a:pt x="42" y="4"/>
                </a:lnTo>
                <a:lnTo>
                  <a:pt x="95" y="4"/>
                </a:lnTo>
                <a:lnTo>
                  <a:pt x="205" y="9"/>
                </a:lnTo>
                <a:lnTo>
                  <a:pt x="331" y="13"/>
                </a:lnTo>
                <a:lnTo>
                  <a:pt x="462" y="13"/>
                </a:lnTo>
                <a:lnTo>
                  <a:pt x="599" y="13"/>
                </a:lnTo>
                <a:lnTo>
                  <a:pt x="720" y="13"/>
                </a:lnTo>
                <a:lnTo>
                  <a:pt x="830" y="4"/>
                </a:lnTo>
                <a:lnTo>
                  <a:pt x="883" y="4"/>
                </a:lnTo>
                <a:lnTo>
                  <a:pt x="925"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6" name="Freeform 27"/>
          <p:cNvSpPr>
            <a:spLocks/>
          </p:cNvSpPr>
          <p:nvPr/>
        </p:nvSpPr>
        <p:spPr bwMode="auto">
          <a:xfrm>
            <a:off x="2314575" y="4216399"/>
            <a:ext cx="1558925" cy="44450"/>
          </a:xfrm>
          <a:custGeom>
            <a:avLst/>
            <a:gdLst>
              <a:gd name="T0" fmla="*/ 2147483647 w 982"/>
              <a:gd name="T1" fmla="*/ 0 h 28"/>
              <a:gd name="T2" fmla="*/ 2147483647 w 982"/>
              <a:gd name="T3" fmla="*/ 2147483647 h 28"/>
              <a:gd name="T4" fmla="*/ 2147483647 w 982"/>
              <a:gd name="T5" fmla="*/ 2147483647 h 28"/>
              <a:gd name="T6" fmla="*/ 2147483647 w 982"/>
              <a:gd name="T7" fmla="*/ 2147483647 h 28"/>
              <a:gd name="T8" fmla="*/ 2147483647 w 982"/>
              <a:gd name="T9" fmla="*/ 2147483647 h 28"/>
              <a:gd name="T10" fmla="*/ 2147483647 w 982"/>
              <a:gd name="T11" fmla="*/ 2147483647 h 28"/>
              <a:gd name="T12" fmla="*/ 2147483647 w 982"/>
              <a:gd name="T13" fmla="*/ 2147483647 h 28"/>
              <a:gd name="T14" fmla="*/ 2147483647 w 982"/>
              <a:gd name="T15" fmla="*/ 2147483647 h 28"/>
              <a:gd name="T16" fmla="*/ 2147483647 w 982"/>
              <a:gd name="T17" fmla="*/ 2147483647 h 28"/>
              <a:gd name="T18" fmla="*/ 2147483647 w 982"/>
              <a:gd name="T19" fmla="*/ 2147483647 h 28"/>
              <a:gd name="T20" fmla="*/ 2147483647 w 982"/>
              <a:gd name="T21" fmla="*/ 2147483647 h 28"/>
              <a:gd name="T22" fmla="*/ 2147483647 w 982"/>
              <a:gd name="T23" fmla="*/ 2147483647 h 28"/>
              <a:gd name="T24" fmla="*/ 2147483647 w 982"/>
              <a:gd name="T25" fmla="*/ 2147483647 h 28"/>
              <a:gd name="T26" fmla="*/ 2147483647 w 982"/>
              <a:gd name="T27" fmla="*/ 2147483647 h 28"/>
              <a:gd name="T28" fmla="*/ 2147483647 w 982"/>
              <a:gd name="T29" fmla="*/ 2147483647 h 28"/>
              <a:gd name="T30" fmla="*/ 2147483647 w 982"/>
              <a:gd name="T31" fmla="*/ 2147483647 h 28"/>
              <a:gd name="T32" fmla="*/ 0 w 982"/>
              <a:gd name="T33" fmla="*/ 0 h 28"/>
              <a:gd name="T34" fmla="*/ 2147483647 w 982"/>
              <a:gd name="T35" fmla="*/ 2147483647 h 28"/>
              <a:gd name="T36" fmla="*/ 2147483647 w 982"/>
              <a:gd name="T37" fmla="*/ 2147483647 h 28"/>
              <a:gd name="T38" fmla="*/ 2147483647 w 982"/>
              <a:gd name="T39" fmla="*/ 2147483647 h 28"/>
              <a:gd name="T40" fmla="*/ 2147483647 w 982"/>
              <a:gd name="T41" fmla="*/ 2147483647 h 28"/>
              <a:gd name="T42" fmla="*/ 2147483647 w 982"/>
              <a:gd name="T43" fmla="*/ 2147483647 h 28"/>
              <a:gd name="T44" fmla="*/ 2147483647 w 982"/>
              <a:gd name="T45" fmla="*/ 2147483647 h 28"/>
              <a:gd name="T46" fmla="*/ 2147483647 w 982"/>
              <a:gd name="T47" fmla="*/ 2147483647 h 28"/>
              <a:gd name="T48" fmla="*/ 2147483647 w 982"/>
              <a:gd name="T49" fmla="*/ 2147483647 h 28"/>
              <a:gd name="T50" fmla="*/ 2147483647 w 982"/>
              <a:gd name="T51" fmla="*/ 2147483647 h 28"/>
              <a:gd name="T52" fmla="*/ 2147483647 w 982"/>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2"/>
              <a:gd name="T82" fmla="*/ 0 h 28"/>
              <a:gd name="T83" fmla="*/ 982 w 982"/>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2" h="28">
                <a:moveTo>
                  <a:pt x="981" y="0"/>
                </a:moveTo>
                <a:lnTo>
                  <a:pt x="970" y="4"/>
                </a:lnTo>
                <a:lnTo>
                  <a:pt x="944" y="9"/>
                </a:lnTo>
                <a:lnTo>
                  <a:pt x="896" y="13"/>
                </a:lnTo>
                <a:lnTo>
                  <a:pt x="838" y="18"/>
                </a:lnTo>
                <a:lnTo>
                  <a:pt x="764" y="22"/>
                </a:lnTo>
                <a:lnTo>
                  <a:pt x="684" y="27"/>
                </a:lnTo>
                <a:lnTo>
                  <a:pt x="589" y="27"/>
                </a:lnTo>
                <a:lnTo>
                  <a:pt x="488" y="27"/>
                </a:lnTo>
                <a:lnTo>
                  <a:pt x="387" y="27"/>
                </a:lnTo>
                <a:lnTo>
                  <a:pt x="297" y="27"/>
                </a:lnTo>
                <a:lnTo>
                  <a:pt x="217" y="22"/>
                </a:lnTo>
                <a:lnTo>
                  <a:pt x="143" y="18"/>
                </a:lnTo>
                <a:lnTo>
                  <a:pt x="85" y="13"/>
                </a:lnTo>
                <a:lnTo>
                  <a:pt x="37" y="9"/>
                </a:lnTo>
                <a:lnTo>
                  <a:pt x="11" y="4"/>
                </a:lnTo>
                <a:lnTo>
                  <a:pt x="0" y="0"/>
                </a:lnTo>
                <a:lnTo>
                  <a:pt x="48" y="4"/>
                </a:lnTo>
                <a:lnTo>
                  <a:pt x="101" y="4"/>
                </a:lnTo>
                <a:lnTo>
                  <a:pt x="217" y="9"/>
                </a:lnTo>
                <a:lnTo>
                  <a:pt x="350" y="13"/>
                </a:lnTo>
                <a:lnTo>
                  <a:pt x="488" y="13"/>
                </a:lnTo>
                <a:lnTo>
                  <a:pt x="631" y="13"/>
                </a:lnTo>
                <a:lnTo>
                  <a:pt x="764" y="9"/>
                </a:lnTo>
                <a:lnTo>
                  <a:pt x="880" y="4"/>
                </a:lnTo>
                <a:lnTo>
                  <a:pt x="933" y="4"/>
                </a:lnTo>
                <a:lnTo>
                  <a:pt x="981"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7" name="Freeform 28"/>
          <p:cNvSpPr>
            <a:spLocks/>
          </p:cNvSpPr>
          <p:nvPr/>
        </p:nvSpPr>
        <p:spPr bwMode="auto">
          <a:xfrm>
            <a:off x="2270125" y="4306887"/>
            <a:ext cx="1649412" cy="46037"/>
          </a:xfrm>
          <a:custGeom>
            <a:avLst/>
            <a:gdLst>
              <a:gd name="T0" fmla="*/ 2147483647 w 1039"/>
              <a:gd name="T1" fmla="*/ 0 h 29"/>
              <a:gd name="T2" fmla="*/ 2147483647 w 1039"/>
              <a:gd name="T3" fmla="*/ 2147483647 h 29"/>
              <a:gd name="T4" fmla="*/ 2147483647 w 1039"/>
              <a:gd name="T5" fmla="*/ 2147483647 h 29"/>
              <a:gd name="T6" fmla="*/ 2147483647 w 1039"/>
              <a:gd name="T7" fmla="*/ 2147483647 h 29"/>
              <a:gd name="T8" fmla="*/ 2147483647 w 1039"/>
              <a:gd name="T9" fmla="*/ 2147483647 h 29"/>
              <a:gd name="T10" fmla="*/ 2147483647 w 1039"/>
              <a:gd name="T11" fmla="*/ 2147483647 h 29"/>
              <a:gd name="T12" fmla="*/ 2147483647 w 1039"/>
              <a:gd name="T13" fmla="*/ 2147483647 h 29"/>
              <a:gd name="T14" fmla="*/ 2147483647 w 1039"/>
              <a:gd name="T15" fmla="*/ 2147483647 h 29"/>
              <a:gd name="T16" fmla="*/ 2147483647 w 1039"/>
              <a:gd name="T17" fmla="*/ 2147483647 h 29"/>
              <a:gd name="T18" fmla="*/ 2147483647 w 1039"/>
              <a:gd name="T19" fmla="*/ 2147483647 h 29"/>
              <a:gd name="T20" fmla="*/ 2147483647 w 1039"/>
              <a:gd name="T21" fmla="*/ 2147483647 h 29"/>
              <a:gd name="T22" fmla="*/ 2147483647 w 1039"/>
              <a:gd name="T23" fmla="*/ 2147483647 h 29"/>
              <a:gd name="T24" fmla="*/ 2147483647 w 1039"/>
              <a:gd name="T25" fmla="*/ 2147483647 h 29"/>
              <a:gd name="T26" fmla="*/ 2147483647 w 1039"/>
              <a:gd name="T27" fmla="*/ 2147483647 h 29"/>
              <a:gd name="T28" fmla="*/ 2147483647 w 1039"/>
              <a:gd name="T29" fmla="*/ 2147483647 h 29"/>
              <a:gd name="T30" fmla="*/ 2147483647 w 1039"/>
              <a:gd name="T31" fmla="*/ 2147483647 h 29"/>
              <a:gd name="T32" fmla="*/ 2147483647 w 1039"/>
              <a:gd name="T33" fmla="*/ 2147483647 h 29"/>
              <a:gd name="T34" fmla="*/ 2147483647 w 1039"/>
              <a:gd name="T35" fmla="*/ 2147483647 h 29"/>
              <a:gd name="T36" fmla="*/ 0 w 1039"/>
              <a:gd name="T37" fmla="*/ 0 h 29"/>
              <a:gd name="T38" fmla="*/ 2147483647 w 1039"/>
              <a:gd name="T39" fmla="*/ 2147483647 h 29"/>
              <a:gd name="T40" fmla="*/ 2147483647 w 1039"/>
              <a:gd name="T41" fmla="*/ 2147483647 h 29"/>
              <a:gd name="T42" fmla="*/ 2147483647 w 1039"/>
              <a:gd name="T43" fmla="*/ 2147483647 h 29"/>
              <a:gd name="T44" fmla="*/ 2147483647 w 1039"/>
              <a:gd name="T45" fmla="*/ 2147483647 h 29"/>
              <a:gd name="T46" fmla="*/ 2147483647 w 1039"/>
              <a:gd name="T47" fmla="*/ 2147483647 h 29"/>
              <a:gd name="T48" fmla="*/ 2147483647 w 1039"/>
              <a:gd name="T49" fmla="*/ 2147483647 h 29"/>
              <a:gd name="T50" fmla="*/ 2147483647 w 1039"/>
              <a:gd name="T51" fmla="*/ 2147483647 h 29"/>
              <a:gd name="T52" fmla="*/ 2147483647 w 1039"/>
              <a:gd name="T53" fmla="*/ 2147483647 h 29"/>
              <a:gd name="T54" fmla="*/ 2147483647 w 1039"/>
              <a:gd name="T55" fmla="*/ 2147483647 h 29"/>
              <a:gd name="T56" fmla="*/ 2147483647 w 103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9"/>
              <a:gd name="T88" fmla="*/ 0 h 29"/>
              <a:gd name="T89" fmla="*/ 1039 w 103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9" h="29">
                <a:moveTo>
                  <a:pt x="1038" y="0"/>
                </a:moveTo>
                <a:lnTo>
                  <a:pt x="1038" y="5"/>
                </a:lnTo>
                <a:lnTo>
                  <a:pt x="1027" y="5"/>
                </a:lnTo>
                <a:lnTo>
                  <a:pt x="995" y="9"/>
                </a:lnTo>
                <a:lnTo>
                  <a:pt x="947" y="14"/>
                </a:lnTo>
                <a:lnTo>
                  <a:pt x="883" y="19"/>
                </a:lnTo>
                <a:lnTo>
                  <a:pt x="808" y="23"/>
                </a:lnTo>
                <a:lnTo>
                  <a:pt x="722" y="28"/>
                </a:lnTo>
                <a:lnTo>
                  <a:pt x="621" y="28"/>
                </a:lnTo>
                <a:lnTo>
                  <a:pt x="519" y="28"/>
                </a:lnTo>
                <a:lnTo>
                  <a:pt x="412" y="28"/>
                </a:lnTo>
                <a:lnTo>
                  <a:pt x="316" y="28"/>
                </a:lnTo>
                <a:lnTo>
                  <a:pt x="230" y="23"/>
                </a:lnTo>
                <a:lnTo>
                  <a:pt x="150" y="19"/>
                </a:lnTo>
                <a:lnTo>
                  <a:pt x="86" y="14"/>
                </a:lnTo>
                <a:lnTo>
                  <a:pt x="43" y="9"/>
                </a:lnTo>
                <a:lnTo>
                  <a:pt x="11" y="5"/>
                </a:lnTo>
                <a:lnTo>
                  <a:pt x="6" y="5"/>
                </a:lnTo>
                <a:lnTo>
                  <a:pt x="0" y="0"/>
                </a:lnTo>
                <a:lnTo>
                  <a:pt x="48" y="5"/>
                </a:lnTo>
                <a:lnTo>
                  <a:pt x="107" y="5"/>
                </a:lnTo>
                <a:lnTo>
                  <a:pt x="230" y="9"/>
                </a:lnTo>
                <a:lnTo>
                  <a:pt x="369" y="14"/>
                </a:lnTo>
                <a:lnTo>
                  <a:pt x="519" y="14"/>
                </a:lnTo>
                <a:lnTo>
                  <a:pt x="669" y="14"/>
                </a:lnTo>
                <a:lnTo>
                  <a:pt x="808" y="9"/>
                </a:lnTo>
                <a:lnTo>
                  <a:pt x="936" y="5"/>
                </a:lnTo>
                <a:lnTo>
                  <a:pt x="990" y="5"/>
                </a:lnTo>
                <a:lnTo>
                  <a:pt x="1038"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8" name="Freeform 29"/>
          <p:cNvSpPr>
            <a:spLocks/>
          </p:cNvSpPr>
          <p:nvPr/>
        </p:nvSpPr>
        <p:spPr bwMode="auto">
          <a:xfrm>
            <a:off x="2225675" y="4395787"/>
            <a:ext cx="1739900" cy="47625"/>
          </a:xfrm>
          <a:custGeom>
            <a:avLst/>
            <a:gdLst>
              <a:gd name="T0" fmla="*/ 2147483647 w 1096"/>
              <a:gd name="T1" fmla="*/ 0 h 30"/>
              <a:gd name="T2" fmla="*/ 2147483647 w 1096"/>
              <a:gd name="T3" fmla="*/ 2147483647 h 30"/>
              <a:gd name="T4" fmla="*/ 2147483647 w 1096"/>
              <a:gd name="T5" fmla="*/ 2147483647 h 30"/>
              <a:gd name="T6" fmla="*/ 2147483647 w 1096"/>
              <a:gd name="T7" fmla="*/ 2147483647 h 30"/>
              <a:gd name="T8" fmla="*/ 2147483647 w 1096"/>
              <a:gd name="T9" fmla="*/ 2147483647 h 30"/>
              <a:gd name="T10" fmla="*/ 2147483647 w 1096"/>
              <a:gd name="T11" fmla="*/ 2147483647 h 30"/>
              <a:gd name="T12" fmla="*/ 2147483647 w 1096"/>
              <a:gd name="T13" fmla="*/ 2147483647 h 30"/>
              <a:gd name="T14" fmla="*/ 2147483647 w 1096"/>
              <a:gd name="T15" fmla="*/ 2147483647 h 30"/>
              <a:gd name="T16" fmla="*/ 2147483647 w 1096"/>
              <a:gd name="T17" fmla="*/ 2147483647 h 30"/>
              <a:gd name="T18" fmla="*/ 2147483647 w 1096"/>
              <a:gd name="T19" fmla="*/ 2147483647 h 30"/>
              <a:gd name="T20" fmla="*/ 2147483647 w 1096"/>
              <a:gd name="T21" fmla="*/ 2147483647 h 30"/>
              <a:gd name="T22" fmla="*/ 2147483647 w 1096"/>
              <a:gd name="T23" fmla="*/ 2147483647 h 30"/>
              <a:gd name="T24" fmla="*/ 2147483647 w 1096"/>
              <a:gd name="T25" fmla="*/ 2147483647 h 30"/>
              <a:gd name="T26" fmla="*/ 2147483647 w 1096"/>
              <a:gd name="T27" fmla="*/ 2147483647 h 30"/>
              <a:gd name="T28" fmla="*/ 2147483647 w 1096"/>
              <a:gd name="T29" fmla="*/ 2147483647 h 30"/>
              <a:gd name="T30" fmla="*/ 2147483647 w 1096"/>
              <a:gd name="T31" fmla="*/ 2147483647 h 30"/>
              <a:gd name="T32" fmla="*/ 2147483647 w 1096"/>
              <a:gd name="T33" fmla="*/ 2147483647 h 30"/>
              <a:gd name="T34" fmla="*/ 2147483647 w 1096"/>
              <a:gd name="T35" fmla="*/ 2147483647 h 30"/>
              <a:gd name="T36" fmla="*/ 0 w 1096"/>
              <a:gd name="T37" fmla="*/ 0 h 30"/>
              <a:gd name="T38" fmla="*/ 2147483647 w 1096"/>
              <a:gd name="T39" fmla="*/ 2147483647 h 30"/>
              <a:gd name="T40" fmla="*/ 2147483647 w 1096"/>
              <a:gd name="T41" fmla="*/ 2147483647 h 30"/>
              <a:gd name="T42" fmla="*/ 2147483647 w 1096"/>
              <a:gd name="T43" fmla="*/ 2147483647 h 30"/>
              <a:gd name="T44" fmla="*/ 2147483647 w 1096"/>
              <a:gd name="T45" fmla="*/ 2147483647 h 30"/>
              <a:gd name="T46" fmla="*/ 2147483647 w 1096"/>
              <a:gd name="T47" fmla="*/ 2147483647 h 30"/>
              <a:gd name="T48" fmla="*/ 2147483647 w 1096"/>
              <a:gd name="T49" fmla="*/ 2147483647 h 30"/>
              <a:gd name="T50" fmla="*/ 2147483647 w 1096"/>
              <a:gd name="T51" fmla="*/ 2147483647 h 30"/>
              <a:gd name="T52" fmla="*/ 2147483647 w 1096"/>
              <a:gd name="T53" fmla="*/ 2147483647 h 30"/>
              <a:gd name="T54" fmla="*/ 2147483647 w 1096"/>
              <a:gd name="T55" fmla="*/ 2147483647 h 30"/>
              <a:gd name="T56" fmla="*/ 2147483647 w 1096"/>
              <a:gd name="T57" fmla="*/ 2147483647 h 30"/>
              <a:gd name="T58" fmla="*/ 2147483647 w 1096"/>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0"/>
              <a:gd name="T92" fmla="*/ 1096 w 1096"/>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0">
                <a:moveTo>
                  <a:pt x="1095" y="0"/>
                </a:moveTo>
                <a:lnTo>
                  <a:pt x="1095" y="5"/>
                </a:lnTo>
                <a:lnTo>
                  <a:pt x="1084" y="5"/>
                </a:lnTo>
                <a:lnTo>
                  <a:pt x="1052" y="10"/>
                </a:lnTo>
                <a:lnTo>
                  <a:pt x="1003" y="15"/>
                </a:lnTo>
                <a:lnTo>
                  <a:pt x="933" y="19"/>
                </a:lnTo>
                <a:lnTo>
                  <a:pt x="852" y="24"/>
                </a:lnTo>
                <a:lnTo>
                  <a:pt x="760" y="29"/>
                </a:lnTo>
                <a:lnTo>
                  <a:pt x="653" y="29"/>
                </a:lnTo>
                <a:lnTo>
                  <a:pt x="545" y="29"/>
                </a:lnTo>
                <a:lnTo>
                  <a:pt x="437" y="29"/>
                </a:lnTo>
                <a:lnTo>
                  <a:pt x="334" y="29"/>
                </a:lnTo>
                <a:lnTo>
                  <a:pt x="237" y="24"/>
                </a:lnTo>
                <a:lnTo>
                  <a:pt x="162" y="19"/>
                </a:lnTo>
                <a:lnTo>
                  <a:pt x="91" y="15"/>
                </a:lnTo>
                <a:lnTo>
                  <a:pt x="43" y="10"/>
                </a:lnTo>
                <a:lnTo>
                  <a:pt x="11" y="5"/>
                </a:lnTo>
                <a:lnTo>
                  <a:pt x="5" y="5"/>
                </a:lnTo>
                <a:lnTo>
                  <a:pt x="0" y="0"/>
                </a:lnTo>
                <a:lnTo>
                  <a:pt x="54" y="5"/>
                </a:lnTo>
                <a:lnTo>
                  <a:pt x="108" y="5"/>
                </a:lnTo>
                <a:lnTo>
                  <a:pt x="243" y="10"/>
                </a:lnTo>
                <a:lnTo>
                  <a:pt x="388" y="15"/>
                </a:lnTo>
                <a:lnTo>
                  <a:pt x="545" y="15"/>
                </a:lnTo>
                <a:lnTo>
                  <a:pt x="701" y="15"/>
                </a:lnTo>
                <a:lnTo>
                  <a:pt x="852" y="10"/>
                </a:lnTo>
                <a:lnTo>
                  <a:pt x="922" y="10"/>
                </a:lnTo>
                <a:lnTo>
                  <a:pt x="987" y="5"/>
                </a:lnTo>
                <a:lnTo>
                  <a:pt x="1041" y="5"/>
                </a:lnTo>
                <a:lnTo>
                  <a:pt x="1095" y="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39" name="Freeform 30"/>
          <p:cNvSpPr>
            <a:spLocks/>
          </p:cNvSpPr>
          <p:nvPr/>
        </p:nvSpPr>
        <p:spPr bwMode="auto">
          <a:xfrm>
            <a:off x="2225675" y="4352924"/>
            <a:ext cx="1739900" cy="46038"/>
          </a:xfrm>
          <a:custGeom>
            <a:avLst/>
            <a:gdLst>
              <a:gd name="T0" fmla="*/ 2147483647 w 1096"/>
              <a:gd name="T1" fmla="*/ 2147483647 h 29"/>
              <a:gd name="T2" fmla="*/ 2147483647 w 1096"/>
              <a:gd name="T3" fmla="*/ 2147483647 h 29"/>
              <a:gd name="T4" fmla="*/ 2147483647 w 1096"/>
              <a:gd name="T5" fmla="*/ 2147483647 h 29"/>
              <a:gd name="T6" fmla="*/ 2147483647 w 1096"/>
              <a:gd name="T7" fmla="*/ 2147483647 h 29"/>
              <a:gd name="T8" fmla="*/ 2147483647 w 1096"/>
              <a:gd name="T9" fmla="*/ 2147483647 h 29"/>
              <a:gd name="T10" fmla="*/ 2147483647 w 1096"/>
              <a:gd name="T11" fmla="*/ 2147483647 h 29"/>
              <a:gd name="T12" fmla="*/ 2147483647 w 1096"/>
              <a:gd name="T13" fmla="*/ 2147483647 h 29"/>
              <a:gd name="T14" fmla="*/ 2147483647 w 1096"/>
              <a:gd name="T15" fmla="*/ 0 h 29"/>
              <a:gd name="T16" fmla="*/ 2147483647 w 1096"/>
              <a:gd name="T17" fmla="*/ 0 h 29"/>
              <a:gd name="T18" fmla="*/ 2147483647 w 1096"/>
              <a:gd name="T19" fmla="*/ 0 h 29"/>
              <a:gd name="T20" fmla="*/ 2147483647 w 1096"/>
              <a:gd name="T21" fmla="*/ 0 h 29"/>
              <a:gd name="T22" fmla="*/ 2147483647 w 1096"/>
              <a:gd name="T23" fmla="*/ 0 h 29"/>
              <a:gd name="T24" fmla="*/ 2147483647 w 1096"/>
              <a:gd name="T25" fmla="*/ 2147483647 h 29"/>
              <a:gd name="T26" fmla="*/ 2147483647 w 1096"/>
              <a:gd name="T27" fmla="*/ 2147483647 h 29"/>
              <a:gd name="T28" fmla="*/ 2147483647 w 1096"/>
              <a:gd name="T29" fmla="*/ 2147483647 h 29"/>
              <a:gd name="T30" fmla="*/ 2147483647 w 1096"/>
              <a:gd name="T31" fmla="*/ 2147483647 h 29"/>
              <a:gd name="T32" fmla="*/ 2147483647 w 1096"/>
              <a:gd name="T33" fmla="*/ 2147483647 h 29"/>
              <a:gd name="T34" fmla="*/ 2147483647 w 1096"/>
              <a:gd name="T35" fmla="*/ 2147483647 h 29"/>
              <a:gd name="T36" fmla="*/ 0 w 1096"/>
              <a:gd name="T37" fmla="*/ 2147483647 h 29"/>
              <a:gd name="T38" fmla="*/ 2147483647 w 1096"/>
              <a:gd name="T39" fmla="*/ 2147483647 h 29"/>
              <a:gd name="T40" fmla="*/ 2147483647 w 1096"/>
              <a:gd name="T41" fmla="*/ 2147483647 h 29"/>
              <a:gd name="T42" fmla="*/ 2147483647 w 1096"/>
              <a:gd name="T43" fmla="*/ 2147483647 h 29"/>
              <a:gd name="T44" fmla="*/ 2147483647 w 1096"/>
              <a:gd name="T45" fmla="*/ 2147483647 h 29"/>
              <a:gd name="T46" fmla="*/ 2147483647 w 1096"/>
              <a:gd name="T47" fmla="*/ 2147483647 h 29"/>
              <a:gd name="T48" fmla="*/ 2147483647 w 1096"/>
              <a:gd name="T49" fmla="*/ 2147483647 h 29"/>
              <a:gd name="T50" fmla="*/ 2147483647 w 1096"/>
              <a:gd name="T51" fmla="*/ 2147483647 h 29"/>
              <a:gd name="T52" fmla="*/ 2147483647 w 1096"/>
              <a:gd name="T53" fmla="*/ 2147483647 h 29"/>
              <a:gd name="T54" fmla="*/ 2147483647 w 1096"/>
              <a:gd name="T55" fmla="*/ 2147483647 h 29"/>
              <a:gd name="T56" fmla="*/ 2147483647 w 1096"/>
              <a:gd name="T57" fmla="*/ 2147483647 h 29"/>
              <a:gd name="T58" fmla="*/ 2147483647 w 1096"/>
              <a:gd name="T59" fmla="*/ 2147483647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29"/>
              <a:gd name="T92" fmla="*/ 1096 w 1096"/>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29">
                <a:moveTo>
                  <a:pt x="1095" y="28"/>
                </a:moveTo>
                <a:lnTo>
                  <a:pt x="1095" y="23"/>
                </a:lnTo>
                <a:lnTo>
                  <a:pt x="1084" y="23"/>
                </a:lnTo>
                <a:lnTo>
                  <a:pt x="1052" y="14"/>
                </a:lnTo>
                <a:lnTo>
                  <a:pt x="1003" y="9"/>
                </a:lnTo>
                <a:lnTo>
                  <a:pt x="933" y="9"/>
                </a:lnTo>
                <a:lnTo>
                  <a:pt x="852" y="4"/>
                </a:lnTo>
                <a:lnTo>
                  <a:pt x="760" y="0"/>
                </a:lnTo>
                <a:lnTo>
                  <a:pt x="653" y="0"/>
                </a:lnTo>
                <a:lnTo>
                  <a:pt x="545" y="0"/>
                </a:lnTo>
                <a:lnTo>
                  <a:pt x="437" y="0"/>
                </a:lnTo>
                <a:lnTo>
                  <a:pt x="334" y="0"/>
                </a:lnTo>
                <a:lnTo>
                  <a:pt x="237" y="4"/>
                </a:lnTo>
                <a:lnTo>
                  <a:pt x="162" y="9"/>
                </a:lnTo>
                <a:lnTo>
                  <a:pt x="91" y="9"/>
                </a:lnTo>
                <a:lnTo>
                  <a:pt x="43" y="14"/>
                </a:lnTo>
                <a:lnTo>
                  <a:pt x="11" y="23"/>
                </a:lnTo>
                <a:lnTo>
                  <a:pt x="5" y="23"/>
                </a:lnTo>
                <a:lnTo>
                  <a:pt x="0" y="28"/>
                </a:lnTo>
                <a:lnTo>
                  <a:pt x="54" y="23"/>
                </a:lnTo>
                <a:lnTo>
                  <a:pt x="108" y="23"/>
                </a:lnTo>
                <a:lnTo>
                  <a:pt x="243" y="19"/>
                </a:lnTo>
                <a:lnTo>
                  <a:pt x="388" y="14"/>
                </a:lnTo>
                <a:lnTo>
                  <a:pt x="545" y="14"/>
                </a:lnTo>
                <a:lnTo>
                  <a:pt x="701" y="14"/>
                </a:lnTo>
                <a:lnTo>
                  <a:pt x="852" y="19"/>
                </a:lnTo>
                <a:lnTo>
                  <a:pt x="922" y="19"/>
                </a:lnTo>
                <a:lnTo>
                  <a:pt x="987" y="23"/>
                </a:lnTo>
                <a:lnTo>
                  <a:pt x="1041" y="23"/>
                </a:lnTo>
                <a:lnTo>
                  <a:pt x="1095" y="28"/>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0" name="Freeform 31"/>
          <p:cNvSpPr>
            <a:spLocks/>
          </p:cNvSpPr>
          <p:nvPr/>
        </p:nvSpPr>
        <p:spPr bwMode="auto">
          <a:xfrm>
            <a:off x="2225675" y="4262437"/>
            <a:ext cx="1739900" cy="46037"/>
          </a:xfrm>
          <a:custGeom>
            <a:avLst/>
            <a:gdLst>
              <a:gd name="T0" fmla="*/ 2147483647 w 1096"/>
              <a:gd name="T1" fmla="*/ 2147483647 h 29"/>
              <a:gd name="T2" fmla="*/ 2147483647 w 1096"/>
              <a:gd name="T3" fmla="*/ 2147483647 h 29"/>
              <a:gd name="T4" fmla="*/ 2147483647 w 1096"/>
              <a:gd name="T5" fmla="*/ 2147483647 h 29"/>
              <a:gd name="T6" fmla="*/ 2147483647 w 1096"/>
              <a:gd name="T7" fmla="*/ 2147483647 h 29"/>
              <a:gd name="T8" fmla="*/ 2147483647 w 1096"/>
              <a:gd name="T9" fmla="*/ 2147483647 h 29"/>
              <a:gd name="T10" fmla="*/ 2147483647 w 1096"/>
              <a:gd name="T11" fmla="*/ 2147483647 h 29"/>
              <a:gd name="T12" fmla="*/ 2147483647 w 1096"/>
              <a:gd name="T13" fmla="*/ 2147483647 h 29"/>
              <a:gd name="T14" fmla="*/ 2147483647 w 1096"/>
              <a:gd name="T15" fmla="*/ 0 h 29"/>
              <a:gd name="T16" fmla="*/ 2147483647 w 1096"/>
              <a:gd name="T17" fmla="*/ 0 h 29"/>
              <a:gd name="T18" fmla="*/ 2147483647 w 1096"/>
              <a:gd name="T19" fmla="*/ 0 h 29"/>
              <a:gd name="T20" fmla="*/ 2147483647 w 1096"/>
              <a:gd name="T21" fmla="*/ 0 h 29"/>
              <a:gd name="T22" fmla="*/ 2147483647 w 1096"/>
              <a:gd name="T23" fmla="*/ 0 h 29"/>
              <a:gd name="T24" fmla="*/ 2147483647 w 1096"/>
              <a:gd name="T25" fmla="*/ 2147483647 h 29"/>
              <a:gd name="T26" fmla="*/ 2147483647 w 1096"/>
              <a:gd name="T27" fmla="*/ 2147483647 h 29"/>
              <a:gd name="T28" fmla="*/ 2147483647 w 1096"/>
              <a:gd name="T29" fmla="*/ 2147483647 h 29"/>
              <a:gd name="T30" fmla="*/ 2147483647 w 1096"/>
              <a:gd name="T31" fmla="*/ 2147483647 h 29"/>
              <a:gd name="T32" fmla="*/ 2147483647 w 1096"/>
              <a:gd name="T33" fmla="*/ 2147483647 h 29"/>
              <a:gd name="T34" fmla="*/ 2147483647 w 1096"/>
              <a:gd name="T35" fmla="*/ 2147483647 h 29"/>
              <a:gd name="T36" fmla="*/ 0 w 1096"/>
              <a:gd name="T37" fmla="*/ 2147483647 h 29"/>
              <a:gd name="T38" fmla="*/ 2147483647 w 1096"/>
              <a:gd name="T39" fmla="*/ 2147483647 h 29"/>
              <a:gd name="T40" fmla="*/ 2147483647 w 1096"/>
              <a:gd name="T41" fmla="*/ 2147483647 h 29"/>
              <a:gd name="T42" fmla="*/ 2147483647 w 1096"/>
              <a:gd name="T43" fmla="*/ 2147483647 h 29"/>
              <a:gd name="T44" fmla="*/ 2147483647 w 1096"/>
              <a:gd name="T45" fmla="*/ 2147483647 h 29"/>
              <a:gd name="T46" fmla="*/ 2147483647 w 1096"/>
              <a:gd name="T47" fmla="*/ 2147483647 h 29"/>
              <a:gd name="T48" fmla="*/ 2147483647 w 1096"/>
              <a:gd name="T49" fmla="*/ 2147483647 h 29"/>
              <a:gd name="T50" fmla="*/ 2147483647 w 1096"/>
              <a:gd name="T51" fmla="*/ 2147483647 h 29"/>
              <a:gd name="T52" fmla="*/ 2147483647 w 1096"/>
              <a:gd name="T53" fmla="*/ 2147483647 h 29"/>
              <a:gd name="T54" fmla="*/ 2147483647 w 1096"/>
              <a:gd name="T55" fmla="*/ 2147483647 h 29"/>
              <a:gd name="T56" fmla="*/ 2147483647 w 1096"/>
              <a:gd name="T57" fmla="*/ 2147483647 h 29"/>
              <a:gd name="T58" fmla="*/ 2147483647 w 1096"/>
              <a:gd name="T59" fmla="*/ 2147483647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29"/>
              <a:gd name="T92" fmla="*/ 1096 w 1096"/>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29">
                <a:moveTo>
                  <a:pt x="1095" y="28"/>
                </a:moveTo>
                <a:lnTo>
                  <a:pt x="1095" y="23"/>
                </a:lnTo>
                <a:lnTo>
                  <a:pt x="1084" y="23"/>
                </a:lnTo>
                <a:lnTo>
                  <a:pt x="1052" y="14"/>
                </a:lnTo>
                <a:lnTo>
                  <a:pt x="1003" y="9"/>
                </a:lnTo>
                <a:lnTo>
                  <a:pt x="933" y="9"/>
                </a:lnTo>
                <a:lnTo>
                  <a:pt x="852" y="5"/>
                </a:lnTo>
                <a:lnTo>
                  <a:pt x="760" y="0"/>
                </a:lnTo>
                <a:lnTo>
                  <a:pt x="653" y="0"/>
                </a:lnTo>
                <a:lnTo>
                  <a:pt x="545" y="0"/>
                </a:lnTo>
                <a:lnTo>
                  <a:pt x="437" y="0"/>
                </a:lnTo>
                <a:lnTo>
                  <a:pt x="334" y="0"/>
                </a:lnTo>
                <a:lnTo>
                  <a:pt x="237" y="5"/>
                </a:lnTo>
                <a:lnTo>
                  <a:pt x="162" y="9"/>
                </a:lnTo>
                <a:lnTo>
                  <a:pt x="91" y="9"/>
                </a:lnTo>
                <a:lnTo>
                  <a:pt x="43" y="14"/>
                </a:lnTo>
                <a:lnTo>
                  <a:pt x="11" y="23"/>
                </a:lnTo>
                <a:lnTo>
                  <a:pt x="5" y="23"/>
                </a:lnTo>
                <a:lnTo>
                  <a:pt x="0" y="28"/>
                </a:lnTo>
                <a:lnTo>
                  <a:pt x="54" y="23"/>
                </a:lnTo>
                <a:lnTo>
                  <a:pt x="108" y="23"/>
                </a:lnTo>
                <a:lnTo>
                  <a:pt x="243" y="19"/>
                </a:lnTo>
                <a:lnTo>
                  <a:pt x="388" y="14"/>
                </a:lnTo>
                <a:lnTo>
                  <a:pt x="545" y="14"/>
                </a:lnTo>
                <a:lnTo>
                  <a:pt x="701" y="14"/>
                </a:lnTo>
                <a:lnTo>
                  <a:pt x="852" y="19"/>
                </a:lnTo>
                <a:lnTo>
                  <a:pt x="922" y="19"/>
                </a:lnTo>
                <a:lnTo>
                  <a:pt x="987" y="23"/>
                </a:lnTo>
                <a:lnTo>
                  <a:pt x="1041" y="23"/>
                </a:lnTo>
                <a:lnTo>
                  <a:pt x="1095" y="28"/>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1" name="Freeform 32"/>
          <p:cNvSpPr>
            <a:spLocks/>
          </p:cNvSpPr>
          <p:nvPr/>
        </p:nvSpPr>
        <p:spPr bwMode="auto">
          <a:xfrm>
            <a:off x="2225675" y="4164012"/>
            <a:ext cx="1739900" cy="52387"/>
          </a:xfrm>
          <a:custGeom>
            <a:avLst/>
            <a:gdLst>
              <a:gd name="T0" fmla="*/ 2147483647 w 1096"/>
              <a:gd name="T1" fmla="*/ 2147483647 h 33"/>
              <a:gd name="T2" fmla="*/ 2147483647 w 1096"/>
              <a:gd name="T3" fmla="*/ 2147483647 h 33"/>
              <a:gd name="T4" fmla="*/ 2147483647 w 1096"/>
              <a:gd name="T5" fmla="*/ 2147483647 h 33"/>
              <a:gd name="T6" fmla="*/ 2147483647 w 1096"/>
              <a:gd name="T7" fmla="*/ 2147483647 h 33"/>
              <a:gd name="T8" fmla="*/ 2147483647 w 1096"/>
              <a:gd name="T9" fmla="*/ 2147483647 h 33"/>
              <a:gd name="T10" fmla="*/ 2147483647 w 1096"/>
              <a:gd name="T11" fmla="*/ 2147483647 h 33"/>
              <a:gd name="T12" fmla="*/ 2147483647 w 1096"/>
              <a:gd name="T13" fmla="*/ 2147483647 h 33"/>
              <a:gd name="T14" fmla="*/ 2147483647 w 1096"/>
              <a:gd name="T15" fmla="*/ 2147483647 h 33"/>
              <a:gd name="T16" fmla="*/ 2147483647 w 1096"/>
              <a:gd name="T17" fmla="*/ 0 h 33"/>
              <a:gd name="T18" fmla="*/ 2147483647 w 1096"/>
              <a:gd name="T19" fmla="*/ 0 h 33"/>
              <a:gd name="T20" fmla="*/ 2147483647 w 1096"/>
              <a:gd name="T21" fmla="*/ 0 h 33"/>
              <a:gd name="T22" fmla="*/ 2147483647 w 1096"/>
              <a:gd name="T23" fmla="*/ 2147483647 h 33"/>
              <a:gd name="T24" fmla="*/ 2147483647 w 1096"/>
              <a:gd name="T25" fmla="*/ 2147483647 h 33"/>
              <a:gd name="T26" fmla="*/ 2147483647 w 1096"/>
              <a:gd name="T27" fmla="*/ 2147483647 h 33"/>
              <a:gd name="T28" fmla="*/ 2147483647 w 1096"/>
              <a:gd name="T29" fmla="*/ 2147483647 h 33"/>
              <a:gd name="T30" fmla="*/ 2147483647 w 1096"/>
              <a:gd name="T31" fmla="*/ 2147483647 h 33"/>
              <a:gd name="T32" fmla="*/ 2147483647 w 1096"/>
              <a:gd name="T33" fmla="*/ 2147483647 h 33"/>
              <a:gd name="T34" fmla="*/ 2147483647 w 1096"/>
              <a:gd name="T35" fmla="*/ 2147483647 h 33"/>
              <a:gd name="T36" fmla="*/ 0 w 1096"/>
              <a:gd name="T37" fmla="*/ 2147483647 h 33"/>
              <a:gd name="T38" fmla="*/ 2147483647 w 1096"/>
              <a:gd name="T39" fmla="*/ 2147483647 h 33"/>
              <a:gd name="T40" fmla="*/ 2147483647 w 1096"/>
              <a:gd name="T41" fmla="*/ 2147483647 h 33"/>
              <a:gd name="T42" fmla="*/ 2147483647 w 1096"/>
              <a:gd name="T43" fmla="*/ 2147483647 h 33"/>
              <a:gd name="T44" fmla="*/ 2147483647 w 1096"/>
              <a:gd name="T45" fmla="*/ 2147483647 h 33"/>
              <a:gd name="T46" fmla="*/ 2147483647 w 1096"/>
              <a:gd name="T47" fmla="*/ 2147483647 h 33"/>
              <a:gd name="T48" fmla="*/ 2147483647 w 1096"/>
              <a:gd name="T49" fmla="*/ 2147483647 h 33"/>
              <a:gd name="T50" fmla="*/ 2147483647 w 1096"/>
              <a:gd name="T51" fmla="*/ 2147483647 h 33"/>
              <a:gd name="T52" fmla="*/ 2147483647 w 1096"/>
              <a:gd name="T53" fmla="*/ 2147483647 h 33"/>
              <a:gd name="T54" fmla="*/ 2147483647 w 1096"/>
              <a:gd name="T55" fmla="*/ 2147483647 h 33"/>
              <a:gd name="T56" fmla="*/ 2147483647 w 1096"/>
              <a:gd name="T57" fmla="*/ 2147483647 h 33"/>
              <a:gd name="T58" fmla="*/ 2147483647 w 1096"/>
              <a:gd name="T59" fmla="*/ 2147483647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3"/>
              <a:gd name="T92" fmla="*/ 1096 w 1096"/>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3">
                <a:moveTo>
                  <a:pt x="1095" y="32"/>
                </a:moveTo>
                <a:lnTo>
                  <a:pt x="1095" y="27"/>
                </a:lnTo>
                <a:lnTo>
                  <a:pt x="1084" y="27"/>
                </a:lnTo>
                <a:lnTo>
                  <a:pt x="1052" y="18"/>
                </a:lnTo>
                <a:lnTo>
                  <a:pt x="1003" y="14"/>
                </a:lnTo>
                <a:lnTo>
                  <a:pt x="933" y="9"/>
                </a:lnTo>
                <a:lnTo>
                  <a:pt x="852" y="5"/>
                </a:lnTo>
                <a:lnTo>
                  <a:pt x="760" y="5"/>
                </a:lnTo>
                <a:lnTo>
                  <a:pt x="653" y="0"/>
                </a:lnTo>
                <a:lnTo>
                  <a:pt x="545" y="0"/>
                </a:lnTo>
                <a:lnTo>
                  <a:pt x="437" y="0"/>
                </a:lnTo>
                <a:lnTo>
                  <a:pt x="334" y="5"/>
                </a:lnTo>
                <a:lnTo>
                  <a:pt x="237" y="5"/>
                </a:lnTo>
                <a:lnTo>
                  <a:pt x="162" y="9"/>
                </a:lnTo>
                <a:lnTo>
                  <a:pt x="91" y="14"/>
                </a:lnTo>
                <a:lnTo>
                  <a:pt x="43" y="18"/>
                </a:lnTo>
                <a:lnTo>
                  <a:pt x="11" y="27"/>
                </a:lnTo>
                <a:lnTo>
                  <a:pt x="5" y="27"/>
                </a:lnTo>
                <a:lnTo>
                  <a:pt x="0" y="32"/>
                </a:lnTo>
                <a:lnTo>
                  <a:pt x="54" y="27"/>
                </a:lnTo>
                <a:lnTo>
                  <a:pt x="108" y="27"/>
                </a:lnTo>
                <a:lnTo>
                  <a:pt x="243" y="18"/>
                </a:lnTo>
                <a:lnTo>
                  <a:pt x="388" y="14"/>
                </a:lnTo>
                <a:lnTo>
                  <a:pt x="545" y="14"/>
                </a:lnTo>
                <a:lnTo>
                  <a:pt x="701" y="14"/>
                </a:lnTo>
                <a:lnTo>
                  <a:pt x="852" y="18"/>
                </a:lnTo>
                <a:lnTo>
                  <a:pt x="922" y="23"/>
                </a:lnTo>
                <a:lnTo>
                  <a:pt x="987" y="27"/>
                </a:lnTo>
                <a:lnTo>
                  <a:pt x="1041" y="27"/>
                </a:lnTo>
                <a:lnTo>
                  <a:pt x="1095" y="32"/>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2" name="Freeform 33"/>
          <p:cNvSpPr>
            <a:spLocks/>
          </p:cNvSpPr>
          <p:nvPr/>
        </p:nvSpPr>
        <p:spPr bwMode="auto">
          <a:xfrm>
            <a:off x="2225675" y="4073524"/>
            <a:ext cx="1739900" cy="50800"/>
          </a:xfrm>
          <a:custGeom>
            <a:avLst/>
            <a:gdLst>
              <a:gd name="T0" fmla="*/ 2147483647 w 1096"/>
              <a:gd name="T1" fmla="*/ 2147483647 h 32"/>
              <a:gd name="T2" fmla="*/ 2147483647 w 1096"/>
              <a:gd name="T3" fmla="*/ 2147483647 h 32"/>
              <a:gd name="T4" fmla="*/ 2147483647 w 1096"/>
              <a:gd name="T5" fmla="*/ 2147483647 h 32"/>
              <a:gd name="T6" fmla="*/ 2147483647 w 1096"/>
              <a:gd name="T7" fmla="*/ 2147483647 h 32"/>
              <a:gd name="T8" fmla="*/ 2147483647 w 1096"/>
              <a:gd name="T9" fmla="*/ 2147483647 h 32"/>
              <a:gd name="T10" fmla="*/ 2147483647 w 1096"/>
              <a:gd name="T11" fmla="*/ 2147483647 h 32"/>
              <a:gd name="T12" fmla="*/ 2147483647 w 1096"/>
              <a:gd name="T13" fmla="*/ 2147483647 h 32"/>
              <a:gd name="T14" fmla="*/ 2147483647 w 1096"/>
              <a:gd name="T15" fmla="*/ 2147483647 h 32"/>
              <a:gd name="T16" fmla="*/ 2147483647 w 1096"/>
              <a:gd name="T17" fmla="*/ 0 h 32"/>
              <a:gd name="T18" fmla="*/ 2147483647 w 1096"/>
              <a:gd name="T19" fmla="*/ 0 h 32"/>
              <a:gd name="T20" fmla="*/ 2147483647 w 1096"/>
              <a:gd name="T21" fmla="*/ 0 h 32"/>
              <a:gd name="T22" fmla="*/ 2147483647 w 1096"/>
              <a:gd name="T23" fmla="*/ 2147483647 h 32"/>
              <a:gd name="T24" fmla="*/ 2147483647 w 1096"/>
              <a:gd name="T25" fmla="*/ 2147483647 h 32"/>
              <a:gd name="T26" fmla="*/ 2147483647 w 1096"/>
              <a:gd name="T27" fmla="*/ 2147483647 h 32"/>
              <a:gd name="T28" fmla="*/ 2147483647 w 1096"/>
              <a:gd name="T29" fmla="*/ 2147483647 h 32"/>
              <a:gd name="T30" fmla="*/ 2147483647 w 1096"/>
              <a:gd name="T31" fmla="*/ 2147483647 h 32"/>
              <a:gd name="T32" fmla="*/ 2147483647 w 1096"/>
              <a:gd name="T33" fmla="*/ 2147483647 h 32"/>
              <a:gd name="T34" fmla="*/ 2147483647 w 1096"/>
              <a:gd name="T35" fmla="*/ 2147483647 h 32"/>
              <a:gd name="T36" fmla="*/ 0 w 1096"/>
              <a:gd name="T37" fmla="*/ 2147483647 h 32"/>
              <a:gd name="T38" fmla="*/ 2147483647 w 1096"/>
              <a:gd name="T39" fmla="*/ 2147483647 h 32"/>
              <a:gd name="T40" fmla="*/ 2147483647 w 1096"/>
              <a:gd name="T41" fmla="*/ 2147483647 h 32"/>
              <a:gd name="T42" fmla="*/ 2147483647 w 1096"/>
              <a:gd name="T43" fmla="*/ 2147483647 h 32"/>
              <a:gd name="T44" fmla="*/ 2147483647 w 1096"/>
              <a:gd name="T45" fmla="*/ 2147483647 h 32"/>
              <a:gd name="T46" fmla="*/ 2147483647 w 1096"/>
              <a:gd name="T47" fmla="*/ 2147483647 h 32"/>
              <a:gd name="T48" fmla="*/ 2147483647 w 1096"/>
              <a:gd name="T49" fmla="*/ 2147483647 h 32"/>
              <a:gd name="T50" fmla="*/ 2147483647 w 1096"/>
              <a:gd name="T51" fmla="*/ 2147483647 h 32"/>
              <a:gd name="T52" fmla="*/ 2147483647 w 1096"/>
              <a:gd name="T53" fmla="*/ 2147483647 h 32"/>
              <a:gd name="T54" fmla="*/ 2147483647 w 1096"/>
              <a:gd name="T55" fmla="*/ 2147483647 h 32"/>
              <a:gd name="T56" fmla="*/ 2147483647 w 1096"/>
              <a:gd name="T57" fmla="*/ 2147483647 h 32"/>
              <a:gd name="T58" fmla="*/ 2147483647 w 1096"/>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2"/>
              <a:gd name="T92" fmla="*/ 1096 w 1096"/>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2">
                <a:moveTo>
                  <a:pt x="1095" y="31"/>
                </a:moveTo>
                <a:lnTo>
                  <a:pt x="1095" y="27"/>
                </a:lnTo>
                <a:lnTo>
                  <a:pt x="1084" y="27"/>
                </a:lnTo>
                <a:lnTo>
                  <a:pt x="1052" y="18"/>
                </a:lnTo>
                <a:lnTo>
                  <a:pt x="1003" y="13"/>
                </a:lnTo>
                <a:lnTo>
                  <a:pt x="933" y="9"/>
                </a:lnTo>
                <a:lnTo>
                  <a:pt x="852" y="4"/>
                </a:lnTo>
                <a:lnTo>
                  <a:pt x="760" y="4"/>
                </a:lnTo>
                <a:lnTo>
                  <a:pt x="653" y="0"/>
                </a:lnTo>
                <a:lnTo>
                  <a:pt x="545" y="0"/>
                </a:lnTo>
                <a:lnTo>
                  <a:pt x="437" y="0"/>
                </a:lnTo>
                <a:lnTo>
                  <a:pt x="334" y="4"/>
                </a:lnTo>
                <a:lnTo>
                  <a:pt x="237" y="4"/>
                </a:lnTo>
                <a:lnTo>
                  <a:pt x="162" y="9"/>
                </a:lnTo>
                <a:lnTo>
                  <a:pt x="91" y="13"/>
                </a:lnTo>
                <a:lnTo>
                  <a:pt x="43" y="18"/>
                </a:lnTo>
                <a:lnTo>
                  <a:pt x="11" y="27"/>
                </a:lnTo>
                <a:lnTo>
                  <a:pt x="5" y="27"/>
                </a:lnTo>
                <a:lnTo>
                  <a:pt x="0" y="31"/>
                </a:lnTo>
                <a:lnTo>
                  <a:pt x="54" y="27"/>
                </a:lnTo>
                <a:lnTo>
                  <a:pt x="108" y="27"/>
                </a:lnTo>
                <a:lnTo>
                  <a:pt x="243" y="18"/>
                </a:lnTo>
                <a:lnTo>
                  <a:pt x="388" y="13"/>
                </a:lnTo>
                <a:lnTo>
                  <a:pt x="545" y="13"/>
                </a:lnTo>
                <a:lnTo>
                  <a:pt x="701" y="13"/>
                </a:lnTo>
                <a:lnTo>
                  <a:pt x="852" y="18"/>
                </a:lnTo>
                <a:lnTo>
                  <a:pt x="922" y="22"/>
                </a:lnTo>
                <a:lnTo>
                  <a:pt x="987" y="27"/>
                </a:lnTo>
                <a:lnTo>
                  <a:pt x="1041" y="27"/>
                </a:lnTo>
                <a:lnTo>
                  <a:pt x="1095" y="31"/>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3" name="Freeform 34"/>
          <p:cNvSpPr>
            <a:spLocks/>
          </p:cNvSpPr>
          <p:nvPr/>
        </p:nvSpPr>
        <p:spPr bwMode="auto">
          <a:xfrm>
            <a:off x="2225675" y="3984624"/>
            <a:ext cx="1739900" cy="49213"/>
          </a:xfrm>
          <a:custGeom>
            <a:avLst/>
            <a:gdLst>
              <a:gd name="T0" fmla="*/ 2147483647 w 1096"/>
              <a:gd name="T1" fmla="*/ 2147483647 h 31"/>
              <a:gd name="T2" fmla="*/ 2147483647 w 1096"/>
              <a:gd name="T3" fmla="*/ 2147483647 h 31"/>
              <a:gd name="T4" fmla="*/ 2147483647 w 1096"/>
              <a:gd name="T5" fmla="*/ 2147483647 h 31"/>
              <a:gd name="T6" fmla="*/ 2147483647 w 1096"/>
              <a:gd name="T7" fmla="*/ 2147483647 h 31"/>
              <a:gd name="T8" fmla="*/ 2147483647 w 1096"/>
              <a:gd name="T9" fmla="*/ 2147483647 h 31"/>
              <a:gd name="T10" fmla="*/ 2147483647 w 1096"/>
              <a:gd name="T11" fmla="*/ 2147483647 h 31"/>
              <a:gd name="T12" fmla="*/ 2147483647 w 1096"/>
              <a:gd name="T13" fmla="*/ 2147483647 h 31"/>
              <a:gd name="T14" fmla="*/ 2147483647 w 1096"/>
              <a:gd name="T15" fmla="*/ 2147483647 h 31"/>
              <a:gd name="T16" fmla="*/ 2147483647 w 1096"/>
              <a:gd name="T17" fmla="*/ 0 h 31"/>
              <a:gd name="T18" fmla="*/ 2147483647 w 1096"/>
              <a:gd name="T19" fmla="*/ 0 h 31"/>
              <a:gd name="T20" fmla="*/ 2147483647 w 1096"/>
              <a:gd name="T21" fmla="*/ 0 h 31"/>
              <a:gd name="T22" fmla="*/ 2147483647 w 1096"/>
              <a:gd name="T23" fmla="*/ 2147483647 h 31"/>
              <a:gd name="T24" fmla="*/ 2147483647 w 1096"/>
              <a:gd name="T25" fmla="*/ 2147483647 h 31"/>
              <a:gd name="T26" fmla="*/ 2147483647 w 1096"/>
              <a:gd name="T27" fmla="*/ 2147483647 h 31"/>
              <a:gd name="T28" fmla="*/ 2147483647 w 1096"/>
              <a:gd name="T29" fmla="*/ 2147483647 h 31"/>
              <a:gd name="T30" fmla="*/ 2147483647 w 1096"/>
              <a:gd name="T31" fmla="*/ 2147483647 h 31"/>
              <a:gd name="T32" fmla="*/ 2147483647 w 1096"/>
              <a:gd name="T33" fmla="*/ 2147483647 h 31"/>
              <a:gd name="T34" fmla="*/ 2147483647 w 1096"/>
              <a:gd name="T35" fmla="*/ 2147483647 h 31"/>
              <a:gd name="T36" fmla="*/ 0 w 1096"/>
              <a:gd name="T37" fmla="*/ 2147483647 h 31"/>
              <a:gd name="T38" fmla="*/ 2147483647 w 1096"/>
              <a:gd name="T39" fmla="*/ 2147483647 h 31"/>
              <a:gd name="T40" fmla="*/ 2147483647 w 1096"/>
              <a:gd name="T41" fmla="*/ 2147483647 h 31"/>
              <a:gd name="T42" fmla="*/ 2147483647 w 1096"/>
              <a:gd name="T43" fmla="*/ 2147483647 h 31"/>
              <a:gd name="T44" fmla="*/ 2147483647 w 1096"/>
              <a:gd name="T45" fmla="*/ 2147483647 h 31"/>
              <a:gd name="T46" fmla="*/ 2147483647 w 1096"/>
              <a:gd name="T47" fmla="*/ 2147483647 h 31"/>
              <a:gd name="T48" fmla="*/ 2147483647 w 1096"/>
              <a:gd name="T49" fmla="*/ 2147483647 h 31"/>
              <a:gd name="T50" fmla="*/ 2147483647 w 1096"/>
              <a:gd name="T51" fmla="*/ 2147483647 h 31"/>
              <a:gd name="T52" fmla="*/ 2147483647 w 1096"/>
              <a:gd name="T53" fmla="*/ 2147483647 h 31"/>
              <a:gd name="T54" fmla="*/ 2147483647 w 1096"/>
              <a:gd name="T55" fmla="*/ 2147483647 h 31"/>
              <a:gd name="T56" fmla="*/ 2147483647 w 1096"/>
              <a:gd name="T57" fmla="*/ 2147483647 h 31"/>
              <a:gd name="T58" fmla="*/ 2147483647 w 1096"/>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1"/>
              <a:gd name="T92" fmla="*/ 1096 w 1096"/>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1">
                <a:moveTo>
                  <a:pt x="1095" y="30"/>
                </a:moveTo>
                <a:lnTo>
                  <a:pt x="1095" y="26"/>
                </a:lnTo>
                <a:lnTo>
                  <a:pt x="1084" y="26"/>
                </a:lnTo>
                <a:lnTo>
                  <a:pt x="1052" y="17"/>
                </a:lnTo>
                <a:lnTo>
                  <a:pt x="1003" y="13"/>
                </a:lnTo>
                <a:lnTo>
                  <a:pt x="933" y="8"/>
                </a:lnTo>
                <a:lnTo>
                  <a:pt x="852" y="4"/>
                </a:lnTo>
                <a:lnTo>
                  <a:pt x="760" y="4"/>
                </a:lnTo>
                <a:lnTo>
                  <a:pt x="653" y="0"/>
                </a:lnTo>
                <a:lnTo>
                  <a:pt x="545" y="0"/>
                </a:lnTo>
                <a:lnTo>
                  <a:pt x="437" y="0"/>
                </a:lnTo>
                <a:lnTo>
                  <a:pt x="334" y="4"/>
                </a:lnTo>
                <a:lnTo>
                  <a:pt x="237" y="4"/>
                </a:lnTo>
                <a:lnTo>
                  <a:pt x="162" y="8"/>
                </a:lnTo>
                <a:lnTo>
                  <a:pt x="91" y="13"/>
                </a:lnTo>
                <a:lnTo>
                  <a:pt x="43" y="17"/>
                </a:lnTo>
                <a:lnTo>
                  <a:pt x="11" y="26"/>
                </a:lnTo>
                <a:lnTo>
                  <a:pt x="5" y="26"/>
                </a:lnTo>
                <a:lnTo>
                  <a:pt x="0" y="30"/>
                </a:lnTo>
                <a:lnTo>
                  <a:pt x="54" y="26"/>
                </a:lnTo>
                <a:lnTo>
                  <a:pt x="108" y="26"/>
                </a:lnTo>
                <a:lnTo>
                  <a:pt x="243" y="17"/>
                </a:lnTo>
                <a:lnTo>
                  <a:pt x="388" y="13"/>
                </a:lnTo>
                <a:lnTo>
                  <a:pt x="545" y="13"/>
                </a:lnTo>
                <a:lnTo>
                  <a:pt x="701" y="13"/>
                </a:lnTo>
                <a:lnTo>
                  <a:pt x="852" y="17"/>
                </a:lnTo>
                <a:lnTo>
                  <a:pt x="922" y="21"/>
                </a:lnTo>
                <a:lnTo>
                  <a:pt x="987" y="26"/>
                </a:lnTo>
                <a:lnTo>
                  <a:pt x="1041" y="26"/>
                </a:lnTo>
                <a:lnTo>
                  <a:pt x="1095" y="3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4" name="Freeform 35"/>
          <p:cNvSpPr>
            <a:spLocks/>
          </p:cNvSpPr>
          <p:nvPr/>
        </p:nvSpPr>
        <p:spPr bwMode="auto">
          <a:xfrm>
            <a:off x="2225675" y="3892549"/>
            <a:ext cx="1739900" cy="49213"/>
          </a:xfrm>
          <a:custGeom>
            <a:avLst/>
            <a:gdLst>
              <a:gd name="T0" fmla="*/ 2147483647 w 1096"/>
              <a:gd name="T1" fmla="*/ 2147483647 h 31"/>
              <a:gd name="T2" fmla="*/ 2147483647 w 1096"/>
              <a:gd name="T3" fmla="*/ 2147483647 h 31"/>
              <a:gd name="T4" fmla="*/ 2147483647 w 1096"/>
              <a:gd name="T5" fmla="*/ 2147483647 h 31"/>
              <a:gd name="T6" fmla="*/ 2147483647 w 1096"/>
              <a:gd name="T7" fmla="*/ 2147483647 h 31"/>
              <a:gd name="T8" fmla="*/ 2147483647 w 1096"/>
              <a:gd name="T9" fmla="*/ 2147483647 h 31"/>
              <a:gd name="T10" fmla="*/ 2147483647 w 1096"/>
              <a:gd name="T11" fmla="*/ 2147483647 h 31"/>
              <a:gd name="T12" fmla="*/ 2147483647 w 1096"/>
              <a:gd name="T13" fmla="*/ 2147483647 h 31"/>
              <a:gd name="T14" fmla="*/ 2147483647 w 1096"/>
              <a:gd name="T15" fmla="*/ 2147483647 h 31"/>
              <a:gd name="T16" fmla="*/ 2147483647 w 1096"/>
              <a:gd name="T17" fmla="*/ 0 h 31"/>
              <a:gd name="T18" fmla="*/ 2147483647 w 1096"/>
              <a:gd name="T19" fmla="*/ 0 h 31"/>
              <a:gd name="T20" fmla="*/ 2147483647 w 1096"/>
              <a:gd name="T21" fmla="*/ 0 h 31"/>
              <a:gd name="T22" fmla="*/ 2147483647 w 1096"/>
              <a:gd name="T23" fmla="*/ 2147483647 h 31"/>
              <a:gd name="T24" fmla="*/ 2147483647 w 1096"/>
              <a:gd name="T25" fmla="*/ 2147483647 h 31"/>
              <a:gd name="T26" fmla="*/ 2147483647 w 1096"/>
              <a:gd name="T27" fmla="*/ 2147483647 h 31"/>
              <a:gd name="T28" fmla="*/ 2147483647 w 1096"/>
              <a:gd name="T29" fmla="*/ 2147483647 h 31"/>
              <a:gd name="T30" fmla="*/ 2147483647 w 1096"/>
              <a:gd name="T31" fmla="*/ 2147483647 h 31"/>
              <a:gd name="T32" fmla="*/ 2147483647 w 1096"/>
              <a:gd name="T33" fmla="*/ 2147483647 h 31"/>
              <a:gd name="T34" fmla="*/ 2147483647 w 1096"/>
              <a:gd name="T35" fmla="*/ 2147483647 h 31"/>
              <a:gd name="T36" fmla="*/ 0 w 1096"/>
              <a:gd name="T37" fmla="*/ 2147483647 h 31"/>
              <a:gd name="T38" fmla="*/ 2147483647 w 1096"/>
              <a:gd name="T39" fmla="*/ 2147483647 h 31"/>
              <a:gd name="T40" fmla="*/ 2147483647 w 1096"/>
              <a:gd name="T41" fmla="*/ 2147483647 h 31"/>
              <a:gd name="T42" fmla="*/ 2147483647 w 1096"/>
              <a:gd name="T43" fmla="*/ 2147483647 h 31"/>
              <a:gd name="T44" fmla="*/ 2147483647 w 1096"/>
              <a:gd name="T45" fmla="*/ 2147483647 h 31"/>
              <a:gd name="T46" fmla="*/ 2147483647 w 1096"/>
              <a:gd name="T47" fmla="*/ 2147483647 h 31"/>
              <a:gd name="T48" fmla="*/ 2147483647 w 1096"/>
              <a:gd name="T49" fmla="*/ 2147483647 h 31"/>
              <a:gd name="T50" fmla="*/ 2147483647 w 1096"/>
              <a:gd name="T51" fmla="*/ 2147483647 h 31"/>
              <a:gd name="T52" fmla="*/ 2147483647 w 1096"/>
              <a:gd name="T53" fmla="*/ 2147483647 h 31"/>
              <a:gd name="T54" fmla="*/ 2147483647 w 1096"/>
              <a:gd name="T55" fmla="*/ 2147483647 h 31"/>
              <a:gd name="T56" fmla="*/ 2147483647 w 1096"/>
              <a:gd name="T57" fmla="*/ 2147483647 h 31"/>
              <a:gd name="T58" fmla="*/ 2147483647 w 1096"/>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1"/>
              <a:gd name="T92" fmla="*/ 1096 w 1096"/>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1">
                <a:moveTo>
                  <a:pt x="1095" y="30"/>
                </a:moveTo>
                <a:lnTo>
                  <a:pt x="1095" y="26"/>
                </a:lnTo>
                <a:lnTo>
                  <a:pt x="1084" y="26"/>
                </a:lnTo>
                <a:lnTo>
                  <a:pt x="1052" y="17"/>
                </a:lnTo>
                <a:lnTo>
                  <a:pt x="1003" y="13"/>
                </a:lnTo>
                <a:lnTo>
                  <a:pt x="933" y="9"/>
                </a:lnTo>
                <a:lnTo>
                  <a:pt x="852" y="4"/>
                </a:lnTo>
                <a:lnTo>
                  <a:pt x="760" y="4"/>
                </a:lnTo>
                <a:lnTo>
                  <a:pt x="653" y="0"/>
                </a:lnTo>
                <a:lnTo>
                  <a:pt x="545" y="0"/>
                </a:lnTo>
                <a:lnTo>
                  <a:pt x="437" y="0"/>
                </a:lnTo>
                <a:lnTo>
                  <a:pt x="334" y="4"/>
                </a:lnTo>
                <a:lnTo>
                  <a:pt x="237" y="4"/>
                </a:lnTo>
                <a:lnTo>
                  <a:pt x="162" y="9"/>
                </a:lnTo>
                <a:lnTo>
                  <a:pt x="91" y="13"/>
                </a:lnTo>
                <a:lnTo>
                  <a:pt x="43" y="17"/>
                </a:lnTo>
                <a:lnTo>
                  <a:pt x="11" y="26"/>
                </a:lnTo>
                <a:lnTo>
                  <a:pt x="5" y="26"/>
                </a:lnTo>
                <a:lnTo>
                  <a:pt x="0" y="30"/>
                </a:lnTo>
                <a:lnTo>
                  <a:pt x="54" y="26"/>
                </a:lnTo>
                <a:lnTo>
                  <a:pt x="108" y="26"/>
                </a:lnTo>
                <a:lnTo>
                  <a:pt x="243" y="17"/>
                </a:lnTo>
                <a:lnTo>
                  <a:pt x="388" y="13"/>
                </a:lnTo>
                <a:lnTo>
                  <a:pt x="545" y="13"/>
                </a:lnTo>
                <a:lnTo>
                  <a:pt x="701" y="13"/>
                </a:lnTo>
                <a:lnTo>
                  <a:pt x="852" y="17"/>
                </a:lnTo>
                <a:lnTo>
                  <a:pt x="922" y="21"/>
                </a:lnTo>
                <a:lnTo>
                  <a:pt x="987" y="26"/>
                </a:lnTo>
                <a:lnTo>
                  <a:pt x="1041" y="26"/>
                </a:lnTo>
                <a:lnTo>
                  <a:pt x="1095" y="3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5" name="Freeform 36"/>
          <p:cNvSpPr>
            <a:spLocks/>
          </p:cNvSpPr>
          <p:nvPr/>
        </p:nvSpPr>
        <p:spPr bwMode="auto">
          <a:xfrm>
            <a:off x="2225675" y="3802062"/>
            <a:ext cx="1739900" cy="47625"/>
          </a:xfrm>
          <a:custGeom>
            <a:avLst/>
            <a:gdLst>
              <a:gd name="T0" fmla="*/ 2147483647 w 1096"/>
              <a:gd name="T1" fmla="*/ 2147483647 h 30"/>
              <a:gd name="T2" fmla="*/ 2147483647 w 1096"/>
              <a:gd name="T3" fmla="*/ 2147483647 h 30"/>
              <a:gd name="T4" fmla="*/ 2147483647 w 1096"/>
              <a:gd name="T5" fmla="*/ 2147483647 h 30"/>
              <a:gd name="T6" fmla="*/ 2147483647 w 1096"/>
              <a:gd name="T7" fmla="*/ 2147483647 h 30"/>
              <a:gd name="T8" fmla="*/ 2147483647 w 1096"/>
              <a:gd name="T9" fmla="*/ 2147483647 h 30"/>
              <a:gd name="T10" fmla="*/ 2147483647 w 1096"/>
              <a:gd name="T11" fmla="*/ 2147483647 h 30"/>
              <a:gd name="T12" fmla="*/ 2147483647 w 1096"/>
              <a:gd name="T13" fmla="*/ 2147483647 h 30"/>
              <a:gd name="T14" fmla="*/ 2147483647 w 1096"/>
              <a:gd name="T15" fmla="*/ 2147483647 h 30"/>
              <a:gd name="T16" fmla="*/ 2147483647 w 1096"/>
              <a:gd name="T17" fmla="*/ 0 h 30"/>
              <a:gd name="T18" fmla="*/ 2147483647 w 1096"/>
              <a:gd name="T19" fmla="*/ 0 h 30"/>
              <a:gd name="T20" fmla="*/ 2147483647 w 1096"/>
              <a:gd name="T21" fmla="*/ 0 h 30"/>
              <a:gd name="T22" fmla="*/ 2147483647 w 1096"/>
              <a:gd name="T23" fmla="*/ 2147483647 h 30"/>
              <a:gd name="T24" fmla="*/ 2147483647 w 1096"/>
              <a:gd name="T25" fmla="*/ 2147483647 h 30"/>
              <a:gd name="T26" fmla="*/ 2147483647 w 1096"/>
              <a:gd name="T27" fmla="*/ 2147483647 h 30"/>
              <a:gd name="T28" fmla="*/ 2147483647 w 1096"/>
              <a:gd name="T29" fmla="*/ 2147483647 h 30"/>
              <a:gd name="T30" fmla="*/ 2147483647 w 1096"/>
              <a:gd name="T31" fmla="*/ 2147483647 h 30"/>
              <a:gd name="T32" fmla="*/ 2147483647 w 1096"/>
              <a:gd name="T33" fmla="*/ 2147483647 h 30"/>
              <a:gd name="T34" fmla="*/ 2147483647 w 1096"/>
              <a:gd name="T35" fmla="*/ 2147483647 h 30"/>
              <a:gd name="T36" fmla="*/ 0 w 1096"/>
              <a:gd name="T37" fmla="*/ 2147483647 h 30"/>
              <a:gd name="T38" fmla="*/ 2147483647 w 1096"/>
              <a:gd name="T39" fmla="*/ 2147483647 h 30"/>
              <a:gd name="T40" fmla="*/ 2147483647 w 1096"/>
              <a:gd name="T41" fmla="*/ 2147483647 h 30"/>
              <a:gd name="T42" fmla="*/ 2147483647 w 1096"/>
              <a:gd name="T43" fmla="*/ 2147483647 h 30"/>
              <a:gd name="T44" fmla="*/ 2147483647 w 1096"/>
              <a:gd name="T45" fmla="*/ 2147483647 h 30"/>
              <a:gd name="T46" fmla="*/ 2147483647 w 1096"/>
              <a:gd name="T47" fmla="*/ 2147483647 h 30"/>
              <a:gd name="T48" fmla="*/ 2147483647 w 1096"/>
              <a:gd name="T49" fmla="*/ 2147483647 h 30"/>
              <a:gd name="T50" fmla="*/ 2147483647 w 1096"/>
              <a:gd name="T51" fmla="*/ 2147483647 h 30"/>
              <a:gd name="T52" fmla="*/ 2147483647 w 1096"/>
              <a:gd name="T53" fmla="*/ 2147483647 h 30"/>
              <a:gd name="T54" fmla="*/ 2147483647 w 1096"/>
              <a:gd name="T55" fmla="*/ 2147483647 h 30"/>
              <a:gd name="T56" fmla="*/ 2147483647 w 1096"/>
              <a:gd name="T57" fmla="*/ 2147483647 h 30"/>
              <a:gd name="T58" fmla="*/ 2147483647 w 1096"/>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0"/>
              <a:gd name="T92" fmla="*/ 1096 w 1096"/>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0">
                <a:moveTo>
                  <a:pt x="1095" y="29"/>
                </a:moveTo>
                <a:lnTo>
                  <a:pt x="1095" y="25"/>
                </a:lnTo>
                <a:lnTo>
                  <a:pt x="1084" y="25"/>
                </a:lnTo>
                <a:lnTo>
                  <a:pt x="1052" y="17"/>
                </a:lnTo>
                <a:lnTo>
                  <a:pt x="1003" y="12"/>
                </a:lnTo>
                <a:lnTo>
                  <a:pt x="933" y="8"/>
                </a:lnTo>
                <a:lnTo>
                  <a:pt x="852" y="4"/>
                </a:lnTo>
                <a:lnTo>
                  <a:pt x="760" y="4"/>
                </a:lnTo>
                <a:lnTo>
                  <a:pt x="653" y="0"/>
                </a:lnTo>
                <a:lnTo>
                  <a:pt x="545" y="0"/>
                </a:lnTo>
                <a:lnTo>
                  <a:pt x="437" y="0"/>
                </a:lnTo>
                <a:lnTo>
                  <a:pt x="334" y="4"/>
                </a:lnTo>
                <a:lnTo>
                  <a:pt x="237" y="4"/>
                </a:lnTo>
                <a:lnTo>
                  <a:pt x="162" y="8"/>
                </a:lnTo>
                <a:lnTo>
                  <a:pt x="91" y="12"/>
                </a:lnTo>
                <a:lnTo>
                  <a:pt x="43" y="17"/>
                </a:lnTo>
                <a:lnTo>
                  <a:pt x="11" y="25"/>
                </a:lnTo>
                <a:lnTo>
                  <a:pt x="5" y="25"/>
                </a:lnTo>
                <a:lnTo>
                  <a:pt x="0" y="29"/>
                </a:lnTo>
                <a:lnTo>
                  <a:pt x="54" y="25"/>
                </a:lnTo>
                <a:lnTo>
                  <a:pt x="108" y="25"/>
                </a:lnTo>
                <a:lnTo>
                  <a:pt x="243" y="17"/>
                </a:lnTo>
                <a:lnTo>
                  <a:pt x="388" y="12"/>
                </a:lnTo>
                <a:lnTo>
                  <a:pt x="545" y="12"/>
                </a:lnTo>
                <a:lnTo>
                  <a:pt x="701" y="12"/>
                </a:lnTo>
                <a:lnTo>
                  <a:pt x="852" y="17"/>
                </a:lnTo>
                <a:lnTo>
                  <a:pt x="922" y="21"/>
                </a:lnTo>
                <a:lnTo>
                  <a:pt x="987" y="25"/>
                </a:lnTo>
                <a:lnTo>
                  <a:pt x="1041" y="25"/>
                </a:lnTo>
                <a:lnTo>
                  <a:pt x="1095" y="29"/>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6" name="Freeform 37"/>
          <p:cNvSpPr>
            <a:spLocks/>
          </p:cNvSpPr>
          <p:nvPr/>
        </p:nvSpPr>
        <p:spPr bwMode="auto">
          <a:xfrm>
            <a:off x="2225675" y="3711574"/>
            <a:ext cx="1739900" cy="47625"/>
          </a:xfrm>
          <a:custGeom>
            <a:avLst/>
            <a:gdLst>
              <a:gd name="T0" fmla="*/ 2147483647 w 1096"/>
              <a:gd name="T1" fmla="*/ 2147483647 h 30"/>
              <a:gd name="T2" fmla="*/ 2147483647 w 1096"/>
              <a:gd name="T3" fmla="*/ 2147483647 h 30"/>
              <a:gd name="T4" fmla="*/ 2147483647 w 1096"/>
              <a:gd name="T5" fmla="*/ 2147483647 h 30"/>
              <a:gd name="T6" fmla="*/ 2147483647 w 1096"/>
              <a:gd name="T7" fmla="*/ 2147483647 h 30"/>
              <a:gd name="T8" fmla="*/ 2147483647 w 1096"/>
              <a:gd name="T9" fmla="*/ 2147483647 h 30"/>
              <a:gd name="T10" fmla="*/ 2147483647 w 1096"/>
              <a:gd name="T11" fmla="*/ 2147483647 h 30"/>
              <a:gd name="T12" fmla="*/ 2147483647 w 1096"/>
              <a:gd name="T13" fmla="*/ 2147483647 h 30"/>
              <a:gd name="T14" fmla="*/ 2147483647 w 1096"/>
              <a:gd name="T15" fmla="*/ 2147483647 h 30"/>
              <a:gd name="T16" fmla="*/ 2147483647 w 1096"/>
              <a:gd name="T17" fmla="*/ 0 h 30"/>
              <a:gd name="T18" fmla="*/ 2147483647 w 1096"/>
              <a:gd name="T19" fmla="*/ 0 h 30"/>
              <a:gd name="T20" fmla="*/ 2147483647 w 1096"/>
              <a:gd name="T21" fmla="*/ 0 h 30"/>
              <a:gd name="T22" fmla="*/ 2147483647 w 1096"/>
              <a:gd name="T23" fmla="*/ 2147483647 h 30"/>
              <a:gd name="T24" fmla="*/ 2147483647 w 1096"/>
              <a:gd name="T25" fmla="*/ 2147483647 h 30"/>
              <a:gd name="T26" fmla="*/ 2147483647 w 1096"/>
              <a:gd name="T27" fmla="*/ 2147483647 h 30"/>
              <a:gd name="T28" fmla="*/ 2147483647 w 1096"/>
              <a:gd name="T29" fmla="*/ 2147483647 h 30"/>
              <a:gd name="T30" fmla="*/ 2147483647 w 1096"/>
              <a:gd name="T31" fmla="*/ 2147483647 h 30"/>
              <a:gd name="T32" fmla="*/ 2147483647 w 1096"/>
              <a:gd name="T33" fmla="*/ 2147483647 h 30"/>
              <a:gd name="T34" fmla="*/ 2147483647 w 1096"/>
              <a:gd name="T35" fmla="*/ 2147483647 h 30"/>
              <a:gd name="T36" fmla="*/ 0 w 1096"/>
              <a:gd name="T37" fmla="*/ 2147483647 h 30"/>
              <a:gd name="T38" fmla="*/ 2147483647 w 1096"/>
              <a:gd name="T39" fmla="*/ 2147483647 h 30"/>
              <a:gd name="T40" fmla="*/ 2147483647 w 1096"/>
              <a:gd name="T41" fmla="*/ 2147483647 h 30"/>
              <a:gd name="T42" fmla="*/ 2147483647 w 1096"/>
              <a:gd name="T43" fmla="*/ 2147483647 h 30"/>
              <a:gd name="T44" fmla="*/ 2147483647 w 1096"/>
              <a:gd name="T45" fmla="*/ 2147483647 h 30"/>
              <a:gd name="T46" fmla="*/ 2147483647 w 1096"/>
              <a:gd name="T47" fmla="*/ 2147483647 h 30"/>
              <a:gd name="T48" fmla="*/ 2147483647 w 1096"/>
              <a:gd name="T49" fmla="*/ 2147483647 h 30"/>
              <a:gd name="T50" fmla="*/ 2147483647 w 1096"/>
              <a:gd name="T51" fmla="*/ 2147483647 h 30"/>
              <a:gd name="T52" fmla="*/ 2147483647 w 1096"/>
              <a:gd name="T53" fmla="*/ 2147483647 h 30"/>
              <a:gd name="T54" fmla="*/ 2147483647 w 1096"/>
              <a:gd name="T55" fmla="*/ 2147483647 h 30"/>
              <a:gd name="T56" fmla="*/ 2147483647 w 1096"/>
              <a:gd name="T57" fmla="*/ 2147483647 h 30"/>
              <a:gd name="T58" fmla="*/ 2147483647 w 1096"/>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0"/>
              <a:gd name="T92" fmla="*/ 1096 w 1096"/>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0">
                <a:moveTo>
                  <a:pt x="1095" y="29"/>
                </a:moveTo>
                <a:lnTo>
                  <a:pt x="1095" y="25"/>
                </a:lnTo>
                <a:lnTo>
                  <a:pt x="1084" y="25"/>
                </a:lnTo>
                <a:lnTo>
                  <a:pt x="1052" y="17"/>
                </a:lnTo>
                <a:lnTo>
                  <a:pt x="1003" y="13"/>
                </a:lnTo>
                <a:lnTo>
                  <a:pt x="933" y="9"/>
                </a:lnTo>
                <a:lnTo>
                  <a:pt x="852" y="5"/>
                </a:lnTo>
                <a:lnTo>
                  <a:pt x="760" y="5"/>
                </a:lnTo>
                <a:lnTo>
                  <a:pt x="653" y="0"/>
                </a:lnTo>
                <a:lnTo>
                  <a:pt x="545" y="0"/>
                </a:lnTo>
                <a:lnTo>
                  <a:pt x="437" y="0"/>
                </a:lnTo>
                <a:lnTo>
                  <a:pt x="334" y="5"/>
                </a:lnTo>
                <a:lnTo>
                  <a:pt x="237" y="5"/>
                </a:lnTo>
                <a:lnTo>
                  <a:pt x="162" y="9"/>
                </a:lnTo>
                <a:lnTo>
                  <a:pt x="91" y="13"/>
                </a:lnTo>
                <a:lnTo>
                  <a:pt x="43" y="17"/>
                </a:lnTo>
                <a:lnTo>
                  <a:pt x="11" y="25"/>
                </a:lnTo>
                <a:lnTo>
                  <a:pt x="5" y="25"/>
                </a:lnTo>
                <a:lnTo>
                  <a:pt x="0" y="29"/>
                </a:lnTo>
                <a:lnTo>
                  <a:pt x="54" y="25"/>
                </a:lnTo>
                <a:lnTo>
                  <a:pt x="108" y="25"/>
                </a:lnTo>
                <a:lnTo>
                  <a:pt x="243" y="17"/>
                </a:lnTo>
                <a:lnTo>
                  <a:pt x="388" y="13"/>
                </a:lnTo>
                <a:lnTo>
                  <a:pt x="545" y="13"/>
                </a:lnTo>
                <a:lnTo>
                  <a:pt x="701" y="13"/>
                </a:lnTo>
                <a:lnTo>
                  <a:pt x="852" y="17"/>
                </a:lnTo>
                <a:lnTo>
                  <a:pt x="922" y="21"/>
                </a:lnTo>
                <a:lnTo>
                  <a:pt x="987" y="25"/>
                </a:lnTo>
                <a:lnTo>
                  <a:pt x="1041" y="25"/>
                </a:lnTo>
                <a:lnTo>
                  <a:pt x="1095" y="29"/>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7" name="Freeform 38"/>
          <p:cNvSpPr>
            <a:spLocks/>
          </p:cNvSpPr>
          <p:nvPr/>
        </p:nvSpPr>
        <p:spPr bwMode="auto">
          <a:xfrm>
            <a:off x="2225675" y="3614737"/>
            <a:ext cx="1739900" cy="52387"/>
          </a:xfrm>
          <a:custGeom>
            <a:avLst/>
            <a:gdLst>
              <a:gd name="T0" fmla="*/ 2147483647 w 1096"/>
              <a:gd name="T1" fmla="*/ 2147483647 h 33"/>
              <a:gd name="T2" fmla="*/ 2147483647 w 1096"/>
              <a:gd name="T3" fmla="*/ 2147483647 h 33"/>
              <a:gd name="T4" fmla="*/ 2147483647 w 1096"/>
              <a:gd name="T5" fmla="*/ 2147483647 h 33"/>
              <a:gd name="T6" fmla="*/ 2147483647 w 1096"/>
              <a:gd name="T7" fmla="*/ 2147483647 h 33"/>
              <a:gd name="T8" fmla="*/ 2147483647 w 1096"/>
              <a:gd name="T9" fmla="*/ 2147483647 h 33"/>
              <a:gd name="T10" fmla="*/ 2147483647 w 1096"/>
              <a:gd name="T11" fmla="*/ 2147483647 h 33"/>
              <a:gd name="T12" fmla="*/ 2147483647 w 1096"/>
              <a:gd name="T13" fmla="*/ 2147483647 h 33"/>
              <a:gd name="T14" fmla="*/ 2147483647 w 1096"/>
              <a:gd name="T15" fmla="*/ 2147483647 h 33"/>
              <a:gd name="T16" fmla="*/ 2147483647 w 1096"/>
              <a:gd name="T17" fmla="*/ 0 h 33"/>
              <a:gd name="T18" fmla="*/ 2147483647 w 1096"/>
              <a:gd name="T19" fmla="*/ 0 h 33"/>
              <a:gd name="T20" fmla="*/ 2147483647 w 1096"/>
              <a:gd name="T21" fmla="*/ 0 h 33"/>
              <a:gd name="T22" fmla="*/ 2147483647 w 1096"/>
              <a:gd name="T23" fmla="*/ 2147483647 h 33"/>
              <a:gd name="T24" fmla="*/ 2147483647 w 1096"/>
              <a:gd name="T25" fmla="*/ 2147483647 h 33"/>
              <a:gd name="T26" fmla="*/ 2147483647 w 1096"/>
              <a:gd name="T27" fmla="*/ 2147483647 h 33"/>
              <a:gd name="T28" fmla="*/ 2147483647 w 1096"/>
              <a:gd name="T29" fmla="*/ 2147483647 h 33"/>
              <a:gd name="T30" fmla="*/ 2147483647 w 1096"/>
              <a:gd name="T31" fmla="*/ 2147483647 h 33"/>
              <a:gd name="T32" fmla="*/ 2147483647 w 1096"/>
              <a:gd name="T33" fmla="*/ 2147483647 h 33"/>
              <a:gd name="T34" fmla="*/ 2147483647 w 1096"/>
              <a:gd name="T35" fmla="*/ 2147483647 h 33"/>
              <a:gd name="T36" fmla="*/ 0 w 1096"/>
              <a:gd name="T37" fmla="*/ 2147483647 h 33"/>
              <a:gd name="T38" fmla="*/ 2147483647 w 1096"/>
              <a:gd name="T39" fmla="*/ 2147483647 h 33"/>
              <a:gd name="T40" fmla="*/ 2147483647 w 1096"/>
              <a:gd name="T41" fmla="*/ 2147483647 h 33"/>
              <a:gd name="T42" fmla="*/ 2147483647 w 1096"/>
              <a:gd name="T43" fmla="*/ 2147483647 h 33"/>
              <a:gd name="T44" fmla="*/ 2147483647 w 1096"/>
              <a:gd name="T45" fmla="*/ 2147483647 h 33"/>
              <a:gd name="T46" fmla="*/ 2147483647 w 1096"/>
              <a:gd name="T47" fmla="*/ 2147483647 h 33"/>
              <a:gd name="T48" fmla="*/ 2147483647 w 1096"/>
              <a:gd name="T49" fmla="*/ 2147483647 h 33"/>
              <a:gd name="T50" fmla="*/ 2147483647 w 1096"/>
              <a:gd name="T51" fmla="*/ 2147483647 h 33"/>
              <a:gd name="T52" fmla="*/ 2147483647 w 1096"/>
              <a:gd name="T53" fmla="*/ 2147483647 h 33"/>
              <a:gd name="T54" fmla="*/ 2147483647 w 1096"/>
              <a:gd name="T55" fmla="*/ 2147483647 h 33"/>
              <a:gd name="T56" fmla="*/ 2147483647 w 1096"/>
              <a:gd name="T57" fmla="*/ 2147483647 h 33"/>
              <a:gd name="T58" fmla="*/ 2147483647 w 1096"/>
              <a:gd name="T59" fmla="*/ 2147483647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3"/>
              <a:gd name="T92" fmla="*/ 1096 w 1096"/>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3">
                <a:moveTo>
                  <a:pt x="1095" y="32"/>
                </a:moveTo>
                <a:lnTo>
                  <a:pt x="1095" y="28"/>
                </a:lnTo>
                <a:lnTo>
                  <a:pt x="1084" y="28"/>
                </a:lnTo>
                <a:lnTo>
                  <a:pt x="1052" y="20"/>
                </a:lnTo>
                <a:lnTo>
                  <a:pt x="1003" y="16"/>
                </a:lnTo>
                <a:lnTo>
                  <a:pt x="933" y="12"/>
                </a:lnTo>
                <a:lnTo>
                  <a:pt x="852" y="8"/>
                </a:lnTo>
                <a:lnTo>
                  <a:pt x="760" y="4"/>
                </a:lnTo>
                <a:lnTo>
                  <a:pt x="653" y="0"/>
                </a:lnTo>
                <a:lnTo>
                  <a:pt x="545" y="0"/>
                </a:lnTo>
                <a:lnTo>
                  <a:pt x="437" y="0"/>
                </a:lnTo>
                <a:lnTo>
                  <a:pt x="334" y="4"/>
                </a:lnTo>
                <a:lnTo>
                  <a:pt x="237" y="8"/>
                </a:lnTo>
                <a:lnTo>
                  <a:pt x="162" y="12"/>
                </a:lnTo>
                <a:lnTo>
                  <a:pt x="91" y="16"/>
                </a:lnTo>
                <a:lnTo>
                  <a:pt x="43" y="20"/>
                </a:lnTo>
                <a:lnTo>
                  <a:pt x="11" y="28"/>
                </a:lnTo>
                <a:lnTo>
                  <a:pt x="5" y="28"/>
                </a:lnTo>
                <a:lnTo>
                  <a:pt x="0" y="32"/>
                </a:lnTo>
                <a:lnTo>
                  <a:pt x="54" y="28"/>
                </a:lnTo>
                <a:lnTo>
                  <a:pt x="108" y="24"/>
                </a:lnTo>
                <a:lnTo>
                  <a:pt x="243" y="20"/>
                </a:lnTo>
                <a:lnTo>
                  <a:pt x="388" y="16"/>
                </a:lnTo>
                <a:lnTo>
                  <a:pt x="545" y="16"/>
                </a:lnTo>
                <a:lnTo>
                  <a:pt x="701" y="16"/>
                </a:lnTo>
                <a:lnTo>
                  <a:pt x="852" y="20"/>
                </a:lnTo>
                <a:lnTo>
                  <a:pt x="922" y="20"/>
                </a:lnTo>
                <a:lnTo>
                  <a:pt x="987" y="24"/>
                </a:lnTo>
                <a:lnTo>
                  <a:pt x="1041" y="28"/>
                </a:lnTo>
                <a:lnTo>
                  <a:pt x="1095" y="32"/>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8" name="Freeform 39"/>
          <p:cNvSpPr>
            <a:spLocks/>
          </p:cNvSpPr>
          <p:nvPr/>
        </p:nvSpPr>
        <p:spPr bwMode="auto">
          <a:xfrm>
            <a:off x="2225675" y="3530599"/>
            <a:ext cx="1739900" cy="44450"/>
          </a:xfrm>
          <a:custGeom>
            <a:avLst/>
            <a:gdLst>
              <a:gd name="T0" fmla="*/ 2147483647 w 1096"/>
              <a:gd name="T1" fmla="*/ 2147483647 h 28"/>
              <a:gd name="T2" fmla="*/ 2147483647 w 1096"/>
              <a:gd name="T3" fmla="*/ 2147483647 h 28"/>
              <a:gd name="T4" fmla="*/ 2147483647 w 1096"/>
              <a:gd name="T5" fmla="*/ 2147483647 h 28"/>
              <a:gd name="T6" fmla="*/ 2147483647 w 1096"/>
              <a:gd name="T7" fmla="*/ 2147483647 h 28"/>
              <a:gd name="T8" fmla="*/ 2147483647 w 1096"/>
              <a:gd name="T9" fmla="*/ 2147483647 h 28"/>
              <a:gd name="T10" fmla="*/ 2147483647 w 1096"/>
              <a:gd name="T11" fmla="*/ 2147483647 h 28"/>
              <a:gd name="T12" fmla="*/ 2147483647 w 1096"/>
              <a:gd name="T13" fmla="*/ 2147483647 h 28"/>
              <a:gd name="T14" fmla="*/ 2147483647 w 1096"/>
              <a:gd name="T15" fmla="*/ 2147483647 h 28"/>
              <a:gd name="T16" fmla="*/ 2147483647 w 1096"/>
              <a:gd name="T17" fmla="*/ 0 h 28"/>
              <a:gd name="T18" fmla="*/ 2147483647 w 1096"/>
              <a:gd name="T19" fmla="*/ 0 h 28"/>
              <a:gd name="T20" fmla="*/ 2147483647 w 1096"/>
              <a:gd name="T21" fmla="*/ 0 h 28"/>
              <a:gd name="T22" fmla="*/ 2147483647 w 1096"/>
              <a:gd name="T23" fmla="*/ 2147483647 h 28"/>
              <a:gd name="T24" fmla="*/ 2147483647 w 1096"/>
              <a:gd name="T25" fmla="*/ 2147483647 h 28"/>
              <a:gd name="T26" fmla="*/ 2147483647 w 1096"/>
              <a:gd name="T27" fmla="*/ 2147483647 h 28"/>
              <a:gd name="T28" fmla="*/ 2147483647 w 1096"/>
              <a:gd name="T29" fmla="*/ 2147483647 h 28"/>
              <a:gd name="T30" fmla="*/ 2147483647 w 1096"/>
              <a:gd name="T31" fmla="*/ 2147483647 h 28"/>
              <a:gd name="T32" fmla="*/ 2147483647 w 1096"/>
              <a:gd name="T33" fmla="*/ 2147483647 h 28"/>
              <a:gd name="T34" fmla="*/ 2147483647 w 1096"/>
              <a:gd name="T35" fmla="*/ 2147483647 h 28"/>
              <a:gd name="T36" fmla="*/ 0 w 1096"/>
              <a:gd name="T37" fmla="*/ 2147483647 h 28"/>
              <a:gd name="T38" fmla="*/ 2147483647 w 1096"/>
              <a:gd name="T39" fmla="*/ 2147483647 h 28"/>
              <a:gd name="T40" fmla="*/ 2147483647 w 1096"/>
              <a:gd name="T41" fmla="*/ 2147483647 h 28"/>
              <a:gd name="T42" fmla="*/ 2147483647 w 1096"/>
              <a:gd name="T43" fmla="*/ 2147483647 h 28"/>
              <a:gd name="T44" fmla="*/ 2147483647 w 1096"/>
              <a:gd name="T45" fmla="*/ 2147483647 h 28"/>
              <a:gd name="T46" fmla="*/ 2147483647 w 1096"/>
              <a:gd name="T47" fmla="*/ 2147483647 h 28"/>
              <a:gd name="T48" fmla="*/ 2147483647 w 1096"/>
              <a:gd name="T49" fmla="*/ 2147483647 h 28"/>
              <a:gd name="T50" fmla="*/ 2147483647 w 1096"/>
              <a:gd name="T51" fmla="*/ 2147483647 h 28"/>
              <a:gd name="T52" fmla="*/ 2147483647 w 1096"/>
              <a:gd name="T53" fmla="*/ 2147483647 h 28"/>
              <a:gd name="T54" fmla="*/ 2147483647 w 1096"/>
              <a:gd name="T55" fmla="*/ 2147483647 h 28"/>
              <a:gd name="T56" fmla="*/ 2147483647 w 1096"/>
              <a:gd name="T57" fmla="*/ 2147483647 h 28"/>
              <a:gd name="T58" fmla="*/ 2147483647 w 1096"/>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28"/>
              <a:gd name="T92" fmla="*/ 1096 w 1096"/>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28">
                <a:moveTo>
                  <a:pt x="1095" y="27"/>
                </a:moveTo>
                <a:lnTo>
                  <a:pt x="1095" y="23"/>
                </a:lnTo>
                <a:lnTo>
                  <a:pt x="1084" y="23"/>
                </a:lnTo>
                <a:lnTo>
                  <a:pt x="1052" y="15"/>
                </a:lnTo>
                <a:lnTo>
                  <a:pt x="1003" y="11"/>
                </a:lnTo>
                <a:lnTo>
                  <a:pt x="933" y="8"/>
                </a:lnTo>
                <a:lnTo>
                  <a:pt x="852" y="4"/>
                </a:lnTo>
                <a:lnTo>
                  <a:pt x="760" y="4"/>
                </a:lnTo>
                <a:lnTo>
                  <a:pt x="653" y="0"/>
                </a:lnTo>
                <a:lnTo>
                  <a:pt x="545" y="0"/>
                </a:lnTo>
                <a:lnTo>
                  <a:pt x="437" y="0"/>
                </a:lnTo>
                <a:lnTo>
                  <a:pt x="334" y="4"/>
                </a:lnTo>
                <a:lnTo>
                  <a:pt x="237" y="4"/>
                </a:lnTo>
                <a:lnTo>
                  <a:pt x="162" y="8"/>
                </a:lnTo>
                <a:lnTo>
                  <a:pt x="91" y="11"/>
                </a:lnTo>
                <a:lnTo>
                  <a:pt x="43" y="15"/>
                </a:lnTo>
                <a:lnTo>
                  <a:pt x="11" y="23"/>
                </a:lnTo>
                <a:lnTo>
                  <a:pt x="5" y="23"/>
                </a:lnTo>
                <a:lnTo>
                  <a:pt x="0" y="27"/>
                </a:lnTo>
                <a:lnTo>
                  <a:pt x="54" y="23"/>
                </a:lnTo>
                <a:lnTo>
                  <a:pt x="108" y="19"/>
                </a:lnTo>
                <a:lnTo>
                  <a:pt x="243" y="15"/>
                </a:lnTo>
                <a:lnTo>
                  <a:pt x="388" y="11"/>
                </a:lnTo>
                <a:lnTo>
                  <a:pt x="545" y="11"/>
                </a:lnTo>
                <a:lnTo>
                  <a:pt x="701" y="11"/>
                </a:lnTo>
                <a:lnTo>
                  <a:pt x="852" y="15"/>
                </a:lnTo>
                <a:lnTo>
                  <a:pt x="922" y="15"/>
                </a:lnTo>
                <a:lnTo>
                  <a:pt x="987" y="19"/>
                </a:lnTo>
                <a:lnTo>
                  <a:pt x="1041" y="23"/>
                </a:lnTo>
                <a:lnTo>
                  <a:pt x="1095" y="27"/>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49" name="Freeform 40"/>
          <p:cNvSpPr>
            <a:spLocks/>
          </p:cNvSpPr>
          <p:nvPr/>
        </p:nvSpPr>
        <p:spPr bwMode="auto">
          <a:xfrm>
            <a:off x="2225675" y="3435349"/>
            <a:ext cx="1739900" cy="49213"/>
          </a:xfrm>
          <a:custGeom>
            <a:avLst/>
            <a:gdLst>
              <a:gd name="T0" fmla="*/ 2147483647 w 1096"/>
              <a:gd name="T1" fmla="*/ 2147483647 h 31"/>
              <a:gd name="T2" fmla="*/ 2147483647 w 1096"/>
              <a:gd name="T3" fmla="*/ 2147483647 h 31"/>
              <a:gd name="T4" fmla="*/ 2147483647 w 1096"/>
              <a:gd name="T5" fmla="*/ 2147483647 h 31"/>
              <a:gd name="T6" fmla="*/ 2147483647 w 1096"/>
              <a:gd name="T7" fmla="*/ 2147483647 h 31"/>
              <a:gd name="T8" fmla="*/ 2147483647 w 1096"/>
              <a:gd name="T9" fmla="*/ 2147483647 h 31"/>
              <a:gd name="T10" fmla="*/ 2147483647 w 1096"/>
              <a:gd name="T11" fmla="*/ 2147483647 h 31"/>
              <a:gd name="T12" fmla="*/ 2147483647 w 1096"/>
              <a:gd name="T13" fmla="*/ 2147483647 h 31"/>
              <a:gd name="T14" fmla="*/ 2147483647 w 1096"/>
              <a:gd name="T15" fmla="*/ 2147483647 h 31"/>
              <a:gd name="T16" fmla="*/ 2147483647 w 1096"/>
              <a:gd name="T17" fmla="*/ 0 h 31"/>
              <a:gd name="T18" fmla="*/ 2147483647 w 1096"/>
              <a:gd name="T19" fmla="*/ 0 h 31"/>
              <a:gd name="T20" fmla="*/ 2147483647 w 1096"/>
              <a:gd name="T21" fmla="*/ 0 h 31"/>
              <a:gd name="T22" fmla="*/ 2147483647 w 1096"/>
              <a:gd name="T23" fmla="*/ 2147483647 h 31"/>
              <a:gd name="T24" fmla="*/ 2147483647 w 1096"/>
              <a:gd name="T25" fmla="*/ 2147483647 h 31"/>
              <a:gd name="T26" fmla="*/ 2147483647 w 1096"/>
              <a:gd name="T27" fmla="*/ 2147483647 h 31"/>
              <a:gd name="T28" fmla="*/ 2147483647 w 1096"/>
              <a:gd name="T29" fmla="*/ 2147483647 h 31"/>
              <a:gd name="T30" fmla="*/ 2147483647 w 1096"/>
              <a:gd name="T31" fmla="*/ 2147483647 h 31"/>
              <a:gd name="T32" fmla="*/ 2147483647 w 1096"/>
              <a:gd name="T33" fmla="*/ 2147483647 h 31"/>
              <a:gd name="T34" fmla="*/ 2147483647 w 1096"/>
              <a:gd name="T35" fmla="*/ 2147483647 h 31"/>
              <a:gd name="T36" fmla="*/ 0 w 1096"/>
              <a:gd name="T37" fmla="*/ 2147483647 h 31"/>
              <a:gd name="T38" fmla="*/ 2147483647 w 1096"/>
              <a:gd name="T39" fmla="*/ 2147483647 h 31"/>
              <a:gd name="T40" fmla="*/ 2147483647 w 1096"/>
              <a:gd name="T41" fmla="*/ 2147483647 h 31"/>
              <a:gd name="T42" fmla="*/ 2147483647 w 1096"/>
              <a:gd name="T43" fmla="*/ 2147483647 h 31"/>
              <a:gd name="T44" fmla="*/ 2147483647 w 1096"/>
              <a:gd name="T45" fmla="*/ 2147483647 h 31"/>
              <a:gd name="T46" fmla="*/ 2147483647 w 1096"/>
              <a:gd name="T47" fmla="*/ 2147483647 h 31"/>
              <a:gd name="T48" fmla="*/ 2147483647 w 1096"/>
              <a:gd name="T49" fmla="*/ 2147483647 h 31"/>
              <a:gd name="T50" fmla="*/ 2147483647 w 1096"/>
              <a:gd name="T51" fmla="*/ 2147483647 h 31"/>
              <a:gd name="T52" fmla="*/ 2147483647 w 1096"/>
              <a:gd name="T53" fmla="*/ 2147483647 h 31"/>
              <a:gd name="T54" fmla="*/ 2147483647 w 1096"/>
              <a:gd name="T55" fmla="*/ 2147483647 h 31"/>
              <a:gd name="T56" fmla="*/ 2147483647 w 1096"/>
              <a:gd name="T57" fmla="*/ 2147483647 h 31"/>
              <a:gd name="T58" fmla="*/ 2147483647 w 1096"/>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1"/>
              <a:gd name="T92" fmla="*/ 1096 w 1096"/>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1">
                <a:moveTo>
                  <a:pt x="1095" y="30"/>
                </a:moveTo>
                <a:lnTo>
                  <a:pt x="1095" y="26"/>
                </a:lnTo>
                <a:lnTo>
                  <a:pt x="1084" y="26"/>
                </a:lnTo>
                <a:lnTo>
                  <a:pt x="1052" y="19"/>
                </a:lnTo>
                <a:lnTo>
                  <a:pt x="1003" y="15"/>
                </a:lnTo>
                <a:lnTo>
                  <a:pt x="933" y="11"/>
                </a:lnTo>
                <a:lnTo>
                  <a:pt x="852" y="7"/>
                </a:lnTo>
                <a:lnTo>
                  <a:pt x="760" y="3"/>
                </a:lnTo>
                <a:lnTo>
                  <a:pt x="653" y="0"/>
                </a:lnTo>
                <a:lnTo>
                  <a:pt x="545" y="0"/>
                </a:lnTo>
                <a:lnTo>
                  <a:pt x="437" y="0"/>
                </a:lnTo>
                <a:lnTo>
                  <a:pt x="334" y="3"/>
                </a:lnTo>
                <a:lnTo>
                  <a:pt x="237" y="7"/>
                </a:lnTo>
                <a:lnTo>
                  <a:pt x="162" y="11"/>
                </a:lnTo>
                <a:lnTo>
                  <a:pt x="91" y="15"/>
                </a:lnTo>
                <a:lnTo>
                  <a:pt x="43" y="19"/>
                </a:lnTo>
                <a:lnTo>
                  <a:pt x="11" y="26"/>
                </a:lnTo>
                <a:lnTo>
                  <a:pt x="5" y="26"/>
                </a:lnTo>
                <a:lnTo>
                  <a:pt x="0" y="30"/>
                </a:lnTo>
                <a:lnTo>
                  <a:pt x="54" y="26"/>
                </a:lnTo>
                <a:lnTo>
                  <a:pt x="108" y="22"/>
                </a:lnTo>
                <a:lnTo>
                  <a:pt x="243" y="19"/>
                </a:lnTo>
                <a:lnTo>
                  <a:pt x="388" y="15"/>
                </a:lnTo>
                <a:lnTo>
                  <a:pt x="545" y="15"/>
                </a:lnTo>
                <a:lnTo>
                  <a:pt x="701" y="15"/>
                </a:lnTo>
                <a:lnTo>
                  <a:pt x="852" y="19"/>
                </a:lnTo>
                <a:lnTo>
                  <a:pt x="922" y="19"/>
                </a:lnTo>
                <a:lnTo>
                  <a:pt x="987" y="22"/>
                </a:lnTo>
                <a:lnTo>
                  <a:pt x="1041" y="26"/>
                </a:lnTo>
                <a:lnTo>
                  <a:pt x="1095" y="3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0" name="Freeform 41"/>
          <p:cNvSpPr>
            <a:spLocks/>
          </p:cNvSpPr>
          <p:nvPr/>
        </p:nvSpPr>
        <p:spPr bwMode="auto">
          <a:xfrm>
            <a:off x="2225675" y="3343274"/>
            <a:ext cx="1739900" cy="49213"/>
          </a:xfrm>
          <a:custGeom>
            <a:avLst/>
            <a:gdLst>
              <a:gd name="T0" fmla="*/ 2147483647 w 1096"/>
              <a:gd name="T1" fmla="*/ 2147483647 h 31"/>
              <a:gd name="T2" fmla="*/ 2147483647 w 1096"/>
              <a:gd name="T3" fmla="*/ 2147483647 h 31"/>
              <a:gd name="T4" fmla="*/ 2147483647 w 1096"/>
              <a:gd name="T5" fmla="*/ 2147483647 h 31"/>
              <a:gd name="T6" fmla="*/ 2147483647 w 1096"/>
              <a:gd name="T7" fmla="*/ 2147483647 h 31"/>
              <a:gd name="T8" fmla="*/ 2147483647 w 1096"/>
              <a:gd name="T9" fmla="*/ 2147483647 h 31"/>
              <a:gd name="T10" fmla="*/ 2147483647 w 1096"/>
              <a:gd name="T11" fmla="*/ 2147483647 h 31"/>
              <a:gd name="T12" fmla="*/ 2147483647 w 1096"/>
              <a:gd name="T13" fmla="*/ 2147483647 h 31"/>
              <a:gd name="T14" fmla="*/ 2147483647 w 1096"/>
              <a:gd name="T15" fmla="*/ 2147483647 h 31"/>
              <a:gd name="T16" fmla="*/ 2147483647 w 1096"/>
              <a:gd name="T17" fmla="*/ 0 h 31"/>
              <a:gd name="T18" fmla="*/ 2147483647 w 1096"/>
              <a:gd name="T19" fmla="*/ 0 h 31"/>
              <a:gd name="T20" fmla="*/ 2147483647 w 1096"/>
              <a:gd name="T21" fmla="*/ 0 h 31"/>
              <a:gd name="T22" fmla="*/ 2147483647 w 1096"/>
              <a:gd name="T23" fmla="*/ 2147483647 h 31"/>
              <a:gd name="T24" fmla="*/ 2147483647 w 1096"/>
              <a:gd name="T25" fmla="*/ 2147483647 h 31"/>
              <a:gd name="T26" fmla="*/ 2147483647 w 1096"/>
              <a:gd name="T27" fmla="*/ 2147483647 h 31"/>
              <a:gd name="T28" fmla="*/ 2147483647 w 1096"/>
              <a:gd name="T29" fmla="*/ 2147483647 h 31"/>
              <a:gd name="T30" fmla="*/ 2147483647 w 1096"/>
              <a:gd name="T31" fmla="*/ 2147483647 h 31"/>
              <a:gd name="T32" fmla="*/ 2147483647 w 1096"/>
              <a:gd name="T33" fmla="*/ 2147483647 h 31"/>
              <a:gd name="T34" fmla="*/ 2147483647 w 1096"/>
              <a:gd name="T35" fmla="*/ 2147483647 h 31"/>
              <a:gd name="T36" fmla="*/ 0 w 1096"/>
              <a:gd name="T37" fmla="*/ 2147483647 h 31"/>
              <a:gd name="T38" fmla="*/ 2147483647 w 1096"/>
              <a:gd name="T39" fmla="*/ 2147483647 h 31"/>
              <a:gd name="T40" fmla="*/ 2147483647 w 1096"/>
              <a:gd name="T41" fmla="*/ 2147483647 h 31"/>
              <a:gd name="T42" fmla="*/ 2147483647 w 1096"/>
              <a:gd name="T43" fmla="*/ 2147483647 h 31"/>
              <a:gd name="T44" fmla="*/ 2147483647 w 1096"/>
              <a:gd name="T45" fmla="*/ 2147483647 h 31"/>
              <a:gd name="T46" fmla="*/ 2147483647 w 1096"/>
              <a:gd name="T47" fmla="*/ 2147483647 h 31"/>
              <a:gd name="T48" fmla="*/ 2147483647 w 1096"/>
              <a:gd name="T49" fmla="*/ 2147483647 h 31"/>
              <a:gd name="T50" fmla="*/ 2147483647 w 1096"/>
              <a:gd name="T51" fmla="*/ 2147483647 h 31"/>
              <a:gd name="T52" fmla="*/ 2147483647 w 1096"/>
              <a:gd name="T53" fmla="*/ 2147483647 h 31"/>
              <a:gd name="T54" fmla="*/ 2147483647 w 1096"/>
              <a:gd name="T55" fmla="*/ 2147483647 h 31"/>
              <a:gd name="T56" fmla="*/ 2147483647 w 1096"/>
              <a:gd name="T57" fmla="*/ 2147483647 h 31"/>
              <a:gd name="T58" fmla="*/ 2147483647 w 1096"/>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1"/>
              <a:gd name="T92" fmla="*/ 1096 w 1096"/>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1">
                <a:moveTo>
                  <a:pt x="1095" y="30"/>
                </a:moveTo>
                <a:lnTo>
                  <a:pt x="1095" y="26"/>
                </a:lnTo>
                <a:lnTo>
                  <a:pt x="1084" y="23"/>
                </a:lnTo>
                <a:lnTo>
                  <a:pt x="1052" y="19"/>
                </a:lnTo>
                <a:lnTo>
                  <a:pt x="1003" y="11"/>
                </a:lnTo>
                <a:lnTo>
                  <a:pt x="933" y="8"/>
                </a:lnTo>
                <a:lnTo>
                  <a:pt x="852" y="4"/>
                </a:lnTo>
                <a:lnTo>
                  <a:pt x="760" y="4"/>
                </a:lnTo>
                <a:lnTo>
                  <a:pt x="653" y="0"/>
                </a:lnTo>
                <a:lnTo>
                  <a:pt x="545" y="0"/>
                </a:lnTo>
                <a:lnTo>
                  <a:pt x="437" y="0"/>
                </a:lnTo>
                <a:lnTo>
                  <a:pt x="334" y="4"/>
                </a:lnTo>
                <a:lnTo>
                  <a:pt x="237" y="4"/>
                </a:lnTo>
                <a:lnTo>
                  <a:pt x="162" y="8"/>
                </a:lnTo>
                <a:lnTo>
                  <a:pt x="91" y="11"/>
                </a:lnTo>
                <a:lnTo>
                  <a:pt x="43" y="19"/>
                </a:lnTo>
                <a:lnTo>
                  <a:pt x="11" y="23"/>
                </a:lnTo>
                <a:lnTo>
                  <a:pt x="5" y="26"/>
                </a:lnTo>
                <a:lnTo>
                  <a:pt x="0" y="30"/>
                </a:lnTo>
                <a:lnTo>
                  <a:pt x="54" y="26"/>
                </a:lnTo>
                <a:lnTo>
                  <a:pt x="108" y="23"/>
                </a:lnTo>
                <a:lnTo>
                  <a:pt x="243" y="19"/>
                </a:lnTo>
                <a:lnTo>
                  <a:pt x="388" y="15"/>
                </a:lnTo>
                <a:lnTo>
                  <a:pt x="545" y="15"/>
                </a:lnTo>
                <a:lnTo>
                  <a:pt x="701" y="15"/>
                </a:lnTo>
                <a:lnTo>
                  <a:pt x="852" y="19"/>
                </a:lnTo>
                <a:lnTo>
                  <a:pt x="922" y="19"/>
                </a:lnTo>
                <a:lnTo>
                  <a:pt x="987" y="23"/>
                </a:lnTo>
                <a:lnTo>
                  <a:pt x="1041" y="26"/>
                </a:lnTo>
                <a:lnTo>
                  <a:pt x="1095" y="3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1" name="Freeform 42"/>
          <p:cNvSpPr>
            <a:spLocks/>
          </p:cNvSpPr>
          <p:nvPr/>
        </p:nvSpPr>
        <p:spPr bwMode="auto">
          <a:xfrm>
            <a:off x="2225675" y="3252787"/>
            <a:ext cx="1739900" cy="47625"/>
          </a:xfrm>
          <a:custGeom>
            <a:avLst/>
            <a:gdLst>
              <a:gd name="T0" fmla="*/ 2147483647 w 1096"/>
              <a:gd name="T1" fmla="*/ 2147483647 h 30"/>
              <a:gd name="T2" fmla="*/ 2147483647 w 1096"/>
              <a:gd name="T3" fmla="*/ 2147483647 h 30"/>
              <a:gd name="T4" fmla="*/ 2147483647 w 1096"/>
              <a:gd name="T5" fmla="*/ 2147483647 h 30"/>
              <a:gd name="T6" fmla="*/ 2147483647 w 1096"/>
              <a:gd name="T7" fmla="*/ 2147483647 h 30"/>
              <a:gd name="T8" fmla="*/ 2147483647 w 1096"/>
              <a:gd name="T9" fmla="*/ 2147483647 h 30"/>
              <a:gd name="T10" fmla="*/ 2147483647 w 1096"/>
              <a:gd name="T11" fmla="*/ 2147483647 h 30"/>
              <a:gd name="T12" fmla="*/ 2147483647 w 1096"/>
              <a:gd name="T13" fmla="*/ 2147483647 h 30"/>
              <a:gd name="T14" fmla="*/ 2147483647 w 1096"/>
              <a:gd name="T15" fmla="*/ 2147483647 h 30"/>
              <a:gd name="T16" fmla="*/ 2147483647 w 1096"/>
              <a:gd name="T17" fmla="*/ 0 h 30"/>
              <a:gd name="T18" fmla="*/ 2147483647 w 1096"/>
              <a:gd name="T19" fmla="*/ 0 h 30"/>
              <a:gd name="T20" fmla="*/ 2147483647 w 1096"/>
              <a:gd name="T21" fmla="*/ 0 h 30"/>
              <a:gd name="T22" fmla="*/ 2147483647 w 1096"/>
              <a:gd name="T23" fmla="*/ 2147483647 h 30"/>
              <a:gd name="T24" fmla="*/ 2147483647 w 1096"/>
              <a:gd name="T25" fmla="*/ 2147483647 h 30"/>
              <a:gd name="T26" fmla="*/ 2147483647 w 1096"/>
              <a:gd name="T27" fmla="*/ 2147483647 h 30"/>
              <a:gd name="T28" fmla="*/ 2147483647 w 1096"/>
              <a:gd name="T29" fmla="*/ 2147483647 h 30"/>
              <a:gd name="T30" fmla="*/ 2147483647 w 1096"/>
              <a:gd name="T31" fmla="*/ 2147483647 h 30"/>
              <a:gd name="T32" fmla="*/ 2147483647 w 1096"/>
              <a:gd name="T33" fmla="*/ 2147483647 h 30"/>
              <a:gd name="T34" fmla="*/ 2147483647 w 1096"/>
              <a:gd name="T35" fmla="*/ 2147483647 h 30"/>
              <a:gd name="T36" fmla="*/ 0 w 1096"/>
              <a:gd name="T37" fmla="*/ 2147483647 h 30"/>
              <a:gd name="T38" fmla="*/ 2147483647 w 1096"/>
              <a:gd name="T39" fmla="*/ 2147483647 h 30"/>
              <a:gd name="T40" fmla="*/ 2147483647 w 1096"/>
              <a:gd name="T41" fmla="*/ 2147483647 h 30"/>
              <a:gd name="T42" fmla="*/ 2147483647 w 1096"/>
              <a:gd name="T43" fmla="*/ 2147483647 h 30"/>
              <a:gd name="T44" fmla="*/ 2147483647 w 1096"/>
              <a:gd name="T45" fmla="*/ 2147483647 h 30"/>
              <a:gd name="T46" fmla="*/ 2147483647 w 1096"/>
              <a:gd name="T47" fmla="*/ 2147483647 h 30"/>
              <a:gd name="T48" fmla="*/ 2147483647 w 1096"/>
              <a:gd name="T49" fmla="*/ 2147483647 h 30"/>
              <a:gd name="T50" fmla="*/ 2147483647 w 1096"/>
              <a:gd name="T51" fmla="*/ 2147483647 h 30"/>
              <a:gd name="T52" fmla="*/ 2147483647 w 1096"/>
              <a:gd name="T53" fmla="*/ 2147483647 h 30"/>
              <a:gd name="T54" fmla="*/ 2147483647 w 1096"/>
              <a:gd name="T55" fmla="*/ 2147483647 h 30"/>
              <a:gd name="T56" fmla="*/ 2147483647 w 1096"/>
              <a:gd name="T57" fmla="*/ 2147483647 h 30"/>
              <a:gd name="T58" fmla="*/ 2147483647 w 1096"/>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0"/>
              <a:gd name="T92" fmla="*/ 1096 w 1096"/>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0">
                <a:moveTo>
                  <a:pt x="1095" y="29"/>
                </a:moveTo>
                <a:lnTo>
                  <a:pt x="1095" y="25"/>
                </a:lnTo>
                <a:lnTo>
                  <a:pt x="1084" y="25"/>
                </a:lnTo>
                <a:lnTo>
                  <a:pt x="1052" y="18"/>
                </a:lnTo>
                <a:lnTo>
                  <a:pt x="1003" y="15"/>
                </a:lnTo>
                <a:lnTo>
                  <a:pt x="933" y="11"/>
                </a:lnTo>
                <a:lnTo>
                  <a:pt x="852" y="7"/>
                </a:lnTo>
                <a:lnTo>
                  <a:pt x="760" y="4"/>
                </a:lnTo>
                <a:lnTo>
                  <a:pt x="653" y="0"/>
                </a:lnTo>
                <a:lnTo>
                  <a:pt x="545" y="0"/>
                </a:lnTo>
                <a:lnTo>
                  <a:pt x="437" y="0"/>
                </a:lnTo>
                <a:lnTo>
                  <a:pt x="334" y="4"/>
                </a:lnTo>
                <a:lnTo>
                  <a:pt x="237" y="7"/>
                </a:lnTo>
                <a:lnTo>
                  <a:pt x="162" y="11"/>
                </a:lnTo>
                <a:lnTo>
                  <a:pt x="91" y="15"/>
                </a:lnTo>
                <a:lnTo>
                  <a:pt x="43" y="18"/>
                </a:lnTo>
                <a:lnTo>
                  <a:pt x="11" y="25"/>
                </a:lnTo>
                <a:lnTo>
                  <a:pt x="5" y="25"/>
                </a:lnTo>
                <a:lnTo>
                  <a:pt x="0" y="29"/>
                </a:lnTo>
                <a:lnTo>
                  <a:pt x="54" y="25"/>
                </a:lnTo>
                <a:lnTo>
                  <a:pt x="108" y="22"/>
                </a:lnTo>
                <a:lnTo>
                  <a:pt x="243" y="18"/>
                </a:lnTo>
                <a:lnTo>
                  <a:pt x="388" y="15"/>
                </a:lnTo>
                <a:lnTo>
                  <a:pt x="545" y="15"/>
                </a:lnTo>
                <a:lnTo>
                  <a:pt x="701" y="15"/>
                </a:lnTo>
                <a:lnTo>
                  <a:pt x="852" y="18"/>
                </a:lnTo>
                <a:lnTo>
                  <a:pt x="922" y="18"/>
                </a:lnTo>
                <a:lnTo>
                  <a:pt x="987" y="22"/>
                </a:lnTo>
                <a:lnTo>
                  <a:pt x="1041" y="25"/>
                </a:lnTo>
                <a:lnTo>
                  <a:pt x="1095" y="29"/>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2" name="Freeform 43"/>
          <p:cNvSpPr>
            <a:spLocks/>
          </p:cNvSpPr>
          <p:nvPr/>
        </p:nvSpPr>
        <p:spPr bwMode="auto">
          <a:xfrm>
            <a:off x="2225675" y="3157537"/>
            <a:ext cx="1739900" cy="52387"/>
          </a:xfrm>
          <a:custGeom>
            <a:avLst/>
            <a:gdLst>
              <a:gd name="T0" fmla="*/ 2147483647 w 1096"/>
              <a:gd name="T1" fmla="*/ 2147483647 h 33"/>
              <a:gd name="T2" fmla="*/ 2147483647 w 1096"/>
              <a:gd name="T3" fmla="*/ 2147483647 h 33"/>
              <a:gd name="T4" fmla="*/ 2147483647 w 1096"/>
              <a:gd name="T5" fmla="*/ 2147483647 h 33"/>
              <a:gd name="T6" fmla="*/ 2147483647 w 1096"/>
              <a:gd name="T7" fmla="*/ 2147483647 h 33"/>
              <a:gd name="T8" fmla="*/ 2147483647 w 1096"/>
              <a:gd name="T9" fmla="*/ 2147483647 h 33"/>
              <a:gd name="T10" fmla="*/ 2147483647 w 1096"/>
              <a:gd name="T11" fmla="*/ 2147483647 h 33"/>
              <a:gd name="T12" fmla="*/ 2147483647 w 1096"/>
              <a:gd name="T13" fmla="*/ 2147483647 h 33"/>
              <a:gd name="T14" fmla="*/ 2147483647 w 1096"/>
              <a:gd name="T15" fmla="*/ 2147483647 h 33"/>
              <a:gd name="T16" fmla="*/ 2147483647 w 1096"/>
              <a:gd name="T17" fmla="*/ 0 h 33"/>
              <a:gd name="T18" fmla="*/ 2147483647 w 1096"/>
              <a:gd name="T19" fmla="*/ 0 h 33"/>
              <a:gd name="T20" fmla="*/ 2147483647 w 1096"/>
              <a:gd name="T21" fmla="*/ 0 h 33"/>
              <a:gd name="T22" fmla="*/ 2147483647 w 1096"/>
              <a:gd name="T23" fmla="*/ 2147483647 h 33"/>
              <a:gd name="T24" fmla="*/ 2147483647 w 1096"/>
              <a:gd name="T25" fmla="*/ 2147483647 h 33"/>
              <a:gd name="T26" fmla="*/ 2147483647 w 1096"/>
              <a:gd name="T27" fmla="*/ 2147483647 h 33"/>
              <a:gd name="T28" fmla="*/ 2147483647 w 1096"/>
              <a:gd name="T29" fmla="*/ 2147483647 h 33"/>
              <a:gd name="T30" fmla="*/ 2147483647 w 1096"/>
              <a:gd name="T31" fmla="*/ 2147483647 h 33"/>
              <a:gd name="T32" fmla="*/ 2147483647 w 1096"/>
              <a:gd name="T33" fmla="*/ 2147483647 h 33"/>
              <a:gd name="T34" fmla="*/ 2147483647 w 1096"/>
              <a:gd name="T35" fmla="*/ 2147483647 h 33"/>
              <a:gd name="T36" fmla="*/ 0 w 1096"/>
              <a:gd name="T37" fmla="*/ 2147483647 h 33"/>
              <a:gd name="T38" fmla="*/ 2147483647 w 1096"/>
              <a:gd name="T39" fmla="*/ 2147483647 h 33"/>
              <a:gd name="T40" fmla="*/ 2147483647 w 1096"/>
              <a:gd name="T41" fmla="*/ 2147483647 h 33"/>
              <a:gd name="T42" fmla="*/ 2147483647 w 1096"/>
              <a:gd name="T43" fmla="*/ 2147483647 h 33"/>
              <a:gd name="T44" fmla="*/ 2147483647 w 1096"/>
              <a:gd name="T45" fmla="*/ 2147483647 h 33"/>
              <a:gd name="T46" fmla="*/ 2147483647 w 1096"/>
              <a:gd name="T47" fmla="*/ 2147483647 h 33"/>
              <a:gd name="T48" fmla="*/ 2147483647 w 1096"/>
              <a:gd name="T49" fmla="*/ 2147483647 h 33"/>
              <a:gd name="T50" fmla="*/ 2147483647 w 1096"/>
              <a:gd name="T51" fmla="*/ 2147483647 h 33"/>
              <a:gd name="T52" fmla="*/ 2147483647 w 1096"/>
              <a:gd name="T53" fmla="*/ 2147483647 h 33"/>
              <a:gd name="T54" fmla="*/ 2147483647 w 1096"/>
              <a:gd name="T55" fmla="*/ 2147483647 h 33"/>
              <a:gd name="T56" fmla="*/ 2147483647 w 1096"/>
              <a:gd name="T57" fmla="*/ 2147483647 h 33"/>
              <a:gd name="T58" fmla="*/ 2147483647 w 1096"/>
              <a:gd name="T59" fmla="*/ 2147483647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3"/>
              <a:gd name="T92" fmla="*/ 1096 w 1096"/>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3">
                <a:moveTo>
                  <a:pt x="1095" y="32"/>
                </a:moveTo>
                <a:lnTo>
                  <a:pt x="1095" y="28"/>
                </a:lnTo>
                <a:lnTo>
                  <a:pt x="1084" y="25"/>
                </a:lnTo>
                <a:lnTo>
                  <a:pt x="1052" y="21"/>
                </a:lnTo>
                <a:lnTo>
                  <a:pt x="1003" y="14"/>
                </a:lnTo>
                <a:lnTo>
                  <a:pt x="933" y="11"/>
                </a:lnTo>
                <a:lnTo>
                  <a:pt x="852" y="7"/>
                </a:lnTo>
                <a:lnTo>
                  <a:pt x="760" y="4"/>
                </a:lnTo>
                <a:lnTo>
                  <a:pt x="653" y="0"/>
                </a:lnTo>
                <a:lnTo>
                  <a:pt x="545" y="0"/>
                </a:lnTo>
                <a:lnTo>
                  <a:pt x="437" y="0"/>
                </a:lnTo>
                <a:lnTo>
                  <a:pt x="334" y="4"/>
                </a:lnTo>
                <a:lnTo>
                  <a:pt x="237" y="7"/>
                </a:lnTo>
                <a:lnTo>
                  <a:pt x="162" y="11"/>
                </a:lnTo>
                <a:lnTo>
                  <a:pt x="91" y="14"/>
                </a:lnTo>
                <a:lnTo>
                  <a:pt x="43" y="21"/>
                </a:lnTo>
                <a:lnTo>
                  <a:pt x="11" y="25"/>
                </a:lnTo>
                <a:lnTo>
                  <a:pt x="5" y="28"/>
                </a:lnTo>
                <a:lnTo>
                  <a:pt x="0" y="32"/>
                </a:lnTo>
                <a:lnTo>
                  <a:pt x="54" y="28"/>
                </a:lnTo>
                <a:lnTo>
                  <a:pt x="108" y="25"/>
                </a:lnTo>
                <a:lnTo>
                  <a:pt x="243" y="18"/>
                </a:lnTo>
                <a:lnTo>
                  <a:pt x="388" y="14"/>
                </a:lnTo>
                <a:lnTo>
                  <a:pt x="545" y="14"/>
                </a:lnTo>
                <a:lnTo>
                  <a:pt x="701" y="14"/>
                </a:lnTo>
                <a:lnTo>
                  <a:pt x="852" y="18"/>
                </a:lnTo>
                <a:lnTo>
                  <a:pt x="922" y="21"/>
                </a:lnTo>
                <a:lnTo>
                  <a:pt x="987" y="25"/>
                </a:lnTo>
                <a:lnTo>
                  <a:pt x="1041" y="28"/>
                </a:lnTo>
                <a:lnTo>
                  <a:pt x="1095" y="32"/>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3" name="Freeform 44"/>
          <p:cNvSpPr>
            <a:spLocks/>
          </p:cNvSpPr>
          <p:nvPr/>
        </p:nvSpPr>
        <p:spPr bwMode="auto">
          <a:xfrm>
            <a:off x="2225675" y="3067049"/>
            <a:ext cx="1739900" cy="50800"/>
          </a:xfrm>
          <a:custGeom>
            <a:avLst/>
            <a:gdLst>
              <a:gd name="T0" fmla="*/ 2147483647 w 1096"/>
              <a:gd name="T1" fmla="*/ 2147483647 h 32"/>
              <a:gd name="T2" fmla="*/ 2147483647 w 1096"/>
              <a:gd name="T3" fmla="*/ 2147483647 h 32"/>
              <a:gd name="T4" fmla="*/ 2147483647 w 1096"/>
              <a:gd name="T5" fmla="*/ 2147483647 h 32"/>
              <a:gd name="T6" fmla="*/ 2147483647 w 1096"/>
              <a:gd name="T7" fmla="*/ 2147483647 h 32"/>
              <a:gd name="T8" fmla="*/ 2147483647 w 1096"/>
              <a:gd name="T9" fmla="*/ 2147483647 h 32"/>
              <a:gd name="T10" fmla="*/ 2147483647 w 1096"/>
              <a:gd name="T11" fmla="*/ 2147483647 h 32"/>
              <a:gd name="T12" fmla="*/ 2147483647 w 1096"/>
              <a:gd name="T13" fmla="*/ 2147483647 h 32"/>
              <a:gd name="T14" fmla="*/ 2147483647 w 1096"/>
              <a:gd name="T15" fmla="*/ 2147483647 h 32"/>
              <a:gd name="T16" fmla="*/ 2147483647 w 1096"/>
              <a:gd name="T17" fmla="*/ 0 h 32"/>
              <a:gd name="T18" fmla="*/ 2147483647 w 1096"/>
              <a:gd name="T19" fmla="*/ 0 h 32"/>
              <a:gd name="T20" fmla="*/ 2147483647 w 1096"/>
              <a:gd name="T21" fmla="*/ 0 h 32"/>
              <a:gd name="T22" fmla="*/ 2147483647 w 1096"/>
              <a:gd name="T23" fmla="*/ 2147483647 h 32"/>
              <a:gd name="T24" fmla="*/ 2147483647 w 1096"/>
              <a:gd name="T25" fmla="*/ 2147483647 h 32"/>
              <a:gd name="T26" fmla="*/ 2147483647 w 1096"/>
              <a:gd name="T27" fmla="*/ 2147483647 h 32"/>
              <a:gd name="T28" fmla="*/ 2147483647 w 1096"/>
              <a:gd name="T29" fmla="*/ 2147483647 h 32"/>
              <a:gd name="T30" fmla="*/ 2147483647 w 1096"/>
              <a:gd name="T31" fmla="*/ 2147483647 h 32"/>
              <a:gd name="T32" fmla="*/ 2147483647 w 1096"/>
              <a:gd name="T33" fmla="*/ 2147483647 h 32"/>
              <a:gd name="T34" fmla="*/ 2147483647 w 1096"/>
              <a:gd name="T35" fmla="*/ 2147483647 h 32"/>
              <a:gd name="T36" fmla="*/ 0 w 1096"/>
              <a:gd name="T37" fmla="*/ 2147483647 h 32"/>
              <a:gd name="T38" fmla="*/ 2147483647 w 1096"/>
              <a:gd name="T39" fmla="*/ 2147483647 h 32"/>
              <a:gd name="T40" fmla="*/ 2147483647 w 1096"/>
              <a:gd name="T41" fmla="*/ 2147483647 h 32"/>
              <a:gd name="T42" fmla="*/ 2147483647 w 1096"/>
              <a:gd name="T43" fmla="*/ 2147483647 h 32"/>
              <a:gd name="T44" fmla="*/ 2147483647 w 1096"/>
              <a:gd name="T45" fmla="*/ 2147483647 h 32"/>
              <a:gd name="T46" fmla="*/ 2147483647 w 1096"/>
              <a:gd name="T47" fmla="*/ 2147483647 h 32"/>
              <a:gd name="T48" fmla="*/ 2147483647 w 1096"/>
              <a:gd name="T49" fmla="*/ 2147483647 h 32"/>
              <a:gd name="T50" fmla="*/ 2147483647 w 1096"/>
              <a:gd name="T51" fmla="*/ 2147483647 h 32"/>
              <a:gd name="T52" fmla="*/ 2147483647 w 1096"/>
              <a:gd name="T53" fmla="*/ 2147483647 h 32"/>
              <a:gd name="T54" fmla="*/ 2147483647 w 1096"/>
              <a:gd name="T55" fmla="*/ 2147483647 h 32"/>
              <a:gd name="T56" fmla="*/ 2147483647 w 1096"/>
              <a:gd name="T57" fmla="*/ 2147483647 h 32"/>
              <a:gd name="T58" fmla="*/ 2147483647 w 1096"/>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2"/>
              <a:gd name="T92" fmla="*/ 1096 w 1096"/>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2">
                <a:moveTo>
                  <a:pt x="1095" y="31"/>
                </a:moveTo>
                <a:lnTo>
                  <a:pt x="1095" y="28"/>
                </a:lnTo>
                <a:lnTo>
                  <a:pt x="1084" y="24"/>
                </a:lnTo>
                <a:lnTo>
                  <a:pt x="1052" y="21"/>
                </a:lnTo>
                <a:lnTo>
                  <a:pt x="1003" y="14"/>
                </a:lnTo>
                <a:lnTo>
                  <a:pt x="933" y="10"/>
                </a:lnTo>
                <a:lnTo>
                  <a:pt x="852" y="7"/>
                </a:lnTo>
                <a:lnTo>
                  <a:pt x="760" y="4"/>
                </a:lnTo>
                <a:lnTo>
                  <a:pt x="653" y="0"/>
                </a:lnTo>
                <a:lnTo>
                  <a:pt x="545" y="0"/>
                </a:lnTo>
                <a:lnTo>
                  <a:pt x="437" y="0"/>
                </a:lnTo>
                <a:lnTo>
                  <a:pt x="334" y="4"/>
                </a:lnTo>
                <a:lnTo>
                  <a:pt x="237" y="7"/>
                </a:lnTo>
                <a:lnTo>
                  <a:pt x="162" y="10"/>
                </a:lnTo>
                <a:lnTo>
                  <a:pt x="91" y="14"/>
                </a:lnTo>
                <a:lnTo>
                  <a:pt x="43" y="21"/>
                </a:lnTo>
                <a:lnTo>
                  <a:pt x="11" y="24"/>
                </a:lnTo>
                <a:lnTo>
                  <a:pt x="5" y="28"/>
                </a:lnTo>
                <a:lnTo>
                  <a:pt x="0" y="31"/>
                </a:lnTo>
                <a:lnTo>
                  <a:pt x="54" y="28"/>
                </a:lnTo>
                <a:lnTo>
                  <a:pt x="108" y="24"/>
                </a:lnTo>
                <a:lnTo>
                  <a:pt x="243" y="17"/>
                </a:lnTo>
                <a:lnTo>
                  <a:pt x="388" y="14"/>
                </a:lnTo>
                <a:lnTo>
                  <a:pt x="545" y="14"/>
                </a:lnTo>
                <a:lnTo>
                  <a:pt x="701" y="14"/>
                </a:lnTo>
                <a:lnTo>
                  <a:pt x="852" y="17"/>
                </a:lnTo>
                <a:lnTo>
                  <a:pt x="922" y="21"/>
                </a:lnTo>
                <a:lnTo>
                  <a:pt x="987" y="24"/>
                </a:lnTo>
                <a:lnTo>
                  <a:pt x="1041" y="28"/>
                </a:lnTo>
                <a:lnTo>
                  <a:pt x="1095" y="31"/>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4" name="Freeform 45"/>
          <p:cNvSpPr>
            <a:spLocks/>
          </p:cNvSpPr>
          <p:nvPr/>
        </p:nvSpPr>
        <p:spPr bwMode="auto">
          <a:xfrm>
            <a:off x="2225675" y="2978149"/>
            <a:ext cx="1739900" cy="49213"/>
          </a:xfrm>
          <a:custGeom>
            <a:avLst/>
            <a:gdLst>
              <a:gd name="T0" fmla="*/ 2147483647 w 1096"/>
              <a:gd name="T1" fmla="*/ 2147483647 h 31"/>
              <a:gd name="T2" fmla="*/ 2147483647 w 1096"/>
              <a:gd name="T3" fmla="*/ 2147483647 h 31"/>
              <a:gd name="T4" fmla="*/ 2147483647 w 1096"/>
              <a:gd name="T5" fmla="*/ 2147483647 h 31"/>
              <a:gd name="T6" fmla="*/ 2147483647 w 1096"/>
              <a:gd name="T7" fmla="*/ 2147483647 h 31"/>
              <a:gd name="T8" fmla="*/ 2147483647 w 1096"/>
              <a:gd name="T9" fmla="*/ 2147483647 h 31"/>
              <a:gd name="T10" fmla="*/ 2147483647 w 1096"/>
              <a:gd name="T11" fmla="*/ 2147483647 h 31"/>
              <a:gd name="T12" fmla="*/ 2147483647 w 1096"/>
              <a:gd name="T13" fmla="*/ 2147483647 h 31"/>
              <a:gd name="T14" fmla="*/ 2147483647 w 1096"/>
              <a:gd name="T15" fmla="*/ 2147483647 h 31"/>
              <a:gd name="T16" fmla="*/ 2147483647 w 1096"/>
              <a:gd name="T17" fmla="*/ 0 h 31"/>
              <a:gd name="T18" fmla="*/ 2147483647 w 1096"/>
              <a:gd name="T19" fmla="*/ 0 h 31"/>
              <a:gd name="T20" fmla="*/ 2147483647 w 1096"/>
              <a:gd name="T21" fmla="*/ 0 h 31"/>
              <a:gd name="T22" fmla="*/ 2147483647 w 1096"/>
              <a:gd name="T23" fmla="*/ 2147483647 h 31"/>
              <a:gd name="T24" fmla="*/ 2147483647 w 1096"/>
              <a:gd name="T25" fmla="*/ 2147483647 h 31"/>
              <a:gd name="T26" fmla="*/ 2147483647 w 1096"/>
              <a:gd name="T27" fmla="*/ 2147483647 h 31"/>
              <a:gd name="T28" fmla="*/ 2147483647 w 1096"/>
              <a:gd name="T29" fmla="*/ 2147483647 h 31"/>
              <a:gd name="T30" fmla="*/ 2147483647 w 1096"/>
              <a:gd name="T31" fmla="*/ 2147483647 h 31"/>
              <a:gd name="T32" fmla="*/ 2147483647 w 1096"/>
              <a:gd name="T33" fmla="*/ 2147483647 h 31"/>
              <a:gd name="T34" fmla="*/ 2147483647 w 1096"/>
              <a:gd name="T35" fmla="*/ 2147483647 h 31"/>
              <a:gd name="T36" fmla="*/ 0 w 1096"/>
              <a:gd name="T37" fmla="*/ 2147483647 h 31"/>
              <a:gd name="T38" fmla="*/ 2147483647 w 1096"/>
              <a:gd name="T39" fmla="*/ 2147483647 h 31"/>
              <a:gd name="T40" fmla="*/ 2147483647 w 1096"/>
              <a:gd name="T41" fmla="*/ 2147483647 h 31"/>
              <a:gd name="T42" fmla="*/ 2147483647 w 1096"/>
              <a:gd name="T43" fmla="*/ 2147483647 h 31"/>
              <a:gd name="T44" fmla="*/ 2147483647 w 1096"/>
              <a:gd name="T45" fmla="*/ 2147483647 h 31"/>
              <a:gd name="T46" fmla="*/ 2147483647 w 1096"/>
              <a:gd name="T47" fmla="*/ 2147483647 h 31"/>
              <a:gd name="T48" fmla="*/ 2147483647 w 1096"/>
              <a:gd name="T49" fmla="*/ 2147483647 h 31"/>
              <a:gd name="T50" fmla="*/ 2147483647 w 1096"/>
              <a:gd name="T51" fmla="*/ 2147483647 h 31"/>
              <a:gd name="T52" fmla="*/ 2147483647 w 1096"/>
              <a:gd name="T53" fmla="*/ 2147483647 h 31"/>
              <a:gd name="T54" fmla="*/ 2147483647 w 1096"/>
              <a:gd name="T55" fmla="*/ 2147483647 h 31"/>
              <a:gd name="T56" fmla="*/ 2147483647 w 1096"/>
              <a:gd name="T57" fmla="*/ 2147483647 h 31"/>
              <a:gd name="T58" fmla="*/ 2147483647 w 1096"/>
              <a:gd name="T59" fmla="*/ 2147483647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1"/>
              <a:gd name="T92" fmla="*/ 1096 w 1096"/>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1">
                <a:moveTo>
                  <a:pt x="1095" y="30"/>
                </a:moveTo>
                <a:lnTo>
                  <a:pt x="1095" y="27"/>
                </a:lnTo>
                <a:lnTo>
                  <a:pt x="1084" y="23"/>
                </a:lnTo>
                <a:lnTo>
                  <a:pt x="1052" y="20"/>
                </a:lnTo>
                <a:lnTo>
                  <a:pt x="1003" y="13"/>
                </a:lnTo>
                <a:lnTo>
                  <a:pt x="933" y="10"/>
                </a:lnTo>
                <a:lnTo>
                  <a:pt x="852" y="7"/>
                </a:lnTo>
                <a:lnTo>
                  <a:pt x="760" y="3"/>
                </a:lnTo>
                <a:lnTo>
                  <a:pt x="653" y="0"/>
                </a:lnTo>
                <a:lnTo>
                  <a:pt x="545" y="0"/>
                </a:lnTo>
                <a:lnTo>
                  <a:pt x="437" y="0"/>
                </a:lnTo>
                <a:lnTo>
                  <a:pt x="334" y="3"/>
                </a:lnTo>
                <a:lnTo>
                  <a:pt x="237" y="7"/>
                </a:lnTo>
                <a:lnTo>
                  <a:pt x="162" y="10"/>
                </a:lnTo>
                <a:lnTo>
                  <a:pt x="91" y="13"/>
                </a:lnTo>
                <a:lnTo>
                  <a:pt x="43" y="20"/>
                </a:lnTo>
                <a:lnTo>
                  <a:pt x="11" y="23"/>
                </a:lnTo>
                <a:lnTo>
                  <a:pt x="5" y="27"/>
                </a:lnTo>
                <a:lnTo>
                  <a:pt x="0" y="30"/>
                </a:lnTo>
                <a:lnTo>
                  <a:pt x="54" y="27"/>
                </a:lnTo>
                <a:lnTo>
                  <a:pt x="108" y="23"/>
                </a:lnTo>
                <a:lnTo>
                  <a:pt x="243" y="17"/>
                </a:lnTo>
                <a:lnTo>
                  <a:pt x="388" y="13"/>
                </a:lnTo>
                <a:lnTo>
                  <a:pt x="545" y="13"/>
                </a:lnTo>
                <a:lnTo>
                  <a:pt x="701" y="13"/>
                </a:lnTo>
                <a:lnTo>
                  <a:pt x="852" y="17"/>
                </a:lnTo>
                <a:lnTo>
                  <a:pt x="922" y="20"/>
                </a:lnTo>
                <a:lnTo>
                  <a:pt x="987" y="23"/>
                </a:lnTo>
                <a:lnTo>
                  <a:pt x="1041" y="27"/>
                </a:lnTo>
                <a:lnTo>
                  <a:pt x="1095" y="30"/>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5" name="Freeform 46"/>
          <p:cNvSpPr>
            <a:spLocks/>
          </p:cNvSpPr>
          <p:nvPr/>
        </p:nvSpPr>
        <p:spPr bwMode="auto">
          <a:xfrm>
            <a:off x="2225675" y="2887662"/>
            <a:ext cx="1739900" cy="47625"/>
          </a:xfrm>
          <a:custGeom>
            <a:avLst/>
            <a:gdLst>
              <a:gd name="T0" fmla="*/ 2147483647 w 1096"/>
              <a:gd name="T1" fmla="*/ 2147483647 h 30"/>
              <a:gd name="T2" fmla="*/ 2147483647 w 1096"/>
              <a:gd name="T3" fmla="*/ 2147483647 h 30"/>
              <a:gd name="T4" fmla="*/ 2147483647 w 1096"/>
              <a:gd name="T5" fmla="*/ 2147483647 h 30"/>
              <a:gd name="T6" fmla="*/ 2147483647 w 1096"/>
              <a:gd name="T7" fmla="*/ 2147483647 h 30"/>
              <a:gd name="T8" fmla="*/ 2147483647 w 1096"/>
              <a:gd name="T9" fmla="*/ 2147483647 h 30"/>
              <a:gd name="T10" fmla="*/ 2147483647 w 1096"/>
              <a:gd name="T11" fmla="*/ 2147483647 h 30"/>
              <a:gd name="T12" fmla="*/ 2147483647 w 1096"/>
              <a:gd name="T13" fmla="*/ 2147483647 h 30"/>
              <a:gd name="T14" fmla="*/ 2147483647 w 1096"/>
              <a:gd name="T15" fmla="*/ 2147483647 h 30"/>
              <a:gd name="T16" fmla="*/ 2147483647 w 1096"/>
              <a:gd name="T17" fmla="*/ 0 h 30"/>
              <a:gd name="T18" fmla="*/ 2147483647 w 1096"/>
              <a:gd name="T19" fmla="*/ 0 h 30"/>
              <a:gd name="T20" fmla="*/ 2147483647 w 1096"/>
              <a:gd name="T21" fmla="*/ 0 h 30"/>
              <a:gd name="T22" fmla="*/ 2147483647 w 1096"/>
              <a:gd name="T23" fmla="*/ 2147483647 h 30"/>
              <a:gd name="T24" fmla="*/ 2147483647 w 1096"/>
              <a:gd name="T25" fmla="*/ 2147483647 h 30"/>
              <a:gd name="T26" fmla="*/ 2147483647 w 1096"/>
              <a:gd name="T27" fmla="*/ 2147483647 h 30"/>
              <a:gd name="T28" fmla="*/ 2147483647 w 1096"/>
              <a:gd name="T29" fmla="*/ 2147483647 h 30"/>
              <a:gd name="T30" fmla="*/ 2147483647 w 1096"/>
              <a:gd name="T31" fmla="*/ 2147483647 h 30"/>
              <a:gd name="T32" fmla="*/ 2147483647 w 1096"/>
              <a:gd name="T33" fmla="*/ 2147483647 h 30"/>
              <a:gd name="T34" fmla="*/ 2147483647 w 1096"/>
              <a:gd name="T35" fmla="*/ 2147483647 h 30"/>
              <a:gd name="T36" fmla="*/ 0 w 1096"/>
              <a:gd name="T37" fmla="*/ 2147483647 h 30"/>
              <a:gd name="T38" fmla="*/ 2147483647 w 1096"/>
              <a:gd name="T39" fmla="*/ 2147483647 h 30"/>
              <a:gd name="T40" fmla="*/ 2147483647 w 1096"/>
              <a:gd name="T41" fmla="*/ 2147483647 h 30"/>
              <a:gd name="T42" fmla="*/ 2147483647 w 1096"/>
              <a:gd name="T43" fmla="*/ 2147483647 h 30"/>
              <a:gd name="T44" fmla="*/ 2147483647 w 1096"/>
              <a:gd name="T45" fmla="*/ 2147483647 h 30"/>
              <a:gd name="T46" fmla="*/ 2147483647 w 1096"/>
              <a:gd name="T47" fmla="*/ 2147483647 h 30"/>
              <a:gd name="T48" fmla="*/ 2147483647 w 1096"/>
              <a:gd name="T49" fmla="*/ 2147483647 h 30"/>
              <a:gd name="T50" fmla="*/ 2147483647 w 1096"/>
              <a:gd name="T51" fmla="*/ 2147483647 h 30"/>
              <a:gd name="T52" fmla="*/ 2147483647 w 1096"/>
              <a:gd name="T53" fmla="*/ 2147483647 h 30"/>
              <a:gd name="T54" fmla="*/ 2147483647 w 1096"/>
              <a:gd name="T55" fmla="*/ 2147483647 h 30"/>
              <a:gd name="T56" fmla="*/ 2147483647 w 1096"/>
              <a:gd name="T57" fmla="*/ 2147483647 h 30"/>
              <a:gd name="T58" fmla="*/ 2147483647 w 1096"/>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0"/>
              <a:gd name="T92" fmla="*/ 1096 w 1096"/>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0">
                <a:moveTo>
                  <a:pt x="1095" y="29"/>
                </a:moveTo>
                <a:lnTo>
                  <a:pt x="1095" y="26"/>
                </a:lnTo>
                <a:lnTo>
                  <a:pt x="1084" y="23"/>
                </a:lnTo>
                <a:lnTo>
                  <a:pt x="1052" y="19"/>
                </a:lnTo>
                <a:lnTo>
                  <a:pt x="1003" y="13"/>
                </a:lnTo>
                <a:lnTo>
                  <a:pt x="933" y="10"/>
                </a:lnTo>
                <a:lnTo>
                  <a:pt x="852" y="6"/>
                </a:lnTo>
                <a:lnTo>
                  <a:pt x="760" y="3"/>
                </a:lnTo>
                <a:lnTo>
                  <a:pt x="653" y="0"/>
                </a:lnTo>
                <a:lnTo>
                  <a:pt x="545" y="0"/>
                </a:lnTo>
                <a:lnTo>
                  <a:pt x="437" y="0"/>
                </a:lnTo>
                <a:lnTo>
                  <a:pt x="334" y="3"/>
                </a:lnTo>
                <a:lnTo>
                  <a:pt x="237" y="6"/>
                </a:lnTo>
                <a:lnTo>
                  <a:pt x="162" y="10"/>
                </a:lnTo>
                <a:lnTo>
                  <a:pt x="91" y="13"/>
                </a:lnTo>
                <a:lnTo>
                  <a:pt x="43" y="19"/>
                </a:lnTo>
                <a:lnTo>
                  <a:pt x="11" y="23"/>
                </a:lnTo>
                <a:lnTo>
                  <a:pt x="5" y="26"/>
                </a:lnTo>
                <a:lnTo>
                  <a:pt x="0" y="29"/>
                </a:lnTo>
                <a:lnTo>
                  <a:pt x="54" y="26"/>
                </a:lnTo>
                <a:lnTo>
                  <a:pt x="108" y="23"/>
                </a:lnTo>
                <a:lnTo>
                  <a:pt x="243" y="16"/>
                </a:lnTo>
                <a:lnTo>
                  <a:pt x="388" y="13"/>
                </a:lnTo>
                <a:lnTo>
                  <a:pt x="545" y="13"/>
                </a:lnTo>
                <a:lnTo>
                  <a:pt x="701" y="13"/>
                </a:lnTo>
                <a:lnTo>
                  <a:pt x="852" y="16"/>
                </a:lnTo>
                <a:lnTo>
                  <a:pt x="922" y="19"/>
                </a:lnTo>
                <a:lnTo>
                  <a:pt x="987" y="23"/>
                </a:lnTo>
                <a:lnTo>
                  <a:pt x="1041" y="26"/>
                </a:lnTo>
                <a:lnTo>
                  <a:pt x="1095" y="29"/>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6" name="Freeform 47"/>
          <p:cNvSpPr>
            <a:spLocks/>
          </p:cNvSpPr>
          <p:nvPr/>
        </p:nvSpPr>
        <p:spPr bwMode="auto">
          <a:xfrm>
            <a:off x="2225675" y="2790824"/>
            <a:ext cx="1739900" cy="52388"/>
          </a:xfrm>
          <a:custGeom>
            <a:avLst/>
            <a:gdLst>
              <a:gd name="T0" fmla="*/ 2147483647 w 1096"/>
              <a:gd name="T1" fmla="*/ 2147483647 h 33"/>
              <a:gd name="T2" fmla="*/ 2147483647 w 1096"/>
              <a:gd name="T3" fmla="*/ 2147483647 h 33"/>
              <a:gd name="T4" fmla="*/ 2147483647 w 1096"/>
              <a:gd name="T5" fmla="*/ 2147483647 h 33"/>
              <a:gd name="T6" fmla="*/ 2147483647 w 1096"/>
              <a:gd name="T7" fmla="*/ 2147483647 h 33"/>
              <a:gd name="T8" fmla="*/ 2147483647 w 1096"/>
              <a:gd name="T9" fmla="*/ 2147483647 h 33"/>
              <a:gd name="T10" fmla="*/ 2147483647 w 1096"/>
              <a:gd name="T11" fmla="*/ 2147483647 h 33"/>
              <a:gd name="T12" fmla="*/ 2147483647 w 1096"/>
              <a:gd name="T13" fmla="*/ 2147483647 h 33"/>
              <a:gd name="T14" fmla="*/ 2147483647 w 1096"/>
              <a:gd name="T15" fmla="*/ 2147483647 h 33"/>
              <a:gd name="T16" fmla="*/ 2147483647 w 1096"/>
              <a:gd name="T17" fmla="*/ 0 h 33"/>
              <a:gd name="T18" fmla="*/ 2147483647 w 1096"/>
              <a:gd name="T19" fmla="*/ 0 h 33"/>
              <a:gd name="T20" fmla="*/ 2147483647 w 1096"/>
              <a:gd name="T21" fmla="*/ 0 h 33"/>
              <a:gd name="T22" fmla="*/ 2147483647 w 1096"/>
              <a:gd name="T23" fmla="*/ 2147483647 h 33"/>
              <a:gd name="T24" fmla="*/ 2147483647 w 1096"/>
              <a:gd name="T25" fmla="*/ 2147483647 h 33"/>
              <a:gd name="T26" fmla="*/ 2147483647 w 1096"/>
              <a:gd name="T27" fmla="*/ 2147483647 h 33"/>
              <a:gd name="T28" fmla="*/ 2147483647 w 1096"/>
              <a:gd name="T29" fmla="*/ 2147483647 h 33"/>
              <a:gd name="T30" fmla="*/ 2147483647 w 1096"/>
              <a:gd name="T31" fmla="*/ 2147483647 h 33"/>
              <a:gd name="T32" fmla="*/ 2147483647 w 1096"/>
              <a:gd name="T33" fmla="*/ 2147483647 h 33"/>
              <a:gd name="T34" fmla="*/ 2147483647 w 1096"/>
              <a:gd name="T35" fmla="*/ 2147483647 h 33"/>
              <a:gd name="T36" fmla="*/ 0 w 1096"/>
              <a:gd name="T37" fmla="*/ 2147483647 h 33"/>
              <a:gd name="T38" fmla="*/ 2147483647 w 1096"/>
              <a:gd name="T39" fmla="*/ 2147483647 h 33"/>
              <a:gd name="T40" fmla="*/ 2147483647 w 1096"/>
              <a:gd name="T41" fmla="*/ 2147483647 h 33"/>
              <a:gd name="T42" fmla="*/ 2147483647 w 1096"/>
              <a:gd name="T43" fmla="*/ 2147483647 h 33"/>
              <a:gd name="T44" fmla="*/ 2147483647 w 1096"/>
              <a:gd name="T45" fmla="*/ 2147483647 h 33"/>
              <a:gd name="T46" fmla="*/ 2147483647 w 1096"/>
              <a:gd name="T47" fmla="*/ 2147483647 h 33"/>
              <a:gd name="T48" fmla="*/ 2147483647 w 1096"/>
              <a:gd name="T49" fmla="*/ 2147483647 h 33"/>
              <a:gd name="T50" fmla="*/ 2147483647 w 1096"/>
              <a:gd name="T51" fmla="*/ 2147483647 h 33"/>
              <a:gd name="T52" fmla="*/ 2147483647 w 1096"/>
              <a:gd name="T53" fmla="*/ 2147483647 h 33"/>
              <a:gd name="T54" fmla="*/ 2147483647 w 1096"/>
              <a:gd name="T55" fmla="*/ 2147483647 h 33"/>
              <a:gd name="T56" fmla="*/ 2147483647 w 1096"/>
              <a:gd name="T57" fmla="*/ 2147483647 h 33"/>
              <a:gd name="T58" fmla="*/ 2147483647 w 1096"/>
              <a:gd name="T59" fmla="*/ 2147483647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3"/>
              <a:gd name="T92" fmla="*/ 1096 w 1096"/>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3">
                <a:moveTo>
                  <a:pt x="1095" y="32"/>
                </a:moveTo>
                <a:lnTo>
                  <a:pt x="1095" y="29"/>
                </a:lnTo>
                <a:lnTo>
                  <a:pt x="1084" y="26"/>
                </a:lnTo>
                <a:lnTo>
                  <a:pt x="1052" y="19"/>
                </a:lnTo>
                <a:lnTo>
                  <a:pt x="1003" y="16"/>
                </a:lnTo>
                <a:lnTo>
                  <a:pt x="933" y="10"/>
                </a:lnTo>
                <a:lnTo>
                  <a:pt x="852" y="7"/>
                </a:lnTo>
                <a:lnTo>
                  <a:pt x="760" y="4"/>
                </a:lnTo>
                <a:lnTo>
                  <a:pt x="653" y="0"/>
                </a:lnTo>
                <a:lnTo>
                  <a:pt x="545" y="0"/>
                </a:lnTo>
                <a:lnTo>
                  <a:pt x="437" y="0"/>
                </a:lnTo>
                <a:lnTo>
                  <a:pt x="334" y="4"/>
                </a:lnTo>
                <a:lnTo>
                  <a:pt x="237" y="7"/>
                </a:lnTo>
                <a:lnTo>
                  <a:pt x="162" y="10"/>
                </a:lnTo>
                <a:lnTo>
                  <a:pt x="91" y="16"/>
                </a:lnTo>
                <a:lnTo>
                  <a:pt x="43" y="19"/>
                </a:lnTo>
                <a:lnTo>
                  <a:pt x="11" y="26"/>
                </a:lnTo>
                <a:lnTo>
                  <a:pt x="5" y="29"/>
                </a:lnTo>
                <a:lnTo>
                  <a:pt x="0" y="32"/>
                </a:lnTo>
                <a:lnTo>
                  <a:pt x="54" y="29"/>
                </a:lnTo>
                <a:lnTo>
                  <a:pt x="108" y="26"/>
                </a:lnTo>
                <a:lnTo>
                  <a:pt x="243" y="19"/>
                </a:lnTo>
                <a:lnTo>
                  <a:pt x="388" y="16"/>
                </a:lnTo>
                <a:lnTo>
                  <a:pt x="545" y="16"/>
                </a:lnTo>
                <a:lnTo>
                  <a:pt x="701" y="16"/>
                </a:lnTo>
                <a:lnTo>
                  <a:pt x="852" y="19"/>
                </a:lnTo>
                <a:lnTo>
                  <a:pt x="922" y="23"/>
                </a:lnTo>
                <a:lnTo>
                  <a:pt x="987" y="26"/>
                </a:lnTo>
                <a:lnTo>
                  <a:pt x="1041" y="29"/>
                </a:lnTo>
                <a:lnTo>
                  <a:pt x="1095" y="32"/>
                </a:lnTo>
              </a:path>
            </a:pathLst>
          </a:custGeom>
          <a:solidFill>
            <a:srgbClr val="FFC000"/>
          </a:solidFill>
          <a:ln w="3175" cap="rnd" cmpd="sng">
            <a:noFill/>
            <a:prstDash val="solid"/>
            <a:round/>
            <a:headEnd type="none" w="sm" len="sm"/>
            <a:tailEnd type="none" w="sm" len="sm"/>
          </a:ln>
        </p:spPr>
        <p:txBody>
          <a:bodyPr/>
          <a:lstStyle/>
          <a:p>
            <a:endParaRPr lang="en-CA" dirty="0"/>
          </a:p>
        </p:txBody>
      </p:sp>
      <p:sp>
        <p:nvSpPr>
          <p:cNvPr id="57" name="Freeform 48"/>
          <p:cNvSpPr>
            <a:spLocks/>
          </p:cNvSpPr>
          <p:nvPr/>
        </p:nvSpPr>
        <p:spPr bwMode="auto">
          <a:xfrm>
            <a:off x="2225675" y="2701924"/>
            <a:ext cx="1739900" cy="50800"/>
          </a:xfrm>
          <a:custGeom>
            <a:avLst/>
            <a:gdLst>
              <a:gd name="T0" fmla="*/ 2147483647 w 1096"/>
              <a:gd name="T1" fmla="*/ 2147483647 h 32"/>
              <a:gd name="T2" fmla="*/ 2147483647 w 1096"/>
              <a:gd name="T3" fmla="*/ 2147483647 h 32"/>
              <a:gd name="T4" fmla="*/ 2147483647 w 1096"/>
              <a:gd name="T5" fmla="*/ 2147483647 h 32"/>
              <a:gd name="T6" fmla="*/ 2147483647 w 1096"/>
              <a:gd name="T7" fmla="*/ 2147483647 h 32"/>
              <a:gd name="T8" fmla="*/ 2147483647 w 1096"/>
              <a:gd name="T9" fmla="*/ 2147483647 h 32"/>
              <a:gd name="T10" fmla="*/ 2147483647 w 1096"/>
              <a:gd name="T11" fmla="*/ 2147483647 h 32"/>
              <a:gd name="T12" fmla="*/ 2147483647 w 1096"/>
              <a:gd name="T13" fmla="*/ 2147483647 h 32"/>
              <a:gd name="T14" fmla="*/ 2147483647 w 1096"/>
              <a:gd name="T15" fmla="*/ 2147483647 h 32"/>
              <a:gd name="T16" fmla="*/ 2147483647 w 1096"/>
              <a:gd name="T17" fmla="*/ 0 h 32"/>
              <a:gd name="T18" fmla="*/ 2147483647 w 1096"/>
              <a:gd name="T19" fmla="*/ 0 h 32"/>
              <a:gd name="T20" fmla="*/ 2147483647 w 1096"/>
              <a:gd name="T21" fmla="*/ 0 h 32"/>
              <a:gd name="T22" fmla="*/ 2147483647 w 1096"/>
              <a:gd name="T23" fmla="*/ 2147483647 h 32"/>
              <a:gd name="T24" fmla="*/ 2147483647 w 1096"/>
              <a:gd name="T25" fmla="*/ 2147483647 h 32"/>
              <a:gd name="T26" fmla="*/ 2147483647 w 1096"/>
              <a:gd name="T27" fmla="*/ 2147483647 h 32"/>
              <a:gd name="T28" fmla="*/ 2147483647 w 1096"/>
              <a:gd name="T29" fmla="*/ 2147483647 h 32"/>
              <a:gd name="T30" fmla="*/ 2147483647 w 1096"/>
              <a:gd name="T31" fmla="*/ 2147483647 h 32"/>
              <a:gd name="T32" fmla="*/ 2147483647 w 1096"/>
              <a:gd name="T33" fmla="*/ 2147483647 h 32"/>
              <a:gd name="T34" fmla="*/ 2147483647 w 1096"/>
              <a:gd name="T35" fmla="*/ 2147483647 h 32"/>
              <a:gd name="T36" fmla="*/ 0 w 1096"/>
              <a:gd name="T37" fmla="*/ 2147483647 h 32"/>
              <a:gd name="T38" fmla="*/ 2147483647 w 1096"/>
              <a:gd name="T39" fmla="*/ 2147483647 h 32"/>
              <a:gd name="T40" fmla="*/ 2147483647 w 1096"/>
              <a:gd name="T41" fmla="*/ 2147483647 h 32"/>
              <a:gd name="T42" fmla="*/ 2147483647 w 1096"/>
              <a:gd name="T43" fmla="*/ 2147483647 h 32"/>
              <a:gd name="T44" fmla="*/ 2147483647 w 1096"/>
              <a:gd name="T45" fmla="*/ 2147483647 h 32"/>
              <a:gd name="T46" fmla="*/ 2147483647 w 1096"/>
              <a:gd name="T47" fmla="*/ 2147483647 h 32"/>
              <a:gd name="T48" fmla="*/ 2147483647 w 1096"/>
              <a:gd name="T49" fmla="*/ 2147483647 h 32"/>
              <a:gd name="T50" fmla="*/ 2147483647 w 1096"/>
              <a:gd name="T51" fmla="*/ 2147483647 h 32"/>
              <a:gd name="T52" fmla="*/ 2147483647 w 1096"/>
              <a:gd name="T53" fmla="*/ 2147483647 h 32"/>
              <a:gd name="T54" fmla="*/ 2147483647 w 1096"/>
              <a:gd name="T55" fmla="*/ 2147483647 h 32"/>
              <a:gd name="T56" fmla="*/ 2147483647 w 1096"/>
              <a:gd name="T57" fmla="*/ 2147483647 h 32"/>
              <a:gd name="T58" fmla="*/ 2147483647 w 1096"/>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6"/>
              <a:gd name="T91" fmla="*/ 0 h 32"/>
              <a:gd name="T92" fmla="*/ 1096 w 1096"/>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6" h="32">
                <a:moveTo>
                  <a:pt x="1095" y="31"/>
                </a:moveTo>
                <a:lnTo>
                  <a:pt x="1095" y="28"/>
                </a:lnTo>
                <a:lnTo>
                  <a:pt x="1084" y="25"/>
                </a:lnTo>
                <a:lnTo>
                  <a:pt x="1052" y="19"/>
                </a:lnTo>
                <a:lnTo>
                  <a:pt x="1003" y="13"/>
                </a:lnTo>
                <a:lnTo>
                  <a:pt x="933" y="10"/>
                </a:lnTo>
                <a:lnTo>
                  <a:pt x="852" y="7"/>
                </a:lnTo>
                <a:lnTo>
                  <a:pt x="760" y="3"/>
                </a:lnTo>
                <a:lnTo>
                  <a:pt x="653" y="0"/>
                </a:lnTo>
                <a:lnTo>
                  <a:pt x="545" y="0"/>
                </a:lnTo>
                <a:lnTo>
                  <a:pt x="437" y="0"/>
                </a:lnTo>
                <a:lnTo>
                  <a:pt x="334" y="3"/>
                </a:lnTo>
                <a:lnTo>
                  <a:pt x="237" y="7"/>
                </a:lnTo>
                <a:lnTo>
                  <a:pt x="162" y="10"/>
                </a:lnTo>
                <a:lnTo>
                  <a:pt x="91" y="13"/>
                </a:lnTo>
                <a:lnTo>
                  <a:pt x="43" y="19"/>
                </a:lnTo>
                <a:lnTo>
                  <a:pt x="11" y="25"/>
                </a:lnTo>
                <a:lnTo>
                  <a:pt x="5" y="28"/>
                </a:lnTo>
                <a:lnTo>
                  <a:pt x="0" y="31"/>
                </a:lnTo>
                <a:lnTo>
                  <a:pt x="54" y="28"/>
                </a:lnTo>
                <a:lnTo>
                  <a:pt x="108" y="25"/>
                </a:lnTo>
                <a:lnTo>
                  <a:pt x="243" y="19"/>
                </a:lnTo>
                <a:lnTo>
                  <a:pt x="388" y="16"/>
                </a:lnTo>
                <a:lnTo>
                  <a:pt x="545" y="16"/>
                </a:lnTo>
                <a:lnTo>
                  <a:pt x="701" y="16"/>
                </a:lnTo>
                <a:lnTo>
                  <a:pt x="852" y="19"/>
                </a:lnTo>
                <a:lnTo>
                  <a:pt x="922" y="22"/>
                </a:lnTo>
                <a:lnTo>
                  <a:pt x="987" y="25"/>
                </a:lnTo>
                <a:lnTo>
                  <a:pt x="1041" y="28"/>
                </a:lnTo>
                <a:lnTo>
                  <a:pt x="1095" y="31"/>
                </a:lnTo>
              </a:path>
            </a:pathLst>
          </a:custGeom>
          <a:solidFill>
            <a:srgbClr val="FFC000"/>
          </a:solidFill>
          <a:ln w="3175" cap="rnd" cmpd="sng">
            <a:noFill/>
            <a:prstDash val="solid"/>
            <a:round/>
            <a:headEnd type="none" w="sm" len="sm"/>
            <a:tailEnd type="none" w="sm" len="sm"/>
          </a:ln>
        </p:spPr>
        <p:txBody>
          <a:bodyPr/>
          <a:lstStyle/>
          <a:p>
            <a:endParaRPr lang="en-CA" dirty="0"/>
          </a:p>
        </p:txBody>
      </p:sp>
      <p:grpSp>
        <p:nvGrpSpPr>
          <p:cNvPr id="58" name="Group 49"/>
          <p:cNvGrpSpPr>
            <a:grpSpLocks/>
          </p:cNvGrpSpPr>
          <p:nvPr/>
        </p:nvGrpSpPr>
        <p:grpSpPr bwMode="auto">
          <a:xfrm>
            <a:off x="2909887" y="2185987"/>
            <a:ext cx="368300" cy="503238"/>
            <a:chOff x="2708" y="1709"/>
            <a:chExt cx="232" cy="317"/>
          </a:xfrm>
        </p:grpSpPr>
        <p:grpSp>
          <p:nvGrpSpPr>
            <p:cNvPr id="59" name="Group 50"/>
            <p:cNvGrpSpPr>
              <a:grpSpLocks/>
            </p:cNvGrpSpPr>
            <p:nvPr/>
          </p:nvGrpSpPr>
          <p:grpSpPr bwMode="auto">
            <a:xfrm>
              <a:off x="2841" y="1775"/>
              <a:ext cx="57" cy="44"/>
              <a:chOff x="2841" y="1775"/>
              <a:chExt cx="57" cy="44"/>
            </a:xfrm>
          </p:grpSpPr>
          <p:sp>
            <p:nvSpPr>
              <p:cNvPr id="91" name="AutoShape 51"/>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92" name="Oval 52"/>
              <p:cNvSpPr>
                <a:spLocks noChangeArrowheads="1"/>
              </p:cNvSpPr>
              <p:nvPr/>
            </p:nvSpPr>
            <p:spPr bwMode="auto">
              <a:xfrm>
                <a:off x="2867"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60" name="Rectangle 53"/>
            <p:cNvSpPr>
              <a:spLocks noChangeArrowheads="1"/>
            </p:cNvSpPr>
            <p:nvPr/>
          </p:nvSpPr>
          <p:spPr bwMode="auto">
            <a:xfrm>
              <a:off x="2791" y="1709"/>
              <a:ext cx="66" cy="7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61" name="Group 54"/>
            <p:cNvGrpSpPr>
              <a:grpSpLocks/>
            </p:cNvGrpSpPr>
            <p:nvPr/>
          </p:nvGrpSpPr>
          <p:grpSpPr bwMode="auto">
            <a:xfrm>
              <a:off x="2750" y="1775"/>
              <a:ext cx="57" cy="44"/>
              <a:chOff x="2750" y="1775"/>
              <a:chExt cx="57" cy="44"/>
            </a:xfrm>
          </p:grpSpPr>
          <p:sp>
            <p:nvSpPr>
              <p:cNvPr id="89" name="AutoShape 55"/>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90" name="Oval 56"/>
              <p:cNvSpPr>
                <a:spLocks noChangeArrowheads="1"/>
              </p:cNvSpPr>
              <p:nvPr/>
            </p:nvSpPr>
            <p:spPr bwMode="auto">
              <a:xfrm>
                <a:off x="2775"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62" name="Rectangle 57"/>
            <p:cNvSpPr>
              <a:spLocks noChangeArrowheads="1"/>
            </p:cNvSpPr>
            <p:nvPr/>
          </p:nvSpPr>
          <p:spPr bwMode="auto">
            <a:xfrm rot="-240000">
              <a:off x="2791" y="1775"/>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3" name="Rectangle 58"/>
            <p:cNvSpPr>
              <a:spLocks noChangeArrowheads="1"/>
            </p:cNvSpPr>
            <p:nvPr/>
          </p:nvSpPr>
          <p:spPr bwMode="auto">
            <a:xfrm>
              <a:off x="2785" y="1775"/>
              <a:ext cx="78"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4" name="Rectangle 59"/>
            <p:cNvSpPr>
              <a:spLocks noChangeArrowheads="1"/>
            </p:cNvSpPr>
            <p:nvPr/>
          </p:nvSpPr>
          <p:spPr bwMode="auto">
            <a:xfrm>
              <a:off x="2785" y="1779"/>
              <a:ext cx="78" cy="8"/>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5" name="AutoShape 60"/>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66" name="Rectangle 61"/>
            <p:cNvSpPr>
              <a:spLocks noChangeArrowheads="1"/>
            </p:cNvSpPr>
            <p:nvPr/>
          </p:nvSpPr>
          <p:spPr bwMode="auto">
            <a:xfrm>
              <a:off x="2712" y="1836"/>
              <a:ext cx="224" cy="1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67" name="Group 62"/>
            <p:cNvGrpSpPr>
              <a:grpSpLocks/>
            </p:cNvGrpSpPr>
            <p:nvPr/>
          </p:nvGrpSpPr>
          <p:grpSpPr bwMode="auto">
            <a:xfrm>
              <a:off x="2715" y="1845"/>
              <a:ext cx="218" cy="169"/>
              <a:chOff x="2715" y="1845"/>
              <a:chExt cx="218" cy="169"/>
            </a:xfrm>
          </p:grpSpPr>
          <p:sp>
            <p:nvSpPr>
              <p:cNvPr id="82" name="Rectangle 63"/>
              <p:cNvSpPr>
                <a:spLocks noChangeArrowheads="1"/>
              </p:cNvSpPr>
              <p:nvPr/>
            </p:nvSpPr>
            <p:spPr bwMode="auto">
              <a:xfrm>
                <a:off x="2716" y="1847"/>
                <a:ext cx="216" cy="167"/>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83" name="Group 64"/>
              <p:cNvGrpSpPr>
                <a:grpSpLocks/>
              </p:cNvGrpSpPr>
              <p:nvPr/>
            </p:nvGrpSpPr>
            <p:grpSpPr bwMode="auto">
              <a:xfrm>
                <a:off x="2715" y="1845"/>
                <a:ext cx="218" cy="85"/>
                <a:chOff x="2715" y="1845"/>
                <a:chExt cx="218" cy="85"/>
              </a:xfrm>
            </p:grpSpPr>
            <p:sp>
              <p:nvSpPr>
                <p:cNvPr id="84" name="Rectangle 65"/>
                <p:cNvSpPr>
                  <a:spLocks noChangeArrowheads="1"/>
                </p:cNvSpPr>
                <p:nvPr/>
              </p:nvSpPr>
              <p:spPr bwMode="auto">
                <a:xfrm>
                  <a:off x="2715"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5" name="Rectangle 66"/>
                <p:cNvSpPr>
                  <a:spLocks noChangeArrowheads="1"/>
                </p:cNvSpPr>
                <p:nvPr/>
              </p:nvSpPr>
              <p:spPr bwMode="auto">
                <a:xfrm>
                  <a:off x="2758"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6" name="Rectangle 67"/>
                <p:cNvSpPr>
                  <a:spLocks noChangeArrowheads="1"/>
                </p:cNvSpPr>
                <p:nvPr/>
              </p:nvSpPr>
              <p:spPr bwMode="auto">
                <a:xfrm>
                  <a:off x="2802"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7" name="Rectangle 68"/>
                <p:cNvSpPr>
                  <a:spLocks noChangeArrowheads="1"/>
                </p:cNvSpPr>
                <p:nvPr/>
              </p:nvSpPr>
              <p:spPr bwMode="auto">
                <a:xfrm>
                  <a:off x="2846"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8" name="Rectangle 69"/>
                <p:cNvSpPr>
                  <a:spLocks noChangeArrowheads="1"/>
                </p:cNvSpPr>
                <p:nvPr/>
              </p:nvSpPr>
              <p:spPr bwMode="auto">
                <a:xfrm>
                  <a:off x="2890"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grpSp>
          <p:nvGrpSpPr>
            <p:cNvPr id="68" name="Group 70"/>
            <p:cNvGrpSpPr>
              <a:grpSpLocks/>
            </p:cNvGrpSpPr>
            <p:nvPr/>
          </p:nvGrpSpPr>
          <p:grpSpPr bwMode="auto">
            <a:xfrm>
              <a:off x="2708" y="2015"/>
              <a:ext cx="232" cy="11"/>
              <a:chOff x="2708" y="2015"/>
              <a:chExt cx="232" cy="11"/>
            </a:xfrm>
          </p:grpSpPr>
          <p:sp>
            <p:nvSpPr>
              <p:cNvPr id="80" name="Rectangle 71"/>
              <p:cNvSpPr>
                <a:spLocks noChangeArrowheads="1"/>
              </p:cNvSpPr>
              <p:nvPr/>
            </p:nvSpPr>
            <p:spPr bwMode="auto">
              <a:xfrm>
                <a:off x="2708" y="2015"/>
                <a:ext cx="232"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1" name="Rectangle 72"/>
              <p:cNvSpPr>
                <a:spLocks noChangeArrowheads="1"/>
              </p:cNvSpPr>
              <p:nvPr/>
            </p:nvSpPr>
            <p:spPr bwMode="auto">
              <a:xfrm>
                <a:off x="2708" y="2017"/>
                <a:ext cx="232" cy="9"/>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69" name="Rectangle 73"/>
            <p:cNvSpPr>
              <a:spLocks noChangeArrowheads="1"/>
            </p:cNvSpPr>
            <p:nvPr/>
          </p:nvSpPr>
          <p:spPr bwMode="auto">
            <a:xfrm rot="-240000">
              <a:off x="2791" y="172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0" name="Rectangle 74"/>
            <p:cNvSpPr>
              <a:spLocks noChangeArrowheads="1"/>
            </p:cNvSpPr>
            <p:nvPr/>
          </p:nvSpPr>
          <p:spPr bwMode="auto">
            <a:xfrm rot="-240000">
              <a:off x="2791" y="1735"/>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1" name="Rectangle 75"/>
            <p:cNvSpPr>
              <a:spLocks noChangeArrowheads="1"/>
            </p:cNvSpPr>
            <p:nvPr/>
          </p:nvSpPr>
          <p:spPr bwMode="auto">
            <a:xfrm rot="-240000">
              <a:off x="2791" y="174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2" name="Rectangle 76"/>
            <p:cNvSpPr>
              <a:spLocks noChangeArrowheads="1"/>
            </p:cNvSpPr>
            <p:nvPr/>
          </p:nvSpPr>
          <p:spPr bwMode="auto">
            <a:xfrm rot="-240000">
              <a:off x="2791" y="174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3" name="Rectangle 77"/>
            <p:cNvSpPr>
              <a:spLocks noChangeArrowheads="1"/>
            </p:cNvSpPr>
            <p:nvPr/>
          </p:nvSpPr>
          <p:spPr bwMode="auto">
            <a:xfrm rot="-240000">
              <a:off x="2791" y="1752"/>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4" name="Rectangle 78"/>
            <p:cNvSpPr>
              <a:spLocks noChangeArrowheads="1"/>
            </p:cNvSpPr>
            <p:nvPr/>
          </p:nvSpPr>
          <p:spPr bwMode="auto">
            <a:xfrm rot="-240000">
              <a:off x="2791" y="175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5" name="Rectangle 79"/>
            <p:cNvSpPr>
              <a:spLocks noChangeArrowheads="1"/>
            </p:cNvSpPr>
            <p:nvPr/>
          </p:nvSpPr>
          <p:spPr bwMode="auto">
            <a:xfrm rot="-240000">
              <a:off x="2791" y="1763"/>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6" name="Rectangle 80"/>
            <p:cNvSpPr>
              <a:spLocks noChangeArrowheads="1"/>
            </p:cNvSpPr>
            <p:nvPr/>
          </p:nvSpPr>
          <p:spPr bwMode="auto">
            <a:xfrm rot="-240000">
              <a:off x="2791" y="1769"/>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7" name="Rectangle 81"/>
            <p:cNvSpPr>
              <a:spLocks noChangeArrowheads="1"/>
            </p:cNvSpPr>
            <p:nvPr/>
          </p:nvSpPr>
          <p:spPr bwMode="auto">
            <a:xfrm rot="-240000">
              <a:off x="2791" y="1723"/>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8" name="Rectangle 82"/>
            <p:cNvSpPr>
              <a:spLocks noChangeArrowheads="1"/>
            </p:cNvSpPr>
            <p:nvPr/>
          </p:nvSpPr>
          <p:spPr bwMode="auto">
            <a:xfrm rot="-240000">
              <a:off x="2791" y="171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9" name="Rectangle 83"/>
            <p:cNvSpPr>
              <a:spLocks noChangeArrowheads="1"/>
            </p:cNvSpPr>
            <p:nvPr/>
          </p:nvSpPr>
          <p:spPr bwMode="auto">
            <a:xfrm rot="-240000">
              <a:off x="2791" y="171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116" name="Oval 107"/>
          <p:cNvSpPr>
            <a:spLocks noChangeArrowheads="1"/>
          </p:cNvSpPr>
          <p:nvPr/>
        </p:nvSpPr>
        <p:spPr bwMode="auto">
          <a:xfrm>
            <a:off x="5105400" y="3525837"/>
            <a:ext cx="457200" cy="457200"/>
          </a:xfrm>
          <a:prstGeom prst="ellipse">
            <a:avLst/>
          </a:prstGeom>
          <a:solidFill>
            <a:srgbClr val="FF0000"/>
          </a:solidFill>
          <a:ln w="12700">
            <a:solidFill>
              <a:srgbClr val="FF0000"/>
            </a:solidFill>
            <a:round/>
            <a:headEnd/>
            <a:tailEnd/>
          </a:ln>
          <a:scene3d>
            <a:camera prst="orthographicFront"/>
            <a:lightRig rig="threePt" dir="t"/>
          </a:scene3d>
          <a:sp3d>
            <a:bevelT/>
          </a:sp3d>
        </p:spPr>
        <p:txBody>
          <a:bodyPr wrap="none" anchor="ctr"/>
          <a:lstStyle/>
          <a:p>
            <a:endParaRPr lang="en-US" dirty="0"/>
          </a:p>
        </p:txBody>
      </p:sp>
      <p:sp>
        <p:nvSpPr>
          <p:cNvPr id="117" name="Oval 108"/>
          <p:cNvSpPr>
            <a:spLocks noChangeArrowheads="1"/>
          </p:cNvSpPr>
          <p:nvPr/>
        </p:nvSpPr>
        <p:spPr bwMode="auto">
          <a:xfrm>
            <a:off x="5105400" y="3525837"/>
            <a:ext cx="457200" cy="457200"/>
          </a:xfrm>
          <a:prstGeom prst="ellipse">
            <a:avLst/>
          </a:prstGeom>
          <a:solidFill>
            <a:srgbClr val="CC3300"/>
          </a:solidFill>
          <a:ln w="12700">
            <a:solidFill>
              <a:schemeClr val="tx1"/>
            </a:solidFill>
            <a:round/>
            <a:headEnd/>
            <a:tailEnd/>
          </a:ln>
          <a:scene3d>
            <a:camera prst="orthographicFront"/>
            <a:lightRig rig="threePt" dir="t"/>
          </a:scene3d>
          <a:sp3d>
            <a:bevelT/>
          </a:sp3d>
        </p:spPr>
        <p:txBody>
          <a:bodyPr wrap="none" anchor="ctr"/>
          <a:lstStyle/>
          <a:p>
            <a:endParaRPr lang="en-US" dirty="0"/>
          </a:p>
        </p:txBody>
      </p:sp>
      <p:sp>
        <p:nvSpPr>
          <p:cNvPr id="118" name="Oval 109"/>
          <p:cNvSpPr>
            <a:spLocks noChangeArrowheads="1"/>
          </p:cNvSpPr>
          <p:nvPr/>
        </p:nvSpPr>
        <p:spPr bwMode="auto">
          <a:xfrm>
            <a:off x="5105400" y="3525837"/>
            <a:ext cx="457200" cy="457200"/>
          </a:xfrm>
          <a:prstGeom prst="ellipse">
            <a:avLst/>
          </a:prstGeom>
          <a:solidFill>
            <a:srgbClr val="92D050"/>
          </a:solidFill>
          <a:ln w="12700">
            <a:solidFill>
              <a:schemeClr val="tx1"/>
            </a:solidFill>
            <a:round/>
            <a:headEnd/>
            <a:tailEnd/>
          </a:ln>
          <a:scene3d>
            <a:camera prst="orthographicFront"/>
            <a:lightRig rig="threePt" dir="t"/>
          </a:scene3d>
          <a:sp3d>
            <a:bevelT/>
          </a:sp3d>
        </p:spPr>
        <p:txBody>
          <a:bodyPr wrap="none" anchor="ctr"/>
          <a:lstStyle/>
          <a:p>
            <a:endParaRPr lang="en-US" dirty="0"/>
          </a:p>
        </p:txBody>
      </p:sp>
      <p:sp>
        <p:nvSpPr>
          <p:cNvPr id="119" name="Line 110"/>
          <p:cNvSpPr>
            <a:spLocks noChangeShapeType="1"/>
          </p:cNvSpPr>
          <p:nvPr/>
        </p:nvSpPr>
        <p:spPr bwMode="auto">
          <a:xfrm>
            <a:off x="6462712" y="3602037"/>
            <a:ext cx="682625" cy="0"/>
          </a:xfrm>
          <a:prstGeom prst="line">
            <a:avLst/>
          </a:prstGeom>
          <a:noFill/>
          <a:ln w="28575">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en-CA" dirty="0"/>
          </a:p>
        </p:txBody>
      </p:sp>
      <p:sp>
        <p:nvSpPr>
          <p:cNvPr id="120" name="Line 111"/>
          <p:cNvSpPr>
            <a:spLocks noChangeShapeType="1"/>
          </p:cNvSpPr>
          <p:nvPr/>
        </p:nvSpPr>
        <p:spPr bwMode="auto">
          <a:xfrm>
            <a:off x="6462712" y="3754437"/>
            <a:ext cx="682625" cy="0"/>
          </a:xfrm>
          <a:prstGeom prst="line">
            <a:avLst/>
          </a:prstGeom>
          <a:noFill/>
          <a:ln w="28575">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en-CA" dirty="0"/>
          </a:p>
        </p:txBody>
      </p:sp>
      <p:sp>
        <p:nvSpPr>
          <p:cNvPr id="121" name="Line 112"/>
          <p:cNvSpPr>
            <a:spLocks noChangeShapeType="1"/>
          </p:cNvSpPr>
          <p:nvPr/>
        </p:nvSpPr>
        <p:spPr bwMode="auto">
          <a:xfrm>
            <a:off x="6462712" y="3906837"/>
            <a:ext cx="682625" cy="0"/>
          </a:xfrm>
          <a:prstGeom prst="line">
            <a:avLst/>
          </a:prstGeom>
          <a:noFill/>
          <a:ln w="28575">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en-CA" dirty="0"/>
          </a:p>
        </p:txBody>
      </p:sp>
      <p:sp>
        <p:nvSpPr>
          <p:cNvPr id="123" name="Rounded Rectangle 122"/>
          <p:cNvSpPr/>
          <p:nvPr/>
        </p:nvSpPr>
        <p:spPr bwMode="auto">
          <a:xfrm>
            <a:off x="5040775" y="2643187"/>
            <a:ext cx="2286000" cy="685799"/>
          </a:xfrm>
          <a:prstGeom prst="roundRect">
            <a:avLst/>
          </a:prstGeom>
          <a:solidFill>
            <a:schemeClr val="accent2"/>
          </a:solidFill>
          <a:ln>
            <a:noFill/>
          </a:ln>
          <a:effectLst/>
          <a:scene3d>
            <a:camera prst="orthographicFront"/>
            <a:lightRig rig="threePt" dir="t"/>
          </a:scene3d>
          <a:sp3d>
            <a:bevelT w="114300" prst="hardEdge"/>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
        <p:nvSpPr>
          <p:cNvPr id="113" name="Rectangle 104"/>
          <p:cNvSpPr>
            <a:spLocks noChangeArrowheads="1"/>
          </p:cNvSpPr>
          <p:nvPr/>
        </p:nvSpPr>
        <p:spPr bwMode="auto">
          <a:xfrm>
            <a:off x="5206471" y="2678425"/>
            <a:ext cx="2033588" cy="5984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algn="ctr" eaLnBrk="0" hangingPunct="0"/>
            <a:r>
              <a:rPr lang="en-US" sz="3200" dirty="0">
                <a:solidFill>
                  <a:schemeClr val="tx1"/>
                </a:solidFill>
              </a:rPr>
              <a:t>52.65  mS</a:t>
            </a:r>
          </a:p>
        </p:txBody>
      </p:sp>
      <p:sp>
        <p:nvSpPr>
          <p:cNvPr id="106" name="Rectangle 97"/>
          <p:cNvSpPr>
            <a:spLocks noChangeArrowheads="1"/>
          </p:cNvSpPr>
          <p:nvPr/>
        </p:nvSpPr>
        <p:spPr bwMode="auto">
          <a:xfrm>
            <a:off x="5222089" y="2686552"/>
            <a:ext cx="2022990"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28.11  mS</a:t>
            </a:r>
          </a:p>
        </p:txBody>
      </p:sp>
      <p:sp>
        <p:nvSpPr>
          <p:cNvPr id="107" name="Rectangle 98"/>
          <p:cNvSpPr>
            <a:spLocks noChangeArrowheads="1"/>
          </p:cNvSpPr>
          <p:nvPr/>
        </p:nvSpPr>
        <p:spPr bwMode="auto">
          <a:xfrm>
            <a:off x="5196542" y="2684965"/>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31.95  mS</a:t>
            </a:r>
          </a:p>
        </p:txBody>
      </p:sp>
      <p:sp>
        <p:nvSpPr>
          <p:cNvPr id="108" name="Rectangle 99"/>
          <p:cNvSpPr>
            <a:spLocks noChangeArrowheads="1"/>
          </p:cNvSpPr>
          <p:nvPr/>
        </p:nvSpPr>
        <p:spPr bwMode="auto">
          <a:xfrm>
            <a:off x="5194565" y="2686367"/>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35.22  mS</a:t>
            </a:r>
          </a:p>
        </p:txBody>
      </p:sp>
      <p:sp>
        <p:nvSpPr>
          <p:cNvPr id="109" name="Rectangle 100"/>
          <p:cNvSpPr>
            <a:spLocks noChangeArrowheads="1"/>
          </p:cNvSpPr>
          <p:nvPr/>
        </p:nvSpPr>
        <p:spPr bwMode="auto">
          <a:xfrm>
            <a:off x="5191780" y="2684966"/>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38.55  mS</a:t>
            </a:r>
          </a:p>
        </p:txBody>
      </p:sp>
      <p:sp>
        <p:nvSpPr>
          <p:cNvPr id="111" name="Rectangle 102"/>
          <p:cNvSpPr>
            <a:spLocks noChangeArrowheads="1"/>
          </p:cNvSpPr>
          <p:nvPr/>
        </p:nvSpPr>
        <p:spPr bwMode="auto">
          <a:xfrm>
            <a:off x="5206471" y="2673667"/>
            <a:ext cx="2033588" cy="6080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algn="ctr" eaLnBrk="0" hangingPunct="0"/>
            <a:r>
              <a:rPr lang="en-US" sz="3200" dirty="0">
                <a:solidFill>
                  <a:schemeClr val="tx1"/>
                </a:solidFill>
              </a:rPr>
              <a:t>45.18  mS</a:t>
            </a:r>
          </a:p>
        </p:txBody>
      </p:sp>
      <p:sp>
        <p:nvSpPr>
          <p:cNvPr id="110" name="Rectangle 101"/>
          <p:cNvSpPr>
            <a:spLocks noChangeArrowheads="1"/>
          </p:cNvSpPr>
          <p:nvPr/>
        </p:nvSpPr>
        <p:spPr bwMode="auto">
          <a:xfrm>
            <a:off x="5196542" y="2684965"/>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41.99  mS</a:t>
            </a:r>
          </a:p>
        </p:txBody>
      </p:sp>
      <p:sp>
        <p:nvSpPr>
          <p:cNvPr id="112" name="Rectangle 103"/>
          <p:cNvSpPr>
            <a:spLocks noChangeArrowheads="1"/>
          </p:cNvSpPr>
          <p:nvPr/>
        </p:nvSpPr>
        <p:spPr bwMode="auto">
          <a:xfrm>
            <a:off x="5198129" y="2684965"/>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49.00  mS</a:t>
            </a:r>
          </a:p>
        </p:txBody>
      </p:sp>
      <p:sp>
        <p:nvSpPr>
          <p:cNvPr id="114" name="Rectangle 105"/>
          <p:cNvSpPr>
            <a:spLocks noChangeArrowheads="1"/>
          </p:cNvSpPr>
          <p:nvPr/>
        </p:nvSpPr>
        <p:spPr bwMode="auto">
          <a:xfrm>
            <a:off x="5195748" y="2686367"/>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55.12  mS</a:t>
            </a:r>
          </a:p>
        </p:txBody>
      </p:sp>
      <p:sp>
        <p:nvSpPr>
          <p:cNvPr id="96" name="Rectangle 87"/>
          <p:cNvSpPr>
            <a:spLocks noChangeArrowheads="1"/>
          </p:cNvSpPr>
          <p:nvPr/>
        </p:nvSpPr>
        <p:spPr bwMode="auto">
          <a:xfrm>
            <a:off x="5421381" y="2683377"/>
            <a:ext cx="1825821"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0.00  mS</a:t>
            </a:r>
          </a:p>
        </p:txBody>
      </p:sp>
      <p:sp>
        <p:nvSpPr>
          <p:cNvPr id="97" name="Rectangle 88"/>
          <p:cNvSpPr>
            <a:spLocks noChangeArrowheads="1"/>
          </p:cNvSpPr>
          <p:nvPr/>
        </p:nvSpPr>
        <p:spPr bwMode="auto">
          <a:xfrm>
            <a:off x="5427035" y="2685758"/>
            <a:ext cx="1825821"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3.02  mS</a:t>
            </a:r>
          </a:p>
        </p:txBody>
      </p:sp>
      <p:sp>
        <p:nvSpPr>
          <p:cNvPr id="98" name="Rectangle 89"/>
          <p:cNvSpPr>
            <a:spLocks noChangeArrowheads="1"/>
          </p:cNvSpPr>
          <p:nvPr/>
        </p:nvSpPr>
        <p:spPr bwMode="auto">
          <a:xfrm>
            <a:off x="5427829" y="2686552"/>
            <a:ext cx="1825821"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6.10  mS</a:t>
            </a:r>
          </a:p>
        </p:txBody>
      </p:sp>
      <p:sp>
        <p:nvSpPr>
          <p:cNvPr id="99" name="Rectangle 90"/>
          <p:cNvSpPr>
            <a:spLocks noChangeArrowheads="1"/>
          </p:cNvSpPr>
          <p:nvPr/>
        </p:nvSpPr>
        <p:spPr bwMode="auto">
          <a:xfrm>
            <a:off x="5419099" y="2686552"/>
            <a:ext cx="1825821"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9.80  mS</a:t>
            </a:r>
          </a:p>
        </p:txBody>
      </p:sp>
      <p:sp>
        <p:nvSpPr>
          <p:cNvPr id="100" name="Rectangle 91"/>
          <p:cNvSpPr>
            <a:spLocks noChangeArrowheads="1"/>
          </p:cNvSpPr>
          <p:nvPr/>
        </p:nvSpPr>
        <p:spPr bwMode="auto">
          <a:xfrm>
            <a:off x="5198129" y="2686552"/>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12.30  mS</a:t>
            </a:r>
          </a:p>
        </p:txBody>
      </p:sp>
      <p:sp>
        <p:nvSpPr>
          <p:cNvPr id="101" name="Rectangle 92"/>
          <p:cNvSpPr>
            <a:spLocks noChangeArrowheads="1"/>
          </p:cNvSpPr>
          <p:nvPr/>
        </p:nvSpPr>
        <p:spPr bwMode="auto">
          <a:xfrm>
            <a:off x="5198129" y="2686552"/>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15.10  mS</a:t>
            </a:r>
          </a:p>
        </p:txBody>
      </p:sp>
      <p:sp>
        <p:nvSpPr>
          <p:cNvPr id="102" name="Rectangle 93"/>
          <p:cNvSpPr>
            <a:spLocks noChangeArrowheads="1"/>
          </p:cNvSpPr>
          <p:nvPr/>
        </p:nvSpPr>
        <p:spPr bwMode="auto">
          <a:xfrm>
            <a:off x="5196542" y="2686552"/>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16.07  mS</a:t>
            </a:r>
          </a:p>
        </p:txBody>
      </p:sp>
      <p:sp>
        <p:nvSpPr>
          <p:cNvPr id="103" name="Rectangle 94"/>
          <p:cNvSpPr>
            <a:spLocks noChangeArrowheads="1"/>
          </p:cNvSpPr>
          <p:nvPr/>
        </p:nvSpPr>
        <p:spPr bwMode="auto">
          <a:xfrm>
            <a:off x="5197724" y="2686552"/>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19.19  mS</a:t>
            </a:r>
          </a:p>
        </p:txBody>
      </p:sp>
      <p:sp>
        <p:nvSpPr>
          <p:cNvPr id="105" name="Rectangle 96"/>
          <p:cNvSpPr>
            <a:spLocks noChangeArrowheads="1"/>
          </p:cNvSpPr>
          <p:nvPr/>
        </p:nvSpPr>
        <p:spPr bwMode="auto">
          <a:xfrm>
            <a:off x="5196544" y="2687161"/>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25.77  mS</a:t>
            </a:r>
          </a:p>
        </p:txBody>
      </p:sp>
      <p:sp>
        <p:nvSpPr>
          <p:cNvPr id="104" name="Rectangle 95"/>
          <p:cNvSpPr>
            <a:spLocks noChangeArrowheads="1"/>
          </p:cNvSpPr>
          <p:nvPr/>
        </p:nvSpPr>
        <p:spPr bwMode="auto">
          <a:xfrm>
            <a:off x="5196542" y="2686552"/>
            <a:ext cx="2053447" cy="585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eaLnBrk="0" hangingPunct="0"/>
            <a:r>
              <a:rPr lang="en-US" sz="3200" dirty="0">
                <a:solidFill>
                  <a:schemeClr val="tx1"/>
                </a:solidFill>
              </a:rPr>
              <a:t>22.55  mS</a:t>
            </a:r>
          </a:p>
        </p:txBody>
      </p:sp>
      <p:sp>
        <p:nvSpPr>
          <p:cNvPr id="115" name="Rectangle 106"/>
          <p:cNvSpPr>
            <a:spLocks noChangeArrowheads="1"/>
          </p:cNvSpPr>
          <p:nvPr/>
        </p:nvSpPr>
        <p:spPr bwMode="auto">
          <a:xfrm>
            <a:off x="5075500" y="2679626"/>
            <a:ext cx="2286000" cy="596311"/>
          </a:xfrm>
          <a:prstGeom prst="rect">
            <a:avLst/>
          </a:prstGeom>
          <a:noFill/>
          <a:ln w="9525">
            <a:noFill/>
            <a:miter lim="800000"/>
            <a:headEnd/>
            <a:tailEnd/>
          </a:ln>
        </p:spPr>
        <p:txBody>
          <a:bodyPr wrap="square" lIns="92075" tIns="46038" rIns="92075" bIns="46038" anchor="ctr">
            <a:spAutoFit/>
          </a:bodyPr>
          <a:lstStyle/>
          <a:p>
            <a:pPr algn="ctr" eaLnBrk="0" hangingPunct="0"/>
            <a:r>
              <a:rPr lang="en-US" sz="3200" dirty="0">
                <a:solidFill>
                  <a:schemeClr val="tx1"/>
                </a:solidFill>
              </a:rPr>
              <a:t>58.20  mS</a:t>
            </a:r>
          </a:p>
        </p:txBody>
      </p:sp>
    </p:spTree>
    <p:extLst>
      <p:ext uri="{BB962C8B-B14F-4D97-AF65-F5344CB8AC3E}">
        <p14:creationId xmlns:p14="http://schemas.microsoft.com/office/powerpoint/2010/main" val="428725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75">
                                          <p:stCondLst>
                                            <p:cond delay="0"/>
                                          </p:stCondLst>
                                        </p:cTn>
                                        <p:tgtEl>
                                          <p:spTgt spid="96"/>
                                        </p:tgtEl>
                                        <p:attrNameLst>
                                          <p:attrName>style.visibility</p:attrName>
                                        </p:attrNameLst>
                                      </p:cBhvr>
                                      <p:to>
                                        <p:strVal val="visible"/>
                                      </p:to>
                                    </p:set>
                                  </p:childTnLst>
                                </p:cTn>
                              </p:par>
                            </p:childTnLst>
                          </p:cTn>
                        </p:par>
                        <p:par>
                          <p:cTn id="7" fill="hold">
                            <p:stCondLst>
                              <p:cond delay="75"/>
                            </p:stCondLst>
                            <p:childTnLst>
                              <p:par>
                                <p:cTn id="8" presetID="11" presetClass="entr" presetSubtype="0" fill="hold" grpId="0" nodeType="afterEffect">
                                  <p:stCondLst>
                                    <p:cond delay="0"/>
                                  </p:stCondLst>
                                  <p:childTnLst>
                                    <p:set>
                                      <p:cBhvr>
                                        <p:cTn id="9" dur="75">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par>
                          <p:cTn id="10" fill="hold">
                            <p:stCondLst>
                              <p:cond delay="150"/>
                            </p:stCondLst>
                            <p:childTnLst>
                              <p:par>
                                <p:cTn id="11" presetID="11" presetClass="entr" presetSubtype="0" fill="hold" grpId="0" nodeType="afterEffect">
                                  <p:stCondLst>
                                    <p:cond delay="0"/>
                                  </p:stCondLst>
                                  <p:childTnLst>
                                    <p:set>
                                      <p:cBhvr>
                                        <p:cTn id="12" dur="75">
                                          <p:stCondLst>
                                            <p:cond delay="0"/>
                                          </p:stCondLst>
                                        </p:cTn>
                                        <p:tgtEl>
                                          <p:spTgt spid="97"/>
                                        </p:tgtEl>
                                        <p:attrNameLst>
                                          <p:attrName>style.visibility</p:attrName>
                                        </p:attrNameLst>
                                      </p:cBhvr>
                                      <p:to>
                                        <p:strVal val="visible"/>
                                      </p:to>
                                    </p:set>
                                  </p:childTnLst>
                                </p:cTn>
                              </p:par>
                            </p:childTnLst>
                          </p:cTn>
                        </p:par>
                        <p:par>
                          <p:cTn id="13" fill="hold">
                            <p:stCondLst>
                              <p:cond delay="225"/>
                            </p:stCondLst>
                            <p:childTnLst>
                              <p:par>
                                <p:cTn id="14" presetID="11" presetClass="entr" presetSubtype="0" fill="hold" grpId="0" nodeType="afterEffect">
                                  <p:stCondLst>
                                    <p:cond delay="0"/>
                                  </p:stCondLst>
                                  <p:childTnLst>
                                    <p:set>
                                      <p:cBhvr>
                                        <p:cTn id="15" dur="75">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16" fill="hold">
                            <p:stCondLst>
                              <p:cond delay="300"/>
                            </p:stCondLst>
                            <p:childTnLst>
                              <p:par>
                                <p:cTn id="17" presetID="11" presetClass="entr" presetSubtype="0" fill="hold" grpId="0" nodeType="afterEffect">
                                  <p:stCondLst>
                                    <p:cond delay="0"/>
                                  </p:stCondLst>
                                  <p:childTnLst>
                                    <p:set>
                                      <p:cBhvr>
                                        <p:cTn id="18" dur="75">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19" fill="hold">
                            <p:stCondLst>
                              <p:cond delay="375"/>
                            </p:stCondLst>
                            <p:childTnLst>
                              <p:par>
                                <p:cTn id="20" presetID="11" presetClass="entr" presetSubtype="0" fill="hold" grpId="0" nodeType="afterEffect">
                                  <p:stCondLst>
                                    <p:cond delay="0"/>
                                  </p:stCondLst>
                                  <p:childTnLst>
                                    <p:set>
                                      <p:cBhvr>
                                        <p:cTn id="21" dur="75">
                                          <p:stCondLst>
                                            <p:cond delay="0"/>
                                          </p:stCondLst>
                                        </p:cTn>
                                        <p:tgtEl>
                                          <p:spTgt spid="98"/>
                                        </p:tgtEl>
                                        <p:attrNameLst>
                                          <p:attrName>style.visibility</p:attrName>
                                        </p:attrNameLst>
                                      </p:cBhvr>
                                      <p:to>
                                        <p:strVal val="visible"/>
                                      </p:to>
                                    </p:set>
                                  </p:childTnLst>
                                </p:cTn>
                              </p:par>
                            </p:childTnLst>
                          </p:cTn>
                        </p:par>
                        <p:par>
                          <p:cTn id="22" fill="hold">
                            <p:stCondLst>
                              <p:cond delay="450"/>
                            </p:stCondLst>
                            <p:childTnLst>
                              <p:par>
                                <p:cTn id="23" presetID="11" presetClass="entr" presetSubtype="0" fill="hold" grpId="0" nodeType="afterEffect">
                                  <p:stCondLst>
                                    <p:cond delay="0"/>
                                  </p:stCondLst>
                                  <p:childTnLst>
                                    <p:set>
                                      <p:cBhvr>
                                        <p:cTn id="24" dur="75">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par>
                          <p:cTn id="25" fill="hold">
                            <p:stCondLst>
                              <p:cond delay="525"/>
                            </p:stCondLst>
                            <p:childTnLst>
                              <p:par>
                                <p:cTn id="26" presetID="11" presetClass="entr" presetSubtype="0" fill="hold" grpId="0" nodeType="afterEffect">
                                  <p:stCondLst>
                                    <p:cond delay="0"/>
                                  </p:stCondLst>
                                  <p:childTnLst>
                                    <p:set>
                                      <p:cBhvr>
                                        <p:cTn id="27" dur="75">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par>
                          <p:cTn id="28" fill="hold">
                            <p:stCondLst>
                              <p:cond delay="600"/>
                            </p:stCondLst>
                            <p:childTnLst>
                              <p:par>
                                <p:cTn id="29" presetID="11" presetClass="entr" presetSubtype="0" fill="hold" grpId="0" nodeType="afterEffect">
                                  <p:stCondLst>
                                    <p:cond delay="0"/>
                                  </p:stCondLst>
                                  <p:childTnLst>
                                    <p:set>
                                      <p:cBhvr>
                                        <p:cTn id="30" dur="75">
                                          <p:stCondLst>
                                            <p:cond delay="0"/>
                                          </p:stCondLst>
                                        </p:cTn>
                                        <p:tgtEl>
                                          <p:spTgt spid="99"/>
                                        </p:tgtEl>
                                        <p:attrNameLst>
                                          <p:attrName>style.visibility</p:attrName>
                                        </p:attrNameLst>
                                      </p:cBhvr>
                                      <p:to>
                                        <p:strVal val="visible"/>
                                      </p:to>
                                    </p:set>
                                  </p:childTnLst>
                                </p:cTn>
                              </p:par>
                            </p:childTnLst>
                          </p:cTn>
                        </p:par>
                        <p:par>
                          <p:cTn id="31" fill="hold">
                            <p:stCondLst>
                              <p:cond delay="675"/>
                            </p:stCondLst>
                            <p:childTnLst>
                              <p:par>
                                <p:cTn id="32" presetID="11" presetClass="entr" presetSubtype="0" fill="hold" grpId="0" nodeType="afterEffect">
                                  <p:stCondLst>
                                    <p:cond delay="0"/>
                                  </p:stCondLst>
                                  <p:childTnLst>
                                    <p:set>
                                      <p:cBhvr>
                                        <p:cTn id="33" dur="75">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par>
                          <p:cTn id="34" fill="hold">
                            <p:stCondLst>
                              <p:cond delay="750"/>
                            </p:stCondLst>
                            <p:childTnLst>
                              <p:par>
                                <p:cTn id="35" presetID="11" presetClass="entr" presetSubtype="0" fill="hold" grpId="0" nodeType="afterEffect">
                                  <p:stCondLst>
                                    <p:cond delay="0"/>
                                  </p:stCondLst>
                                  <p:childTnLst>
                                    <p:set>
                                      <p:cBhvr>
                                        <p:cTn id="36" dur="75">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par>
                          <p:cTn id="37" fill="hold">
                            <p:stCondLst>
                              <p:cond delay="825"/>
                            </p:stCondLst>
                            <p:childTnLst>
                              <p:par>
                                <p:cTn id="38" presetID="11" presetClass="entr" presetSubtype="0" fill="hold" grpId="0" nodeType="afterEffect">
                                  <p:stCondLst>
                                    <p:cond delay="0"/>
                                  </p:stCondLst>
                                  <p:childTnLst>
                                    <p:set>
                                      <p:cBhvr>
                                        <p:cTn id="39" dur="75">
                                          <p:stCondLst>
                                            <p:cond delay="0"/>
                                          </p:stCondLst>
                                        </p:cTn>
                                        <p:tgtEl>
                                          <p:spTgt spid="100"/>
                                        </p:tgtEl>
                                        <p:attrNameLst>
                                          <p:attrName>style.visibility</p:attrName>
                                        </p:attrNameLst>
                                      </p:cBhvr>
                                      <p:to>
                                        <p:strVal val="visible"/>
                                      </p:to>
                                    </p:set>
                                  </p:childTnLst>
                                </p:cTn>
                              </p:par>
                            </p:childTnLst>
                          </p:cTn>
                        </p:par>
                        <p:par>
                          <p:cTn id="40" fill="hold">
                            <p:stCondLst>
                              <p:cond delay="900"/>
                            </p:stCondLst>
                            <p:childTnLst>
                              <p:par>
                                <p:cTn id="41" presetID="11" presetClass="entr" presetSubtype="0" fill="hold" grpId="0" nodeType="afterEffect">
                                  <p:stCondLst>
                                    <p:cond delay="0"/>
                                  </p:stCondLst>
                                  <p:childTnLst>
                                    <p:set>
                                      <p:cBhvr>
                                        <p:cTn id="42" dur="75">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par>
                          <p:cTn id="43" fill="hold">
                            <p:stCondLst>
                              <p:cond delay="975"/>
                            </p:stCondLst>
                            <p:childTnLst>
                              <p:par>
                                <p:cTn id="44" presetID="11" presetClass="entr" presetSubtype="0" fill="hold" grpId="0" nodeType="afterEffect">
                                  <p:stCondLst>
                                    <p:cond delay="0"/>
                                  </p:stCondLst>
                                  <p:childTnLst>
                                    <p:set>
                                      <p:cBhvr>
                                        <p:cTn id="45" dur="75">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par>
                          <p:cTn id="46" fill="hold">
                            <p:stCondLst>
                              <p:cond delay="1050"/>
                            </p:stCondLst>
                            <p:childTnLst>
                              <p:par>
                                <p:cTn id="47" presetID="11" presetClass="entr" presetSubtype="0" fill="hold" grpId="0" nodeType="afterEffect">
                                  <p:stCondLst>
                                    <p:cond delay="0"/>
                                  </p:stCondLst>
                                  <p:childTnLst>
                                    <p:set>
                                      <p:cBhvr>
                                        <p:cTn id="48" dur="75">
                                          <p:stCondLst>
                                            <p:cond delay="0"/>
                                          </p:stCondLst>
                                        </p:cTn>
                                        <p:tgtEl>
                                          <p:spTgt spid="101"/>
                                        </p:tgtEl>
                                        <p:attrNameLst>
                                          <p:attrName>style.visibility</p:attrName>
                                        </p:attrNameLst>
                                      </p:cBhvr>
                                      <p:to>
                                        <p:strVal val="visible"/>
                                      </p:to>
                                    </p:set>
                                  </p:childTnLst>
                                </p:cTn>
                              </p:par>
                            </p:childTnLst>
                          </p:cTn>
                        </p:par>
                        <p:par>
                          <p:cTn id="49" fill="hold">
                            <p:stCondLst>
                              <p:cond delay="1125"/>
                            </p:stCondLst>
                            <p:childTnLst>
                              <p:par>
                                <p:cTn id="50" presetID="11" presetClass="entr" presetSubtype="0" fill="hold" grpId="0" nodeType="afterEffect">
                                  <p:stCondLst>
                                    <p:cond delay="0"/>
                                  </p:stCondLst>
                                  <p:childTnLst>
                                    <p:set>
                                      <p:cBhvr>
                                        <p:cTn id="51" dur="75">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par>
                          <p:cTn id="52" fill="hold">
                            <p:stCondLst>
                              <p:cond delay="1200"/>
                            </p:stCondLst>
                            <p:childTnLst>
                              <p:par>
                                <p:cTn id="53" presetID="11" presetClass="entr" presetSubtype="0" fill="hold" grpId="0" nodeType="afterEffect">
                                  <p:stCondLst>
                                    <p:cond delay="0"/>
                                  </p:stCondLst>
                                  <p:childTnLst>
                                    <p:set>
                                      <p:cBhvr>
                                        <p:cTn id="54" dur="75">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par>
                          <p:cTn id="55" fill="hold">
                            <p:stCondLst>
                              <p:cond delay="1275"/>
                            </p:stCondLst>
                            <p:childTnLst>
                              <p:par>
                                <p:cTn id="56" presetID="11" presetClass="entr" presetSubtype="0" fill="hold" grpId="0" nodeType="afterEffect">
                                  <p:stCondLst>
                                    <p:cond delay="0"/>
                                  </p:stCondLst>
                                  <p:childTnLst>
                                    <p:set>
                                      <p:cBhvr>
                                        <p:cTn id="57" dur="75">
                                          <p:stCondLst>
                                            <p:cond delay="0"/>
                                          </p:stCondLst>
                                        </p:cTn>
                                        <p:tgtEl>
                                          <p:spTgt spid="102"/>
                                        </p:tgtEl>
                                        <p:attrNameLst>
                                          <p:attrName>style.visibility</p:attrName>
                                        </p:attrNameLst>
                                      </p:cBhvr>
                                      <p:to>
                                        <p:strVal val="visible"/>
                                      </p:to>
                                    </p:set>
                                  </p:childTnLst>
                                </p:cTn>
                              </p:par>
                            </p:childTnLst>
                          </p:cTn>
                        </p:par>
                        <p:par>
                          <p:cTn id="58" fill="hold">
                            <p:stCondLst>
                              <p:cond delay="1350"/>
                            </p:stCondLst>
                            <p:childTnLst>
                              <p:par>
                                <p:cTn id="59" presetID="11" presetClass="entr" presetSubtype="0" fill="hold" grpId="0" nodeType="afterEffect">
                                  <p:stCondLst>
                                    <p:cond delay="0"/>
                                  </p:stCondLst>
                                  <p:childTnLst>
                                    <p:set>
                                      <p:cBhvr>
                                        <p:cTn id="60" dur="75">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par>
                          <p:cTn id="61" fill="hold">
                            <p:stCondLst>
                              <p:cond delay="1425"/>
                            </p:stCondLst>
                            <p:childTnLst>
                              <p:par>
                                <p:cTn id="62" presetID="11" presetClass="entr" presetSubtype="0" fill="hold" grpId="0" nodeType="afterEffect">
                                  <p:stCondLst>
                                    <p:cond delay="0"/>
                                  </p:stCondLst>
                                  <p:childTnLst>
                                    <p:set>
                                      <p:cBhvr>
                                        <p:cTn id="63" dur="75">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64" fill="hold">
                            <p:stCondLst>
                              <p:cond delay="1500"/>
                            </p:stCondLst>
                            <p:childTnLst>
                              <p:par>
                                <p:cTn id="65" presetID="11" presetClass="entr" presetSubtype="0" fill="hold" grpId="0" nodeType="afterEffect">
                                  <p:stCondLst>
                                    <p:cond delay="0"/>
                                  </p:stCondLst>
                                  <p:childTnLst>
                                    <p:set>
                                      <p:cBhvr>
                                        <p:cTn id="66" dur="75">
                                          <p:stCondLst>
                                            <p:cond delay="0"/>
                                          </p:stCondLst>
                                        </p:cTn>
                                        <p:tgtEl>
                                          <p:spTgt spid="103"/>
                                        </p:tgtEl>
                                        <p:attrNameLst>
                                          <p:attrName>style.visibility</p:attrName>
                                        </p:attrNameLst>
                                      </p:cBhvr>
                                      <p:to>
                                        <p:strVal val="visible"/>
                                      </p:to>
                                    </p:set>
                                  </p:childTnLst>
                                </p:cTn>
                              </p:par>
                            </p:childTnLst>
                          </p:cTn>
                        </p:par>
                        <p:par>
                          <p:cTn id="67" fill="hold">
                            <p:stCondLst>
                              <p:cond delay="1575"/>
                            </p:stCondLst>
                            <p:childTnLst>
                              <p:par>
                                <p:cTn id="68" presetID="11" presetClass="entr" presetSubtype="0" fill="hold" grpId="0" nodeType="afterEffect">
                                  <p:stCondLst>
                                    <p:cond delay="0"/>
                                  </p:stCondLst>
                                  <p:childTnLst>
                                    <p:set>
                                      <p:cBhvr>
                                        <p:cTn id="69" dur="75">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par>
                          <p:cTn id="70" fill="hold">
                            <p:stCondLst>
                              <p:cond delay="1650"/>
                            </p:stCondLst>
                            <p:childTnLst>
                              <p:par>
                                <p:cTn id="71" presetID="11" presetClass="entr" presetSubtype="0" fill="hold" grpId="0" nodeType="afterEffect">
                                  <p:stCondLst>
                                    <p:cond delay="0"/>
                                  </p:stCondLst>
                                  <p:childTnLst>
                                    <p:set>
                                      <p:cBhvr>
                                        <p:cTn id="72" dur="75">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par>
                          <p:cTn id="73" fill="hold">
                            <p:stCondLst>
                              <p:cond delay="1725"/>
                            </p:stCondLst>
                            <p:childTnLst>
                              <p:par>
                                <p:cTn id="74" presetID="11" presetClass="entr" presetSubtype="0" fill="hold" grpId="0" nodeType="afterEffect">
                                  <p:stCondLst>
                                    <p:cond delay="0"/>
                                  </p:stCondLst>
                                  <p:childTnLst>
                                    <p:set>
                                      <p:cBhvr>
                                        <p:cTn id="75" dur="75">
                                          <p:stCondLst>
                                            <p:cond delay="0"/>
                                          </p:stCondLst>
                                        </p:cTn>
                                        <p:tgtEl>
                                          <p:spTgt spid="104"/>
                                        </p:tgtEl>
                                        <p:attrNameLst>
                                          <p:attrName>style.visibility</p:attrName>
                                        </p:attrNameLst>
                                      </p:cBhvr>
                                      <p:to>
                                        <p:strVal val="visible"/>
                                      </p:to>
                                    </p:set>
                                  </p:childTnLst>
                                </p:cTn>
                              </p:par>
                            </p:childTnLst>
                          </p:cTn>
                        </p:par>
                        <p:par>
                          <p:cTn id="76" fill="hold">
                            <p:stCondLst>
                              <p:cond delay="1800"/>
                            </p:stCondLst>
                            <p:childTnLst>
                              <p:par>
                                <p:cTn id="77" presetID="11" presetClass="entr" presetSubtype="0" fill="hold" grpId="0" nodeType="afterEffect">
                                  <p:stCondLst>
                                    <p:cond delay="0"/>
                                  </p:stCondLst>
                                  <p:childTnLst>
                                    <p:set>
                                      <p:cBhvr>
                                        <p:cTn id="78" dur="75">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par>
                          <p:cTn id="79" fill="hold">
                            <p:stCondLst>
                              <p:cond delay="1875"/>
                            </p:stCondLst>
                            <p:childTnLst>
                              <p:par>
                                <p:cTn id="80" presetID="11" presetClass="entr" presetSubtype="0" fill="hold" grpId="0" nodeType="afterEffect">
                                  <p:stCondLst>
                                    <p:cond delay="0"/>
                                  </p:stCondLst>
                                  <p:childTnLst>
                                    <p:set>
                                      <p:cBhvr>
                                        <p:cTn id="81" dur="75">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par>
                          <p:cTn id="82" fill="hold">
                            <p:stCondLst>
                              <p:cond delay="1950"/>
                            </p:stCondLst>
                            <p:childTnLst>
                              <p:par>
                                <p:cTn id="83" presetID="11" presetClass="entr" presetSubtype="0" fill="hold" grpId="0" nodeType="afterEffect">
                                  <p:stCondLst>
                                    <p:cond delay="0"/>
                                  </p:stCondLst>
                                  <p:childTnLst>
                                    <p:set>
                                      <p:cBhvr>
                                        <p:cTn id="84" dur="75">
                                          <p:stCondLst>
                                            <p:cond delay="0"/>
                                          </p:stCondLst>
                                        </p:cTn>
                                        <p:tgtEl>
                                          <p:spTgt spid="105"/>
                                        </p:tgtEl>
                                        <p:attrNameLst>
                                          <p:attrName>style.visibility</p:attrName>
                                        </p:attrNameLst>
                                      </p:cBhvr>
                                      <p:to>
                                        <p:strVal val="visible"/>
                                      </p:to>
                                    </p:set>
                                  </p:childTnLst>
                                </p:cTn>
                              </p:par>
                            </p:childTnLst>
                          </p:cTn>
                        </p:par>
                        <p:par>
                          <p:cTn id="85" fill="hold">
                            <p:stCondLst>
                              <p:cond delay="2025"/>
                            </p:stCondLst>
                            <p:childTnLst>
                              <p:par>
                                <p:cTn id="86" presetID="11" presetClass="entr" presetSubtype="0" fill="hold" grpId="0" nodeType="afterEffect">
                                  <p:stCondLst>
                                    <p:cond delay="0"/>
                                  </p:stCondLst>
                                  <p:childTnLst>
                                    <p:set>
                                      <p:cBhvr>
                                        <p:cTn id="87" dur="75">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par>
                          <p:cTn id="88" fill="hold">
                            <p:stCondLst>
                              <p:cond delay="2100"/>
                            </p:stCondLst>
                            <p:childTnLst>
                              <p:par>
                                <p:cTn id="89" presetID="11" presetClass="entr" presetSubtype="0" fill="hold" grpId="0" nodeType="afterEffect">
                                  <p:stCondLst>
                                    <p:cond delay="0"/>
                                  </p:stCondLst>
                                  <p:childTnLst>
                                    <p:set>
                                      <p:cBhvr>
                                        <p:cTn id="90" dur="75">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par>
                          <p:cTn id="91" fill="hold">
                            <p:stCondLst>
                              <p:cond delay="2175"/>
                            </p:stCondLst>
                            <p:childTnLst>
                              <p:par>
                                <p:cTn id="92" presetID="11" presetClass="entr" presetSubtype="0" fill="hold" grpId="0" nodeType="afterEffect">
                                  <p:stCondLst>
                                    <p:cond delay="0"/>
                                  </p:stCondLst>
                                  <p:childTnLst>
                                    <p:set>
                                      <p:cBhvr>
                                        <p:cTn id="93" dur="75">
                                          <p:stCondLst>
                                            <p:cond delay="0"/>
                                          </p:stCondLst>
                                        </p:cTn>
                                        <p:tgtEl>
                                          <p:spTgt spid="106"/>
                                        </p:tgtEl>
                                        <p:attrNameLst>
                                          <p:attrName>style.visibility</p:attrName>
                                        </p:attrNameLst>
                                      </p:cBhvr>
                                      <p:to>
                                        <p:strVal val="visible"/>
                                      </p:to>
                                    </p:set>
                                  </p:childTnLst>
                                </p:cTn>
                              </p:par>
                            </p:childTnLst>
                          </p:cTn>
                        </p:par>
                        <p:par>
                          <p:cTn id="94" fill="hold">
                            <p:stCondLst>
                              <p:cond delay="2250"/>
                            </p:stCondLst>
                            <p:childTnLst>
                              <p:par>
                                <p:cTn id="95" presetID="11" presetClass="entr" presetSubtype="0" fill="hold" grpId="0" nodeType="afterEffect">
                                  <p:stCondLst>
                                    <p:cond delay="0"/>
                                  </p:stCondLst>
                                  <p:childTnLst>
                                    <p:set>
                                      <p:cBhvr>
                                        <p:cTn id="96" dur="75">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par>
                          <p:cTn id="97" fill="hold">
                            <p:stCondLst>
                              <p:cond delay="2325"/>
                            </p:stCondLst>
                            <p:childTnLst>
                              <p:par>
                                <p:cTn id="98" presetID="11" presetClass="entr" presetSubtype="0" fill="hold" grpId="0" nodeType="afterEffect">
                                  <p:stCondLst>
                                    <p:cond delay="0"/>
                                  </p:stCondLst>
                                  <p:childTnLst>
                                    <p:set>
                                      <p:cBhvr>
                                        <p:cTn id="99" dur="75">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par>
                          <p:cTn id="100" fill="hold">
                            <p:stCondLst>
                              <p:cond delay="2400"/>
                            </p:stCondLst>
                            <p:childTnLst>
                              <p:par>
                                <p:cTn id="101" presetID="11" presetClass="entr" presetSubtype="0" fill="hold" grpId="0" nodeType="afterEffect">
                                  <p:stCondLst>
                                    <p:cond delay="0"/>
                                  </p:stCondLst>
                                  <p:childTnLst>
                                    <p:set>
                                      <p:cBhvr>
                                        <p:cTn id="102" dur="75">
                                          <p:stCondLst>
                                            <p:cond delay="0"/>
                                          </p:stCondLst>
                                        </p:cTn>
                                        <p:tgtEl>
                                          <p:spTgt spid="107"/>
                                        </p:tgtEl>
                                        <p:attrNameLst>
                                          <p:attrName>style.visibility</p:attrName>
                                        </p:attrNameLst>
                                      </p:cBhvr>
                                      <p:to>
                                        <p:strVal val="visible"/>
                                      </p:to>
                                    </p:set>
                                  </p:childTnLst>
                                </p:cTn>
                              </p:par>
                            </p:childTnLst>
                          </p:cTn>
                        </p:par>
                        <p:par>
                          <p:cTn id="103" fill="hold">
                            <p:stCondLst>
                              <p:cond delay="2475"/>
                            </p:stCondLst>
                            <p:childTnLst>
                              <p:par>
                                <p:cTn id="104" presetID="11" presetClass="entr" presetSubtype="0" fill="hold" grpId="0" nodeType="afterEffect">
                                  <p:stCondLst>
                                    <p:cond delay="0"/>
                                  </p:stCondLst>
                                  <p:childTnLst>
                                    <p:set>
                                      <p:cBhvr>
                                        <p:cTn id="105" dur="75">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par>
                          <p:cTn id="106" fill="hold">
                            <p:stCondLst>
                              <p:cond delay="2550"/>
                            </p:stCondLst>
                            <p:childTnLst>
                              <p:par>
                                <p:cTn id="107" presetID="11" presetClass="entr" presetSubtype="0" fill="hold" grpId="0" nodeType="afterEffect">
                                  <p:stCondLst>
                                    <p:cond delay="0"/>
                                  </p:stCondLst>
                                  <p:childTnLst>
                                    <p:set>
                                      <p:cBhvr>
                                        <p:cTn id="108" dur="75">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par>
                          <p:cTn id="109" fill="hold">
                            <p:stCondLst>
                              <p:cond delay="2625"/>
                            </p:stCondLst>
                            <p:childTnLst>
                              <p:par>
                                <p:cTn id="110" presetID="11" presetClass="entr" presetSubtype="0" fill="hold" grpId="0" nodeType="afterEffect">
                                  <p:stCondLst>
                                    <p:cond delay="0"/>
                                  </p:stCondLst>
                                  <p:childTnLst>
                                    <p:set>
                                      <p:cBhvr>
                                        <p:cTn id="111" dur="75">
                                          <p:stCondLst>
                                            <p:cond delay="0"/>
                                          </p:stCondLst>
                                        </p:cTn>
                                        <p:tgtEl>
                                          <p:spTgt spid="108"/>
                                        </p:tgtEl>
                                        <p:attrNameLst>
                                          <p:attrName>style.visibility</p:attrName>
                                        </p:attrNameLst>
                                      </p:cBhvr>
                                      <p:to>
                                        <p:strVal val="visible"/>
                                      </p:to>
                                    </p:set>
                                  </p:childTnLst>
                                </p:cTn>
                              </p:par>
                            </p:childTnLst>
                          </p:cTn>
                        </p:par>
                        <p:par>
                          <p:cTn id="112" fill="hold">
                            <p:stCondLst>
                              <p:cond delay="2700"/>
                            </p:stCondLst>
                            <p:childTnLst>
                              <p:par>
                                <p:cTn id="113" presetID="11" presetClass="entr" presetSubtype="0" fill="hold" grpId="0" nodeType="afterEffect">
                                  <p:stCondLst>
                                    <p:cond delay="0"/>
                                  </p:stCondLst>
                                  <p:childTnLst>
                                    <p:set>
                                      <p:cBhvr>
                                        <p:cTn id="114" dur="75">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par>
                          <p:cTn id="115" fill="hold">
                            <p:stCondLst>
                              <p:cond delay="2775"/>
                            </p:stCondLst>
                            <p:childTnLst>
                              <p:par>
                                <p:cTn id="116" presetID="11" presetClass="entr" presetSubtype="0" fill="hold" grpId="0" nodeType="afterEffect">
                                  <p:stCondLst>
                                    <p:cond delay="0"/>
                                  </p:stCondLst>
                                  <p:childTnLst>
                                    <p:set>
                                      <p:cBhvr>
                                        <p:cTn id="117" dur="75">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118" fill="hold">
                            <p:stCondLst>
                              <p:cond delay="2850"/>
                            </p:stCondLst>
                            <p:childTnLst>
                              <p:par>
                                <p:cTn id="119" presetID="11" presetClass="entr" presetSubtype="0" fill="hold" grpId="0" nodeType="afterEffect">
                                  <p:stCondLst>
                                    <p:cond delay="0"/>
                                  </p:stCondLst>
                                  <p:childTnLst>
                                    <p:set>
                                      <p:cBhvr>
                                        <p:cTn id="120" dur="75">
                                          <p:stCondLst>
                                            <p:cond delay="0"/>
                                          </p:stCondLst>
                                        </p:cTn>
                                        <p:tgtEl>
                                          <p:spTgt spid="109"/>
                                        </p:tgtEl>
                                        <p:attrNameLst>
                                          <p:attrName>style.visibility</p:attrName>
                                        </p:attrNameLst>
                                      </p:cBhvr>
                                      <p:to>
                                        <p:strVal val="visible"/>
                                      </p:to>
                                    </p:set>
                                  </p:childTnLst>
                                </p:cTn>
                              </p:par>
                            </p:childTnLst>
                          </p:cTn>
                        </p:par>
                        <p:par>
                          <p:cTn id="121" fill="hold">
                            <p:stCondLst>
                              <p:cond delay="2925"/>
                            </p:stCondLst>
                            <p:childTnLst>
                              <p:par>
                                <p:cTn id="122" presetID="11" presetClass="entr" presetSubtype="0" fill="hold" grpId="0" nodeType="afterEffect">
                                  <p:stCondLst>
                                    <p:cond delay="0"/>
                                  </p:stCondLst>
                                  <p:childTnLst>
                                    <p:set>
                                      <p:cBhvr>
                                        <p:cTn id="123" dur="75">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par>
                          <p:cTn id="124" fill="hold">
                            <p:stCondLst>
                              <p:cond delay="3000"/>
                            </p:stCondLst>
                            <p:childTnLst>
                              <p:par>
                                <p:cTn id="125" presetID="11" presetClass="entr" presetSubtype="0" fill="hold" grpId="0" nodeType="afterEffect">
                                  <p:stCondLst>
                                    <p:cond delay="0"/>
                                  </p:stCondLst>
                                  <p:childTnLst>
                                    <p:set>
                                      <p:cBhvr>
                                        <p:cTn id="126" dur="75">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par>
                          <p:cTn id="127" fill="hold">
                            <p:stCondLst>
                              <p:cond delay="3075"/>
                            </p:stCondLst>
                            <p:childTnLst>
                              <p:par>
                                <p:cTn id="128" presetID="11" presetClass="entr" presetSubtype="0" fill="hold" grpId="0" nodeType="afterEffect">
                                  <p:stCondLst>
                                    <p:cond delay="0"/>
                                  </p:stCondLst>
                                  <p:childTnLst>
                                    <p:set>
                                      <p:cBhvr>
                                        <p:cTn id="129" dur="75">
                                          <p:stCondLst>
                                            <p:cond delay="0"/>
                                          </p:stCondLst>
                                        </p:cTn>
                                        <p:tgtEl>
                                          <p:spTgt spid="110"/>
                                        </p:tgtEl>
                                        <p:attrNameLst>
                                          <p:attrName>style.visibility</p:attrName>
                                        </p:attrNameLst>
                                      </p:cBhvr>
                                      <p:to>
                                        <p:strVal val="visible"/>
                                      </p:to>
                                    </p:set>
                                  </p:childTnLst>
                                </p:cTn>
                              </p:par>
                            </p:childTnLst>
                          </p:cTn>
                        </p:par>
                        <p:par>
                          <p:cTn id="130" fill="hold">
                            <p:stCondLst>
                              <p:cond delay="3150"/>
                            </p:stCondLst>
                            <p:childTnLst>
                              <p:par>
                                <p:cTn id="131" presetID="11" presetClass="entr" presetSubtype="0" fill="hold" grpId="0" nodeType="afterEffect">
                                  <p:stCondLst>
                                    <p:cond delay="0"/>
                                  </p:stCondLst>
                                  <p:childTnLst>
                                    <p:set>
                                      <p:cBhvr>
                                        <p:cTn id="132" dur="75">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par>
                          <p:cTn id="133" fill="hold">
                            <p:stCondLst>
                              <p:cond delay="3225"/>
                            </p:stCondLst>
                            <p:childTnLst>
                              <p:par>
                                <p:cTn id="134" presetID="11" presetClass="entr" presetSubtype="0" fill="hold" grpId="0" nodeType="afterEffect">
                                  <p:stCondLst>
                                    <p:cond delay="0"/>
                                  </p:stCondLst>
                                  <p:childTnLst>
                                    <p:set>
                                      <p:cBhvr>
                                        <p:cTn id="135" dur="75">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par>
                          <p:cTn id="136" fill="hold">
                            <p:stCondLst>
                              <p:cond delay="3300"/>
                            </p:stCondLst>
                            <p:childTnLst>
                              <p:par>
                                <p:cTn id="137" presetID="11" presetClass="entr" presetSubtype="0" fill="hold" grpId="0" nodeType="afterEffect">
                                  <p:stCondLst>
                                    <p:cond delay="0"/>
                                  </p:stCondLst>
                                  <p:childTnLst>
                                    <p:set>
                                      <p:cBhvr>
                                        <p:cTn id="138" dur="75">
                                          <p:stCondLst>
                                            <p:cond delay="0"/>
                                          </p:stCondLst>
                                        </p:cTn>
                                        <p:tgtEl>
                                          <p:spTgt spid="111"/>
                                        </p:tgtEl>
                                        <p:attrNameLst>
                                          <p:attrName>style.visibility</p:attrName>
                                        </p:attrNameLst>
                                      </p:cBhvr>
                                      <p:to>
                                        <p:strVal val="visible"/>
                                      </p:to>
                                    </p:set>
                                  </p:childTnLst>
                                </p:cTn>
                              </p:par>
                            </p:childTnLst>
                          </p:cTn>
                        </p:par>
                        <p:par>
                          <p:cTn id="139" fill="hold">
                            <p:stCondLst>
                              <p:cond delay="3375"/>
                            </p:stCondLst>
                            <p:childTnLst>
                              <p:par>
                                <p:cTn id="140" presetID="11" presetClass="entr" presetSubtype="0" fill="hold" grpId="0" nodeType="afterEffect">
                                  <p:stCondLst>
                                    <p:cond delay="0"/>
                                  </p:stCondLst>
                                  <p:childTnLst>
                                    <p:set>
                                      <p:cBhvr>
                                        <p:cTn id="141" dur="75">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par>
                          <p:cTn id="142" fill="hold">
                            <p:stCondLst>
                              <p:cond delay="3450"/>
                            </p:stCondLst>
                            <p:childTnLst>
                              <p:par>
                                <p:cTn id="143" presetID="11" presetClass="entr" presetSubtype="0" fill="hold" grpId="0" nodeType="afterEffect">
                                  <p:stCondLst>
                                    <p:cond delay="0"/>
                                  </p:stCondLst>
                                  <p:childTnLst>
                                    <p:set>
                                      <p:cBhvr>
                                        <p:cTn id="144" dur="75">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par>
                          <p:cTn id="145" fill="hold">
                            <p:stCondLst>
                              <p:cond delay="3525"/>
                            </p:stCondLst>
                            <p:childTnLst>
                              <p:par>
                                <p:cTn id="146" presetID="11" presetClass="entr" presetSubtype="0" fill="hold" grpId="0" nodeType="afterEffect">
                                  <p:stCondLst>
                                    <p:cond delay="0"/>
                                  </p:stCondLst>
                                  <p:childTnLst>
                                    <p:set>
                                      <p:cBhvr>
                                        <p:cTn id="147" dur="75">
                                          <p:stCondLst>
                                            <p:cond delay="0"/>
                                          </p:stCondLst>
                                        </p:cTn>
                                        <p:tgtEl>
                                          <p:spTgt spid="112"/>
                                        </p:tgtEl>
                                        <p:attrNameLst>
                                          <p:attrName>style.visibility</p:attrName>
                                        </p:attrNameLst>
                                      </p:cBhvr>
                                      <p:to>
                                        <p:strVal val="visible"/>
                                      </p:to>
                                    </p:set>
                                  </p:childTnLst>
                                </p:cTn>
                              </p:par>
                            </p:childTnLst>
                          </p:cTn>
                        </p:par>
                        <p:par>
                          <p:cTn id="148" fill="hold">
                            <p:stCondLst>
                              <p:cond delay="3600"/>
                            </p:stCondLst>
                            <p:childTnLst>
                              <p:par>
                                <p:cTn id="149" presetID="11" presetClass="entr" presetSubtype="0" fill="hold" grpId="0" nodeType="afterEffect">
                                  <p:stCondLst>
                                    <p:cond delay="0"/>
                                  </p:stCondLst>
                                  <p:childTnLst>
                                    <p:set>
                                      <p:cBhvr>
                                        <p:cTn id="150" dur="75">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par>
                          <p:cTn id="151" fill="hold">
                            <p:stCondLst>
                              <p:cond delay="3675"/>
                            </p:stCondLst>
                            <p:childTnLst>
                              <p:par>
                                <p:cTn id="152" presetID="11" presetClass="entr" presetSubtype="0" fill="hold" grpId="0" nodeType="afterEffect">
                                  <p:stCondLst>
                                    <p:cond delay="0"/>
                                  </p:stCondLst>
                                  <p:childTnLst>
                                    <p:set>
                                      <p:cBhvr>
                                        <p:cTn id="153" dur="75">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par>
                          <p:cTn id="154" fill="hold">
                            <p:stCondLst>
                              <p:cond delay="3750"/>
                            </p:stCondLst>
                            <p:childTnLst>
                              <p:par>
                                <p:cTn id="155" presetID="11" presetClass="entr" presetSubtype="0" fill="hold" grpId="0" nodeType="afterEffect">
                                  <p:stCondLst>
                                    <p:cond delay="0"/>
                                  </p:stCondLst>
                                  <p:childTnLst>
                                    <p:set>
                                      <p:cBhvr>
                                        <p:cTn id="156" dur="75">
                                          <p:stCondLst>
                                            <p:cond delay="0"/>
                                          </p:stCondLst>
                                        </p:cTn>
                                        <p:tgtEl>
                                          <p:spTgt spid="113"/>
                                        </p:tgtEl>
                                        <p:attrNameLst>
                                          <p:attrName>style.visibility</p:attrName>
                                        </p:attrNameLst>
                                      </p:cBhvr>
                                      <p:to>
                                        <p:strVal val="visible"/>
                                      </p:to>
                                    </p:set>
                                  </p:childTnLst>
                                </p:cTn>
                              </p:par>
                            </p:childTnLst>
                          </p:cTn>
                        </p:par>
                        <p:par>
                          <p:cTn id="157" fill="hold">
                            <p:stCondLst>
                              <p:cond delay="3825"/>
                            </p:stCondLst>
                            <p:childTnLst>
                              <p:par>
                                <p:cTn id="158" presetID="11" presetClass="entr" presetSubtype="0" fill="hold" grpId="0" nodeType="afterEffect">
                                  <p:stCondLst>
                                    <p:cond delay="0"/>
                                  </p:stCondLst>
                                  <p:childTnLst>
                                    <p:set>
                                      <p:cBhvr>
                                        <p:cTn id="159" dur="75">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par>
                          <p:cTn id="160" fill="hold">
                            <p:stCondLst>
                              <p:cond delay="3900"/>
                            </p:stCondLst>
                            <p:childTnLst>
                              <p:par>
                                <p:cTn id="161" presetID="11" presetClass="entr" presetSubtype="0" fill="hold" grpId="0" nodeType="afterEffect">
                                  <p:stCondLst>
                                    <p:cond delay="0"/>
                                  </p:stCondLst>
                                  <p:childTnLst>
                                    <p:set>
                                      <p:cBhvr>
                                        <p:cTn id="162" dur="75">
                                          <p:stCondLst>
                                            <p:cond delay="0"/>
                                          </p:stCondLst>
                                        </p:cTn>
                                        <p:tgtEl>
                                          <p:spTgt spid="114"/>
                                        </p:tgtEl>
                                        <p:attrNameLst>
                                          <p:attrName>style.visibility</p:attrName>
                                        </p:attrNameLst>
                                      </p:cBhvr>
                                      <p:to>
                                        <p:strVal val="visible"/>
                                      </p:to>
                                    </p:set>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par>
                          <p:cTn id="163" fill="hold">
                            <p:stCondLst>
                              <p:cond delay="3975"/>
                            </p:stCondLst>
                            <p:childTnLst>
                              <p:par>
                                <p:cTn id="164" presetID="11" presetClass="entr" presetSubtype="0" fill="hold" grpId="0" nodeType="afterEffect">
                                  <p:stCondLst>
                                    <p:cond delay="0"/>
                                  </p:stCondLst>
                                  <p:childTnLst>
                                    <p:set>
                                      <p:cBhvr>
                                        <p:cTn id="165" dur="75">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57"/>
                                        </p:tgtEl>
                                        <p:attrNameLst>
                                          <p:attrName>style.visibility</p:attrName>
                                        </p:attrNameLst>
                                      </p:cBhvr>
                                      <p:to>
                                        <p:strVal val="hidden"/>
                                      </p:to>
                                    </p:set>
                                  </p:subTnLst>
                                </p:cTn>
                              </p:par>
                              <p:par>
                                <p:cTn id="166" presetID="1" presetClass="entr" presetSubtype="0" fill="hold" grpId="0" nodeType="withEffect">
                                  <p:stCondLst>
                                    <p:cond delay="0"/>
                                  </p:stCondLst>
                                  <p:childTnLst>
                                    <p:set>
                                      <p:cBhvr>
                                        <p:cTn id="167" dur="1" fill="hold">
                                          <p:stCondLst>
                                            <p:cond delay="499"/>
                                          </p:stCondLst>
                                        </p:cTn>
                                        <p:tgtEl>
                                          <p:spTgt spid="117"/>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499"/>
                                          </p:stCondLst>
                                        </p:cTn>
                                        <p:tgtEl>
                                          <p:spTgt spid="118"/>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499"/>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17" grpId="0" animBg="1"/>
      <p:bldP spid="118" grpId="0" animBg="1"/>
      <p:bldP spid="113" grpId="0"/>
      <p:bldP spid="106" grpId="0"/>
      <p:bldP spid="107" grpId="0"/>
      <p:bldP spid="108" grpId="0"/>
      <p:bldP spid="109" grpId="0"/>
      <p:bldP spid="111" grpId="0"/>
      <p:bldP spid="110" grpId="0"/>
      <p:bldP spid="112" grpId="0"/>
      <p:bldP spid="114" grpId="0"/>
      <p:bldP spid="96" grpId="0"/>
      <p:bldP spid="97" grpId="0"/>
      <p:bldP spid="98" grpId="0"/>
      <p:bldP spid="99" grpId="0"/>
      <p:bldP spid="100" grpId="0"/>
      <p:bldP spid="101" grpId="0"/>
      <p:bldP spid="102" grpId="0"/>
      <p:bldP spid="103" grpId="0"/>
      <p:bldP spid="105" grpId="0"/>
      <p:bldP spid="104" grpId="0"/>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4572000" y="3124200"/>
            <a:ext cx="0" cy="1828800"/>
          </a:xfrm>
          <a:prstGeom prst="line">
            <a:avLst/>
          </a:prstGeom>
          <a:noFill/>
          <a:ln w="76200">
            <a:solidFill>
              <a:schemeClr val="accent1"/>
            </a:solidFill>
            <a:round/>
            <a:headEnd type="none" w="sm" len="sm"/>
            <a:tailEnd type="triangle" w="sm" len="sm"/>
          </a:ln>
          <a:scene3d>
            <a:camera prst="orthographicFront"/>
            <a:lightRig rig="threePt" dir="t"/>
          </a:scene3d>
          <a:sp3d>
            <a:bevelT prst="angle"/>
          </a:sp3d>
          <a:extLst>
            <a:ext uri="{909E8E84-426E-40DD-AFC4-6F175D3DCCD1}">
              <a14:hiddenFill xmlns:a14="http://schemas.microsoft.com/office/drawing/2010/main">
                <a:noFill/>
              </a14:hiddenFill>
            </a:ext>
          </a:extLst>
        </p:spPr>
        <p:txBody>
          <a:bodyPr lIns="0">
            <a:spAutoFit/>
          </a:bodyPr>
          <a:lstStyle/>
          <a:p>
            <a:endParaRPr lang="en-CA" dirty="0"/>
          </a:p>
        </p:txBody>
      </p:sp>
      <p:sp>
        <p:nvSpPr>
          <p:cNvPr id="16" name="Line 7"/>
          <p:cNvSpPr>
            <a:spLocks noChangeShapeType="1"/>
          </p:cNvSpPr>
          <p:nvPr/>
        </p:nvSpPr>
        <p:spPr bwMode="auto">
          <a:xfrm>
            <a:off x="6324600" y="3124200"/>
            <a:ext cx="0" cy="1828800"/>
          </a:xfrm>
          <a:prstGeom prst="line">
            <a:avLst/>
          </a:prstGeom>
          <a:noFill/>
          <a:ln w="76200">
            <a:solidFill>
              <a:schemeClr val="accent1"/>
            </a:solidFill>
            <a:round/>
            <a:headEnd type="none" w="sm" len="sm"/>
            <a:tailEnd type="triangle" w="sm" len="sm"/>
          </a:ln>
          <a:scene3d>
            <a:camera prst="orthographicFront"/>
            <a:lightRig rig="threePt" dir="t"/>
          </a:scene3d>
          <a:sp3d>
            <a:bevelT prst="angle"/>
          </a:sp3d>
          <a:extLst>
            <a:ext uri="{909E8E84-426E-40DD-AFC4-6F175D3DCCD1}">
              <a14:hiddenFill xmlns:a14="http://schemas.microsoft.com/office/drawing/2010/main">
                <a:noFill/>
              </a14:hiddenFill>
            </a:ext>
          </a:extLst>
        </p:spPr>
        <p:txBody>
          <a:bodyPr lIns="0">
            <a:spAutoFit/>
          </a:bodyPr>
          <a:lstStyle/>
          <a:p>
            <a:endParaRPr lang="en-CA" dirty="0"/>
          </a:p>
        </p:txBody>
      </p:sp>
      <p:sp>
        <p:nvSpPr>
          <p:cNvPr id="12" name="Title 140"/>
          <p:cNvSpPr>
            <a:spLocks noGrp="1"/>
          </p:cNvSpPr>
          <p:nvPr>
            <p:ph type="title"/>
          </p:nvPr>
        </p:nvSpPr>
        <p:spPr/>
        <p:txBody>
          <a:bodyPr>
            <a:normAutofit/>
          </a:bodyPr>
          <a:lstStyle/>
          <a:p>
            <a:r>
              <a:rPr lang="en-US" sz="3600" b="0" dirty="0"/>
              <a:t>Ultrasonic Level</a:t>
            </a:r>
            <a:br>
              <a:rPr lang="en-US" sz="3600" b="0" dirty="0"/>
            </a:br>
            <a:r>
              <a:rPr lang="en-US" sz="3600" b="0" dirty="0"/>
              <a:t>Echo Ranging Calculation</a:t>
            </a:r>
          </a:p>
        </p:txBody>
      </p:sp>
      <p:sp>
        <p:nvSpPr>
          <p:cNvPr id="5" name="Rectangle 4"/>
          <p:cNvSpPr>
            <a:spLocks noChangeArrowheads="1"/>
          </p:cNvSpPr>
          <p:nvPr/>
        </p:nvSpPr>
        <p:spPr bwMode="auto">
          <a:xfrm>
            <a:off x="990600" y="2524780"/>
            <a:ext cx="7524750" cy="52322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spAutoFit/>
          </a:bodyPr>
          <a:lstStyle/>
          <a:p>
            <a:pPr>
              <a:spcBef>
                <a:spcPct val="100000"/>
              </a:spcBef>
              <a:spcAft>
                <a:spcPct val="30000"/>
              </a:spcAft>
              <a:buClr>
                <a:srgbClr val="FF9933"/>
              </a:buClr>
            </a:pPr>
            <a:r>
              <a:rPr lang="en-US" sz="2800" dirty="0">
                <a:solidFill>
                  <a:schemeClr val="tx1"/>
                </a:solidFill>
                <a:latin typeface="+mj-lt"/>
              </a:rPr>
              <a:t>    DISTANCE =  VELOCITY  x  TIME</a:t>
            </a:r>
          </a:p>
        </p:txBody>
      </p:sp>
      <p:sp>
        <p:nvSpPr>
          <p:cNvPr id="6" name="Rectangle 4"/>
          <p:cNvSpPr>
            <a:spLocks noChangeArrowheads="1"/>
          </p:cNvSpPr>
          <p:nvPr/>
        </p:nvSpPr>
        <p:spPr bwMode="auto">
          <a:xfrm>
            <a:off x="3696510" y="5029200"/>
            <a:ext cx="1768444" cy="167640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noAutofit/>
          </a:bodyPr>
          <a:lstStyle/>
          <a:p>
            <a:pPr algn="ctr">
              <a:spcBef>
                <a:spcPct val="100000"/>
              </a:spcBef>
              <a:spcAft>
                <a:spcPct val="30000"/>
              </a:spcAft>
              <a:buClr>
                <a:srgbClr val="FF9933"/>
              </a:buClr>
            </a:pPr>
            <a:r>
              <a:rPr lang="en-US" sz="2000" dirty="0">
                <a:solidFill>
                  <a:schemeClr val="tx1"/>
                </a:solidFill>
                <a:latin typeface="+mj-lt"/>
              </a:rPr>
              <a:t>Speed of sound in air @ 68ºF is 1127 </a:t>
            </a:r>
            <a:r>
              <a:rPr lang="en-US" sz="2000" dirty="0" err="1">
                <a:solidFill>
                  <a:schemeClr val="tx1"/>
                </a:solidFill>
                <a:latin typeface="+mj-lt"/>
              </a:rPr>
              <a:t>ft</a:t>
            </a:r>
            <a:r>
              <a:rPr lang="en-US" sz="2000" dirty="0">
                <a:solidFill>
                  <a:schemeClr val="tx1"/>
                </a:solidFill>
                <a:latin typeface="+mj-lt"/>
              </a:rPr>
              <a:t>/s</a:t>
            </a:r>
          </a:p>
        </p:txBody>
      </p:sp>
      <p:sp>
        <p:nvSpPr>
          <p:cNvPr id="7" name="Rectangle 5"/>
          <p:cNvSpPr>
            <a:spLocks noChangeArrowheads="1"/>
          </p:cNvSpPr>
          <p:nvPr/>
        </p:nvSpPr>
        <p:spPr bwMode="auto">
          <a:xfrm>
            <a:off x="5589588" y="5029200"/>
            <a:ext cx="1954212" cy="167640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spAutoFit/>
          </a:bodyPr>
          <a:lstStyle/>
          <a:p>
            <a:pPr algn="ctr">
              <a:spcBef>
                <a:spcPct val="100000"/>
              </a:spcBef>
              <a:spcAft>
                <a:spcPct val="30000"/>
              </a:spcAft>
              <a:buClr>
                <a:srgbClr val="FF9933"/>
              </a:buClr>
            </a:pPr>
            <a:r>
              <a:rPr lang="en-US" sz="2000" dirty="0">
                <a:solidFill>
                  <a:schemeClr val="tx1"/>
                </a:solidFill>
                <a:latin typeface="+mj-lt"/>
              </a:rPr>
              <a:t>Time between sound             transmission and echo received</a:t>
            </a:r>
          </a:p>
        </p:txBody>
      </p:sp>
      <p:sp>
        <p:nvSpPr>
          <p:cNvPr id="11" name="Rectangle 8"/>
          <p:cNvSpPr>
            <a:spLocks noChangeArrowheads="1"/>
          </p:cNvSpPr>
          <p:nvPr/>
        </p:nvSpPr>
        <p:spPr bwMode="auto">
          <a:xfrm>
            <a:off x="1219200" y="3743980"/>
            <a:ext cx="6934200" cy="52322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spAutoFit/>
          </a:bodyPr>
          <a:lstStyle/>
          <a:p>
            <a:pPr algn="ctr">
              <a:spcBef>
                <a:spcPct val="100000"/>
              </a:spcBef>
              <a:spcAft>
                <a:spcPct val="30000"/>
              </a:spcAft>
              <a:buClr>
                <a:srgbClr val="FF9933"/>
              </a:buClr>
            </a:pPr>
            <a:r>
              <a:rPr lang="en-US" sz="2800" dirty="0">
                <a:solidFill>
                  <a:schemeClr val="tx1"/>
                </a:solidFill>
                <a:latin typeface="Siemens Sans"/>
              </a:rPr>
              <a:t>    </a:t>
            </a:r>
            <a:r>
              <a:rPr lang="en-US" sz="2800" dirty="0">
                <a:solidFill>
                  <a:schemeClr val="tx1"/>
                </a:solidFill>
                <a:latin typeface="+mj-lt"/>
              </a:rPr>
              <a:t>65.62ft =     1127 </a:t>
            </a:r>
            <a:r>
              <a:rPr lang="en-US" sz="2800" dirty="0" err="1">
                <a:solidFill>
                  <a:schemeClr val="tx1"/>
                </a:solidFill>
                <a:latin typeface="+mj-lt"/>
              </a:rPr>
              <a:t>ft</a:t>
            </a:r>
            <a:r>
              <a:rPr lang="en-US" sz="2800" dirty="0">
                <a:solidFill>
                  <a:schemeClr val="tx1"/>
                </a:solidFill>
                <a:latin typeface="+mj-lt"/>
              </a:rPr>
              <a:t>/s  x  58.2 mS</a:t>
            </a:r>
          </a:p>
        </p:txBody>
      </p:sp>
      <p:sp>
        <p:nvSpPr>
          <p:cNvPr id="13" name="Rectangle 21"/>
          <p:cNvSpPr>
            <a:spLocks noChangeArrowheads="1"/>
          </p:cNvSpPr>
          <p:nvPr/>
        </p:nvSpPr>
        <p:spPr bwMode="auto">
          <a:xfrm>
            <a:off x="762000" y="5029200"/>
            <a:ext cx="2776539" cy="167640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noAutofit/>
          </a:bodyPr>
          <a:lstStyle/>
          <a:p>
            <a:pPr algn="ctr">
              <a:spcBef>
                <a:spcPts val="600"/>
              </a:spcBef>
              <a:spcAft>
                <a:spcPts val="0"/>
              </a:spcAft>
              <a:buClr>
                <a:srgbClr val="FF9933"/>
              </a:buClr>
            </a:pPr>
            <a:r>
              <a:rPr lang="en-US" sz="2000" dirty="0">
                <a:solidFill>
                  <a:schemeClr val="tx1"/>
                </a:solidFill>
                <a:latin typeface="+mj-lt"/>
              </a:rPr>
              <a:t>Divide by 2 to determine travel distance one way</a:t>
            </a:r>
          </a:p>
          <a:p>
            <a:pPr algn="ctr">
              <a:spcBef>
                <a:spcPts val="600"/>
              </a:spcBef>
              <a:spcAft>
                <a:spcPts val="0"/>
              </a:spcAft>
              <a:buClr>
                <a:srgbClr val="FF9933"/>
              </a:buClr>
            </a:pPr>
            <a:r>
              <a:rPr lang="en-US" sz="2000" dirty="0">
                <a:latin typeface="+mj-lt"/>
              </a:rPr>
              <a:t>65.70</a:t>
            </a:r>
            <a:r>
              <a:rPr lang="en-US" sz="2000" dirty="0">
                <a:solidFill>
                  <a:schemeClr val="tx1"/>
                </a:solidFill>
              </a:rPr>
              <a:t> </a:t>
            </a:r>
            <a:r>
              <a:rPr lang="en-US" sz="2000" dirty="0">
                <a:solidFill>
                  <a:schemeClr val="tx2">
                    <a:lumMod val="85000"/>
                    <a:lumOff val="15000"/>
                  </a:schemeClr>
                </a:solidFill>
              </a:rPr>
              <a:t>÷ </a:t>
            </a:r>
            <a:r>
              <a:rPr lang="en-US" sz="2000" dirty="0">
                <a:solidFill>
                  <a:schemeClr val="tx1"/>
                </a:solidFill>
                <a:latin typeface="+mj-lt"/>
              </a:rPr>
              <a:t>2 = 32.85 </a:t>
            </a:r>
            <a:r>
              <a:rPr lang="en-US" sz="2000" dirty="0" err="1">
                <a:solidFill>
                  <a:schemeClr val="tx1"/>
                </a:solidFill>
                <a:latin typeface="+mj-lt"/>
              </a:rPr>
              <a:t>ft</a:t>
            </a:r>
            <a:r>
              <a:rPr lang="en-US" sz="2000" dirty="0">
                <a:solidFill>
                  <a:schemeClr val="tx1"/>
                </a:solidFill>
                <a:latin typeface="+mj-lt"/>
              </a:rPr>
              <a:t> Distance</a:t>
            </a:r>
          </a:p>
        </p:txBody>
      </p:sp>
      <p:sp>
        <p:nvSpPr>
          <p:cNvPr id="14" name="Rectangle 13"/>
          <p:cNvSpPr/>
          <p:nvPr/>
        </p:nvSpPr>
        <p:spPr>
          <a:xfrm>
            <a:off x="0" y="1962090"/>
            <a:ext cx="9143999" cy="400110"/>
          </a:xfrm>
          <a:prstGeom prst="rect">
            <a:avLst/>
          </a:prstGeom>
        </p:spPr>
        <p:txBody>
          <a:bodyPr wrap="square">
            <a:spAutoFit/>
          </a:bodyPr>
          <a:lstStyle/>
          <a:p>
            <a:pPr algn="ctr"/>
            <a:r>
              <a:rPr lang="en-US" sz="2000" dirty="0">
                <a:solidFill>
                  <a:schemeClr val="tx1"/>
                </a:solidFill>
              </a:rPr>
              <a:t>Example:  for a 58.2 millisecond time interval    </a:t>
            </a:r>
          </a:p>
        </p:txBody>
      </p:sp>
    </p:spTree>
    <p:extLst>
      <p:ext uri="{BB962C8B-B14F-4D97-AF65-F5344CB8AC3E}">
        <p14:creationId xmlns:p14="http://schemas.microsoft.com/office/powerpoint/2010/main" val="11204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7"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0"/>
          <p:cNvSpPr>
            <a:spLocks noGrp="1"/>
          </p:cNvSpPr>
          <p:nvPr>
            <p:ph type="title"/>
          </p:nvPr>
        </p:nvSpPr>
        <p:spPr/>
        <p:txBody>
          <a:bodyPr>
            <a:normAutofit/>
          </a:bodyPr>
          <a:lstStyle/>
          <a:p>
            <a:r>
              <a:rPr lang="en-US" sz="3600" b="0" dirty="0"/>
              <a:t>Radar Level</a:t>
            </a:r>
            <a:br>
              <a:rPr lang="en-US" sz="3600" b="0" dirty="0"/>
            </a:br>
            <a:r>
              <a:rPr lang="en-US" sz="3600" b="0" dirty="0"/>
              <a:t>Echo Ranging and Time of Flight</a:t>
            </a:r>
          </a:p>
        </p:txBody>
      </p:sp>
      <p:sp>
        <p:nvSpPr>
          <p:cNvPr id="183" name="Rectangle 182"/>
          <p:cNvSpPr/>
          <p:nvPr/>
        </p:nvSpPr>
        <p:spPr>
          <a:xfrm>
            <a:off x="0" y="6059269"/>
            <a:ext cx="9144000" cy="646331"/>
          </a:xfrm>
          <a:prstGeom prst="rect">
            <a:avLst/>
          </a:prstGeom>
        </p:spPr>
        <p:txBody>
          <a:bodyPr wrap="square">
            <a:spAutoFit/>
          </a:bodyPr>
          <a:lstStyle/>
          <a:p>
            <a:pPr marL="120650" indent="-120650" algn="ctr"/>
            <a:r>
              <a:rPr lang="en-US" dirty="0">
                <a:solidFill>
                  <a:schemeClr val="tx1"/>
                </a:solidFill>
                <a:latin typeface="Arial" pitchFamily="34" charset="0"/>
                <a:cs typeface="Arial" pitchFamily="34" charset="0"/>
              </a:rPr>
              <a:t>Radar travels at constant known velocity of 9.84x10</a:t>
            </a:r>
            <a:r>
              <a:rPr lang="en-US" baseline="30000" dirty="0">
                <a:solidFill>
                  <a:schemeClr val="tx1"/>
                </a:solidFill>
                <a:latin typeface="Arial" pitchFamily="34" charset="0"/>
                <a:cs typeface="Arial" pitchFamily="34" charset="0"/>
              </a:rPr>
              <a:t>8</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ft</a:t>
            </a:r>
            <a:r>
              <a:rPr lang="en-US" dirty="0">
                <a:solidFill>
                  <a:schemeClr val="tx1"/>
                </a:solidFill>
                <a:latin typeface="Arial" pitchFamily="34" charset="0"/>
                <a:cs typeface="Arial" pitchFamily="34" charset="0"/>
              </a:rPr>
              <a:t>/s </a:t>
            </a:r>
          </a:p>
          <a:p>
            <a:pPr marL="120650" indent="-120650" algn="ctr"/>
            <a:r>
              <a:rPr lang="en-US" dirty="0">
                <a:latin typeface="Arial" pitchFamily="34" charset="0"/>
                <a:cs typeface="Arial" pitchFamily="34" charset="0"/>
              </a:rPr>
              <a:t>The speed is </a:t>
            </a:r>
            <a:r>
              <a:rPr lang="en-US" dirty="0">
                <a:solidFill>
                  <a:schemeClr val="tx1"/>
                </a:solidFill>
                <a:latin typeface="Arial" pitchFamily="34" charset="0"/>
                <a:cs typeface="Arial" pitchFamily="34" charset="0"/>
              </a:rPr>
              <a:t>independent of temperature in the vessel</a:t>
            </a:r>
          </a:p>
        </p:txBody>
      </p:sp>
      <p:sp>
        <p:nvSpPr>
          <p:cNvPr id="326" name="Rectangle 4"/>
          <p:cNvSpPr>
            <a:spLocks noChangeArrowheads="1"/>
          </p:cNvSpPr>
          <p:nvPr/>
        </p:nvSpPr>
        <p:spPr bwMode="auto">
          <a:xfrm>
            <a:off x="2297113" y="2768109"/>
            <a:ext cx="2378075" cy="1685925"/>
          </a:xfrm>
          <a:prstGeom prst="rect">
            <a:avLst/>
          </a:prstGeom>
          <a:gradFill rotWithShape="0">
            <a:gsLst>
              <a:gs pos="0">
                <a:srgbClr val="919191">
                  <a:gamma/>
                  <a:shade val="29804"/>
                  <a:invGamma/>
                </a:srgbClr>
              </a:gs>
              <a:gs pos="50000">
                <a:srgbClr val="919191"/>
              </a:gs>
              <a:gs pos="100000">
                <a:srgbClr val="919191">
                  <a:gamma/>
                  <a:shade val="29804"/>
                  <a:invGamma/>
                </a:srgbClr>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0" name="Oval 8"/>
          <p:cNvSpPr>
            <a:spLocks noChangeArrowheads="1"/>
          </p:cNvSpPr>
          <p:nvPr/>
        </p:nvSpPr>
        <p:spPr bwMode="auto">
          <a:xfrm>
            <a:off x="2232950" y="5067081"/>
            <a:ext cx="2514600" cy="381000"/>
          </a:xfrm>
          <a:prstGeom prst="ellipse">
            <a:avLst/>
          </a:prstGeom>
          <a:gradFill rotWithShape="0">
            <a:gsLst>
              <a:gs pos="0">
                <a:srgbClr val="ADBECB"/>
              </a:gs>
              <a:gs pos="79000">
                <a:schemeClr val="accent5">
                  <a:lumMod val="20000"/>
                  <a:lumOff val="80000"/>
                </a:schemeClr>
              </a:gs>
              <a:gs pos="100000">
                <a:schemeClr val="accent5">
                  <a:lumMod val="75000"/>
                </a:schemeClr>
              </a:gs>
            </a:gsLst>
            <a:lin ang="0" scaled="0"/>
          </a:gradFill>
          <a:ln w="12700">
            <a:solidFill>
              <a:schemeClr val="tx1"/>
            </a:solidFill>
            <a:round/>
            <a:headEnd/>
            <a:tailEnd/>
          </a:ln>
        </p:spPr>
        <p:txBody>
          <a:bodyPr wrap="none" anchor="ctr"/>
          <a:lstStyle/>
          <a:p>
            <a:endParaRPr lang="en-US" dirty="0"/>
          </a:p>
        </p:txBody>
      </p:sp>
      <p:grpSp>
        <p:nvGrpSpPr>
          <p:cNvPr id="75" name="Group 74"/>
          <p:cNvGrpSpPr/>
          <p:nvPr/>
        </p:nvGrpSpPr>
        <p:grpSpPr>
          <a:xfrm>
            <a:off x="2201863" y="2487121"/>
            <a:ext cx="2562225" cy="3111500"/>
            <a:chOff x="2201863" y="1953721"/>
            <a:chExt cx="2562225" cy="3111500"/>
          </a:xfrm>
          <a:effectLst>
            <a:reflection blurRad="6350" stA="52000" endA="300" endPos="35000" dir="5400000" sy="-100000" algn="bl" rotWithShape="0"/>
          </a:effectLst>
        </p:grpSpPr>
        <p:sp>
          <p:nvSpPr>
            <p:cNvPr id="327" name="Oval 5"/>
            <p:cNvSpPr>
              <a:spLocks noChangeArrowheads="1"/>
            </p:cNvSpPr>
            <p:nvPr/>
          </p:nvSpPr>
          <p:spPr bwMode="auto">
            <a:xfrm>
              <a:off x="2211388" y="4673109"/>
              <a:ext cx="2552700" cy="392112"/>
            </a:xfrm>
            <a:prstGeom prst="ellipse">
              <a:avLst/>
            </a:prstGeom>
            <a:gradFill rotWithShape="0">
              <a:gsLst>
                <a:gs pos="0">
                  <a:srgbClr val="919191"/>
                </a:gs>
                <a:gs pos="50000">
                  <a:srgbClr val="919191">
                    <a:gamma/>
                    <a:tint val="40000"/>
                    <a:invGamma/>
                  </a:srgbClr>
                </a:gs>
                <a:gs pos="100000">
                  <a:srgbClr val="919191"/>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1" name="Rectangle 7"/>
            <p:cNvSpPr>
              <a:spLocks noChangeArrowheads="1"/>
            </p:cNvSpPr>
            <p:nvPr/>
          </p:nvSpPr>
          <p:spPr bwMode="auto">
            <a:xfrm>
              <a:off x="2266288" y="4125694"/>
              <a:ext cx="2401887" cy="698500"/>
            </a:xfrm>
            <a:prstGeom prst="rect">
              <a:avLst/>
            </a:prstGeom>
            <a:gradFill rotWithShape="0">
              <a:gsLst>
                <a:gs pos="0">
                  <a:srgbClr val="ADBECB"/>
                </a:gs>
                <a:gs pos="79000">
                  <a:schemeClr val="accent5">
                    <a:lumMod val="20000"/>
                    <a:lumOff val="80000"/>
                  </a:schemeClr>
                </a:gs>
                <a:gs pos="100000">
                  <a:schemeClr val="accent5">
                    <a:lumMod val="75000"/>
                  </a:schemeClr>
                </a:gs>
              </a:gsLst>
              <a:lin ang="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422" name="Oval 9"/>
            <p:cNvSpPr>
              <a:spLocks noChangeArrowheads="1"/>
            </p:cNvSpPr>
            <p:nvPr/>
          </p:nvSpPr>
          <p:spPr bwMode="auto">
            <a:xfrm>
              <a:off x="2232950" y="3849469"/>
              <a:ext cx="2514600" cy="379412"/>
            </a:xfrm>
            <a:prstGeom prst="ellipse">
              <a:avLst/>
            </a:prstGeom>
            <a:gradFill rotWithShape="0">
              <a:gsLst>
                <a:gs pos="0">
                  <a:srgbClr val="ADBECB"/>
                </a:gs>
                <a:gs pos="79000">
                  <a:schemeClr val="accent5">
                    <a:lumMod val="20000"/>
                    <a:lumOff val="80000"/>
                  </a:schemeClr>
                </a:gs>
                <a:gs pos="100000">
                  <a:schemeClr val="accent5">
                    <a:lumMod val="75000"/>
                  </a:schemeClr>
                </a:gs>
              </a:gsLst>
              <a:lin ang="0" scaled="0"/>
            </a:gradFill>
            <a:ln w="12700">
              <a:solidFill>
                <a:schemeClr val="tx1"/>
              </a:solidFill>
              <a:round/>
              <a:headEnd/>
              <a:tailEnd/>
            </a:ln>
          </p:spPr>
          <p:txBody>
            <a:bodyPr wrap="none" anchor="ctr"/>
            <a:lstStyle/>
            <a:p>
              <a:endParaRPr lang="en-US" dirty="0"/>
            </a:p>
          </p:txBody>
        </p:sp>
        <p:sp>
          <p:nvSpPr>
            <p:cNvPr id="331" name="Rectangle 9"/>
            <p:cNvSpPr>
              <a:spLocks noChangeArrowheads="1"/>
            </p:cNvSpPr>
            <p:nvPr/>
          </p:nvSpPr>
          <p:spPr bwMode="auto">
            <a:xfrm>
              <a:off x="2201863" y="2137871"/>
              <a:ext cx="411162" cy="2747963"/>
            </a:xfrm>
            <a:prstGeom prst="rect">
              <a:avLst/>
            </a:prstGeom>
            <a:gradFill flip="none" rotWithShape="1">
              <a:gsLst>
                <a:gs pos="0">
                  <a:srgbClr val="919191"/>
                </a:gs>
                <a:gs pos="100000">
                  <a:srgbClr val="C8C8C8"/>
                </a:gs>
              </a:gsLst>
              <a:lin ang="18900000" scaled="1"/>
              <a:tileRect/>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2" name="Rectangle 10"/>
            <p:cNvSpPr>
              <a:spLocks noChangeArrowheads="1"/>
            </p:cNvSpPr>
            <p:nvPr/>
          </p:nvSpPr>
          <p:spPr bwMode="auto">
            <a:xfrm>
              <a:off x="4352925" y="2137871"/>
              <a:ext cx="411163" cy="2747963"/>
            </a:xfrm>
            <a:prstGeom prst="rect">
              <a:avLst/>
            </a:prstGeom>
            <a:gradFill rotWithShape="0">
              <a:gsLst>
                <a:gs pos="0">
                  <a:srgbClr val="919191">
                    <a:gamma/>
                    <a:tint val="80000"/>
                    <a:invGamma/>
                  </a:srgbClr>
                </a:gs>
                <a:gs pos="100000">
                  <a:srgbClr val="919191"/>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3" name="Oval 11"/>
            <p:cNvSpPr>
              <a:spLocks noChangeArrowheads="1"/>
            </p:cNvSpPr>
            <p:nvPr/>
          </p:nvSpPr>
          <p:spPr bwMode="auto">
            <a:xfrm>
              <a:off x="2201863" y="1953721"/>
              <a:ext cx="2562225" cy="387350"/>
            </a:xfrm>
            <a:prstGeom prst="ellipse">
              <a:avLst/>
            </a:prstGeom>
            <a:gradFill rotWithShape="0">
              <a:gsLst>
                <a:gs pos="0">
                  <a:srgbClr val="919191">
                    <a:gamma/>
                    <a:shade val="29804"/>
                    <a:invGamma/>
                  </a:srgbClr>
                </a:gs>
                <a:gs pos="50000">
                  <a:srgbClr val="919191"/>
                </a:gs>
                <a:gs pos="100000">
                  <a:srgbClr val="919191">
                    <a:gamma/>
                    <a:shade val="29804"/>
                    <a:invGamma/>
                  </a:srgbClr>
                </a:gs>
              </a:gsLst>
              <a:lin ang="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35" name="Freeform 13"/>
          <p:cNvSpPr>
            <a:spLocks/>
          </p:cNvSpPr>
          <p:nvPr/>
        </p:nvSpPr>
        <p:spPr bwMode="auto">
          <a:xfrm>
            <a:off x="3302000" y="3126884"/>
            <a:ext cx="366713" cy="49212"/>
          </a:xfrm>
          <a:custGeom>
            <a:avLst/>
            <a:gdLst/>
            <a:ahLst/>
            <a:cxnLst>
              <a:cxn ang="0">
                <a:pos x="230" y="0"/>
              </a:cxn>
              <a:cxn ang="0">
                <a:pos x="230" y="6"/>
              </a:cxn>
              <a:cxn ang="0">
                <a:pos x="221" y="13"/>
              </a:cxn>
              <a:cxn ang="0">
                <a:pos x="197" y="20"/>
              </a:cxn>
              <a:cxn ang="0">
                <a:pos x="159" y="27"/>
              </a:cxn>
              <a:cxn ang="0">
                <a:pos x="112" y="30"/>
              </a:cxn>
              <a:cxn ang="0">
                <a:pos x="70" y="27"/>
              </a:cxn>
              <a:cxn ang="0">
                <a:pos x="32" y="20"/>
              </a:cxn>
              <a:cxn ang="0">
                <a:pos x="9" y="13"/>
              </a:cxn>
              <a:cxn ang="0">
                <a:pos x="4" y="6"/>
              </a:cxn>
              <a:cxn ang="0">
                <a:pos x="0" y="0"/>
              </a:cxn>
              <a:cxn ang="0">
                <a:pos x="23" y="6"/>
              </a:cxn>
              <a:cxn ang="0">
                <a:pos x="51" y="13"/>
              </a:cxn>
              <a:cxn ang="0">
                <a:pos x="112" y="16"/>
              </a:cxn>
              <a:cxn ang="0">
                <a:pos x="178" y="13"/>
              </a:cxn>
              <a:cxn ang="0">
                <a:pos x="206" y="6"/>
              </a:cxn>
              <a:cxn ang="0">
                <a:pos x="230" y="0"/>
              </a:cxn>
            </a:cxnLst>
            <a:rect l="0" t="0" r="r" b="b"/>
            <a:pathLst>
              <a:path w="231" h="31">
                <a:moveTo>
                  <a:pt x="230" y="0"/>
                </a:moveTo>
                <a:lnTo>
                  <a:pt x="230" y="6"/>
                </a:lnTo>
                <a:lnTo>
                  <a:pt x="221" y="13"/>
                </a:lnTo>
                <a:lnTo>
                  <a:pt x="197" y="20"/>
                </a:lnTo>
                <a:lnTo>
                  <a:pt x="159" y="27"/>
                </a:lnTo>
                <a:lnTo>
                  <a:pt x="112" y="30"/>
                </a:lnTo>
                <a:lnTo>
                  <a:pt x="70" y="27"/>
                </a:lnTo>
                <a:lnTo>
                  <a:pt x="32" y="20"/>
                </a:lnTo>
                <a:lnTo>
                  <a:pt x="9" y="13"/>
                </a:lnTo>
                <a:lnTo>
                  <a:pt x="4" y="6"/>
                </a:lnTo>
                <a:lnTo>
                  <a:pt x="0" y="0"/>
                </a:lnTo>
                <a:lnTo>
                  <a:pt x="23" y="6"/>
                </a:lnTo>
                <a:lnTo>
                  <a:pt x="51" y="13"/>
                </a:lnTo>
                <a:lnTo>
                  <a:pt x="112" y="16"/>
                </a:lnTo>
                <a:lnTo>
                  <a:pt x="178" y="13"/>
                </a:lnTo>
                <a:lnTo>
                  <a:pt x="206" y="6"/>
                </a:lnTo>
                <a:lnTo>
                  <a:pt x="230"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6" name="Freeform 14"/>
          <p:cNvSpPr>
            <a:spLocks/>
          </p:cNvSpPr>
          <p:nvPr/>
        </p:nvSpPr>
        <p:spPr bwMode="auto">
          <a:xfrm>
            <a:off x="3252788" y="3220546"/>
            <a:ext cx="461962" cy="46038"/>
          </a:xfrm>
          <a:custGeom>
            <a:avLst/>
            <a:gdLst/>
            <a:ahLst/>
            <a:cxnLst>
              <a:cxn ang="0">
                <a:pos x="290" y="0"/>
              </a:cxn>
              <a:cxn ang="0">
                <a:pos x="285" y="7"/>
              </a:cxn>
              <a:cxn ang="0">
                <a:pos x="281" y="11"/>
              </a:cxn>
              <a:cxn ang="0">
                <a:pos x="266" y="14"/>
              </a:cxn>
              <a:cxn ang="0">
                <a:pos x="247" y="21"/>
              </a:cxn>
              <a:cxn ang="0">
                <a:pos x="200" y="25"/>
              </a:cxn>
              <a:cxn ang="0">
                <a:pos x="143" y="28"/>
              </a:cxn>
              <a:cxn ang="0">
                <a:pos x="91" y="25"/>
              </a:cxn>
              <a:cxn ang="0">
                <a:pos x="43" y="21"/>
              </a:cxn>
              <a:cxn ang="0">
                <a:pos x="24" y="14"/>
              </a:cxn>
              <a:cxn ang="0">
                <a:pos x="10" y="11"/>
              </a:cxn>
              <a:cxn ang="0">
                <a:pos x="5" y="7"/>
              </a:cxn>
              <a:cxn ang="0">
                <a:pos x="0" y="0"/>
              </a:cxn>
              <a:cxn ang="0">
                <a:pos x="29" y="7"/>
              </a:cxn>
              <a:cxn ang="0">
                <a:pos x="62" y="11"/>
              </a:cxn>
              <a:cxn ang="0">
                <a:pos x="143" y="14"/>
              </a:cxn>
              <a:cxn ang="0">
                <a:pos x="224" y="11"/>
              </a:cxn>
              <a:cxn ang="0">
                <a:pos x="262" y="7"/>
              </a:cxn>
              <a:cxn ang="0">
                <a:pos x="290" y="0"/>
              </a:cxn>
            </a:cxnLst>
            <a:rect l="0" t="0" r="r" b="b"/>
            <a:pathLst>
              <a:path w="291" h="29">
                <a:moveTo>
                  <a:pt x="290" y="0"/>
                </a:moveTo>
                <a:lnTo>
                  <a:pt x="285" y="7"/>
                </a:lnTo>
                <a:lnTo>
                  <a:pt x="281" y="11"/>
                </a:lnTo>
                <a:lnTo>
                  <a:pt x="266" y="14"/>
                </a:lnTo>
                <a:lnTo>
                  <a:pt x="247" y="21"/>
                </a:lnTo>
                <a:lnTo>
                  <a:pt x="200" y="25"/>
                </a:lnTo>
                <a:lnTo>
                  <a:pt x="143" y="28"/>
                </a:lnTo>
                <a:lnTo>
                  <a:pt x="91" y="25"/>
                </a:lnTo>
                <a:lnTo>
                  <a:pt x="43" y="21"/>
                </a:lnTo>
                <a:lnTo>
                  <a:pt x="24" y="14"/>
                </a:lnTo>
                <a:lnTo>
                  <a:pt x="10" y="11"/>
                </a:lnTo>
                <a:lnTo>
                  <a:pt x="5" y="7"/>
                </a:lnTo>
                <a:lnTo>
                  <a:pt x="0" y="0"/>
                </a:lnTo>
                <a:lnTo>
                  <a:pt x="29" y="7"/>
                </a:lnTo>
                <a:lnTo>
                  <a:pt x="62" y="11"/>
                </a:lnTo>
                <a:lnTo>
                  <a:pt x="143" y="14"/>
                </a:lnTo>
                <a:lnTo>
                  <a:pt x="224" y="11"/>
                </a:lnTo>
                <a:lnTo>
                  <a:pt x="262" y="7"/>
                </a:lnTo>
                <a:lnTo>
                  <a:pt x="290"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7" name="Freeform 15"/>
          <p:cNvSpPr>
            <a:spLocks/>
          </p:cNvSpPr>
          <p:nvPr/>
        </p:nvSpPr>
        <p:spPr bwMode="auto">
          <a:xfrm>
            <a:off x="3211513" y="3311034"/>
            <a:ext cx="549275" cy="47625"/>
          </a:xfrm>
          <a:custGeom>
            <a:avLst/>
            <a:gdLst/>
            <a:ahLst/>
            <a:cxnLst>
              <a:cxn ang="0">
                <a:pos x="345" y="0"/>
              </a:cxn>
              <a:cxn ang="0">
                <a:pos x="340" y="8"/>
              </a:cxn>
              <a:cxn ang="0">
                <a:pos x="331" y="11"/>
              </a:cxn>
              <a:cxn ang="0">
                <a:pos x="316" y="15"/>
              </a:cxn>
              <a:cxn ang="0">
                <a:pos x="297" y="22"/>
              </a:cxn>
              <a:cxn ang="0">
                <a:pos x="240" y="25"/>
              </a:cxn>
              <a:cxn ang="0">
                <a:pos x="172" y="29"/>
              </a:cxn>
              <a:cxn ang="0">
                <a:pos x="105" y="25"/>
              </a:cxn>
              <a:cxn ang="0">
                <a:pos x="52" y="22"/>
              </a:cxn>
              <a:cxn ang="0">
                <a:pos x="29" y="15"/>
              </a:cxn>
              <a:cxn ang="0">
                <a:pos x="14" y="11"/>
              </a:cxn>
              <a:cxn ang="0">
                <a:pos x="5" y="8"/>
              </a:cxn>
              <a:cxn ang="0">
                <a:pos x="0" y="0"/>
              </a:cxn>
              <a:cxn ang="0">
                <a:pos x="33" y="8"/>
              </a:cxn>
              <a:cxn ang="0">
                <a:pos x="76" y="11"/>
              </a:cxn>
              <a:cxn ang="0">
                <a:pos x="124" y="15"/>
              </a:cxn>
              <a:cxn ang="0">
                <a:pos x="172" y="15"/>
              </a:cxn>
              <a:cxn ang="0">
                <a:pos x="268" y="11"/>
              </a:cxn>
              <a:cxn ang="0">
                <a:pos x="311" y="8"/>
              </a:cxn>
              <a:cxn ang="0">
                <a:pos x="345" y="0"/>
              </a:cxn>
            </a:cxnLst>
            <a:rect l="0" t="0" r="r" b="b"/>
            <a:pathLst>
              <a:path w="346" h="30">
                <a:moveTo>
                  <a:pt x="345" y="0"/>
                </a:moveTo>
                <a:lnTo>
                  <a:pt x="340" y="8"/>
                </a:lnTo>
                <a:lnTo>
                  <a:pt x="331" y="11"/>
                </a:lnTo>
                <a:lnTo>
                  <a:pt x="316" y="15"/>
                </a:lnTo>
                <a:lnTo>
                  <a:pt x="297" y="22"/>
                </a:lnTo>
                <a:lnTo>
                  <a:pt x="240" y="25"/>
                </a:lnTo>
                <a:lnTo>
                  <a:pt x="172" y="29"/>
                </a:lnTo>
                <a:lnTo>
                  <a:pt x="105" y="25"/>
                </a:lnTo>
                <a:lnTo>
                  <a:pt x="52" y="22"/>
                </a:lnTo>
                <a:lnTo>
                  <a:pt x="29" y="15"/>
                </a:lnTo>
                <a:lnTo>
                  <a:pt x="14" y="11"/>
                </a:lnTo>
                <a:lnTo>
                  <a:pt x="5" y="8"/>
                </a:lnTo>
                <a:lnTo>
                  <a:pt x="0" y="0"/>
                </a:lnTo>
                <a:lnTo>
                  <a:pt x="33" y="8"/>
                </a:lnTo>
                <a:lnTo>
                  <a:pt x="76" y="11"/>
                </a:lnTo>
                <a:lnTo>
                  <a:pt x="124" y="15"/>
                </a:lnTo>
                <a:lnTo>
                  <a:pt x="172" y="15"/>
                </a:lnTo>
                <a:lnTo>
                  <a:pt x="268" y="11"/>
                </a:lnTo>
                <a:lnTo>
                  <a:pt x="311" y="8"/>
                </a:lnTo>
                <a:lnTo>
                  <a:pt x="345"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8" name="Freeform 16"/>
          <p:cNvSpPr>
            <a:spLocks/>
          </p:cNvSpPr>
          <p:nvPr/>
        </p:nvSpPr>
        <p:spPr bwMode="auto">
          <a:xfrm>
            <a:off x="3159125" y="3403109"/>
            <a:ext cx="647700" cy="47625"/>
          </a:xfrm>
          <a:custGeom>
            <a:avLst/>
            <a:gdLst/>
            <a:ahLst/>
            <a:cxnLst>
              <a:cxn ang="0">
                <a:pos x="407" y="0"/>
              </a:cxn>
              <a:cxn ang="0">
                <a:pos x="402" y="7"/>
              </a:cxn>
              <a:cxn ang="0">
                <a:pos x="392" y="11"/>
              </a:cxn>
              <a:cxn ang="0">
                <a:pos x="373" y="14"/>
              </a:cxn>
              <a:cxn ang="0">
                <a:pos x="349" y="22"/>
              </a:cxn>
              <a:cxn ang="0">
                <a:pos x="315" y="25"/>
              </a:cxn>
              <a:cxn ang="0">
                <a:pos x="281" y="25"/>
              </a:cxn>
              <a:cxn ang="0">
                <a:pos x="204" y="29"/>
              </a:cxn>
              <a:cxn ang="0">
                <a:pos x="126" y="25"/>
              </a:cxn>
              <a:cxn ang="0">
                <a:pos x="92" y="25"/>
              </a:cxn>
              <a:cxn ang="0">
                <a:pos x="58" y="22"/>
              </a:cxn>
              <a:cxn ang="0">
                <a:pos x="34" y="14"/>
              </a:cxn>
              <a:cxn ang="0">
                <a:pos x="15" y="11"/>
              </a:cxn>
              <a:cxn ang="0">
                <a:pos x="5" y="7"/>
              </a:cxn>
              <a:cxn ang="0">
                <a:pos x="0" y="0"/>
              </a:cxn>
              <a:cxn ang="0">
                <a:pos x="44" y="7"/>
              </a:cxn>
              <a:cxn ang="0">
                <a:pos x="92" y="11"/>
              </a:cxn>
              <a:cxn ang="0">
                <a:pos x="146" y="14"/>
              </a:cxn>
              <a:cxn ang="0">
                <a:pos x="204" y="14"/>
              </a:cxn>
              <a:cxn ang="0">
                <a:pos x="262" y="14"/>
              </a:cxn>
              <a:cxn ang="0">
                <a:pos x="315" y="11"/>
              </a:cxn>
              <a:cxn ang="0">
                <a:pos x="368" y="7"/>
              </a:cxn>
              <a:cxn ang="0">
                <a:pos x="407" y="0"/>
              </a:cxn>
            </a:cxnLst>
            <a:rect l="0" t="0" r="r" b="b"/>
            <a:pathLst>
              <a:path w="408" h="30">
                <a:moveTo>
                  <a:pt x="407" y="0"/>
                </a:moveTo>
                <a:lnTo>
                  <a:pt x="402" y="7"/>
                </a:lnTo>
                <a:lnTo>
                  <a:pt x="392" y="11"/>
                </a:lnTo>
                <a:lnTo>
                  <a:pt x="373" y="14"/>
                </a:lnTo>
                <a:lnTo>
                  <a:pt x="349" y="22"/>
                </a:lnTo>
                <a:lnTo>
                  <a:pt x="315" y="25"/>
                </a:lnTo>
                <a:lnTo>
                  <a:pt x="281" y="25"/>
                </a:lnTo>
                <a:lnTo>
                  <a:pt x="204" y="29"/>
                </a:lnTo>
                <a:lnTo>
                  <a:pt x="126" y="25"/>
                </a:lnTo>
                <a:lnTo>
                  <a:pt x="92" y="25"/>
                </a:lnTo>
                <a:lnTo>
                  <a:pt x="58" y="22"/>
                </a:lnTo>
                <a:lnTo>
                  <a:pt x="34" y="14"/>
                </a:lnTo>
                <a:lnTo>
                  <a:pt x="15" y="11"/>
                </a:lnTo>
                <a:lnTo>
                  <a:pt x="5" y="7"/>
                </a:lnTo>
                <a:lnTo>
                  <a:pt x="0" y="0"/>
                </a:lnTo>
                <a:lnTo>
                  <a:pt x="44" y="7"/>
                </a:lnTo>
                <a:lnTo>
                  <a:pt x="92" y="11"/>
                </a:lnTo>
                <a:lnTo>
                  <a:pt x="146" y="14"/>
                </a:lnTo>
                <a:lnTo>
                  <a:pt x="204" y="14"/>
                </a:lnTo>
                <a:lnTo>
                  <a:pt x="262" y="14"/>
                </a:lnTo>
                <a:lnTo>
                  <a:pt x="315" y="11"/>
                </a:lnTo>
                <a:lnTo>
                  <a:pt x="368" y="7"/>
                </a:lnTo>
                <a:lnTo>
                  <a:pt x="407"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9" name="Freeform 17"/>
          <p:cNvSpPr>
            <a:spLocks/>
          </p:cNvSpPr>
          <p:nvPr/>
        </p:nvSpPr>
        <p:spPr bwMode="auto">
          <a:xfrm>
            <a:off x="3114675" y="3493596"/>
            <a:ext cx="738188" cy="49213"/>
          </a:xfrm>
          <a:custGeom>
            <a:avLst/>
            <a:gdLst/>
            <a:ahLst/>
            <a:cxnLst>
              <a:cxn ang="0">
                <a:pos x="464" y="0"/>
              </a:cxn>
              <a:cxn ang="0">
                <a:pos x="459" y="7"/>
              </a:cxn>
              <a:cxn ang="0">
                <a:pos x="444" y="11"/>
              </a:cxn>
              <a:cxn ang="0">
                <a:pos x="425" y="15"/>
              </a:cxn>
              <a:cxn ang="0">
                <a:pos x="396" y="22"/>
              </a:cxn>
              <a:cxn ang="0">
                <a:pos x="361" y="26"/>
              </a:cxn>
              <a:cxn ang="0">
                <a:pos x="322" y="26"/>
              </a:cxn>
              <a:cxn ang="0">
                <a:pos x="234" y="30"/>
              </a:cxn>
              <a:cxn ang="0">
                <a:pos x="141" y="26"/>
              </a:cxn>
              <a:cxn ang="0">
                <a:pos x="102" y="26"/>
              </a:cxn>
              <a:cxn ang="0">
                <a:pos x="68" y="22"/>
              </a:cxn>
              <a:cxn ang="0">
                <a:pos x="39" y="15"/>
              </a:cxn>
              <a:cxn ang="0">
                <a:pos x="19" y="11"/>
              </a:cxn>
              <a:cxn ang="0">
                <a:pos x="5" y="7"/>
              </a:cxn>
              <a:cxn ang="0">
                <a:pos x="0" y="0"/>
              </a:cxn>
              <a:cxn ang="0">
                <a:pos x="49" y="7"/>
              </a:cxn>
              <a:cxn ang="0">
                <a:pos x="102" y="11"/>
              </a:cxn>
              <a:cxn ang="0">
                <a:pos x="166" y="15"/>
              </a:cxn>
              <a:cxn ang="0">
                <a:pos x="234" y="15"/>
              </a:cxn>
              <a:cxn ang="0">
                <a:pos x="298" y="15"/>
              </a:cxn>
              <a:cxn ang="0">
                <a:pos x="361" y="11"/>
              </a:cxn>
              <a:cxn ang="0">
                <a:pos x="420" y="7"/>
              </a:cxn>
              <a:cxn ang="0">
                <a:pos x="464" y="0"/>
              </a:cxn>
            </a:cxnLst>
            <a:rect l="0" t="0" r="r" b="b"/>
            <a:pathLst>
              <a:path w="465" h="31">
                <a:moveTo>
                  <a:pt x="464" y="0"/>
                </a:moveTo>
                <a:lnTo>
                  <a:pt x="459" y="7"/>
                </a:lnTo>
                <a:lnTo>
                  <a:pt x="444" y="11"/>
                </a:lnTo>
                <a:lnTo>
                  <a:pt x="425" y="15"/>
                </a:lnTo>
                <a:lnTo>
                  <a:pt x="396" y="22"/>
                </a:lnTo>
                <a:lnTo>
                  <a:pt x="361" y="26"/>
                </a:lnTo>
                <a:lnTo>
                  <a:pt x="322" y="26"/>
                </a:lnTo>
                <a:lnTo>
                  <a:pt x="234" y="30"/>
                </a:lnTo>
                <a:lnTo>
                  <a:pt x="141" y="26"/>
                </a:lnTo>
                <a:lnTo>
                  <a:pt x="102" y="26"/>
                </a:lnTo>
                <a:lnTo>
                  <a:pt x="68" y="22"/>
                </a:lnTo>
                <a:lnTo>
                  <a:pt x="39" y="15"/>
                </a:lnTo>
                <a:lnTo>
                  <a:pt x="19" y="11"/>
                </a:lnTo>
                <a:lnTo>
                  <a:pt x="5" y="7"/>
                </a:lnTo>
                <a:lnTo>
                  <a:pt x="0" y="0"/>
                </a:lnTo>
                <a:lnTo>
                  <a:pt x="49" y="7"/>
                </a:lnTo>
                <a:lnTo>
                  <a:pt x="102" y="11"/>
                </a:lnTo>
                <a:lnTo>
                  <a:pt x="166" y="15"/>
                </a:lnTo>
                <a:lnTo>
                  <a:pt x="234" y="15"/>
                </a:lnTo>
                <a:lnTo>
                  <a:pt x="298" y="15"/>
                </a:lnTo>
                <a:lnTo>
                  <a:pt x="361" y="11"/>
                </a:lnTo>
                <a:lnTo>
                  <a:pt x="420" y="7"/>
                </a:lnTo>
                <a:lnTo>
                  <a:pt x="464"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0" name="Freeform 18"/>
          <p:cNvSpPr>
            <a:spLocks/>
          </p:cNvSpPr>
          <p:nvPr/>
        </p:nvSpPr>
        <p:spPr bwMode="auto">
          <a:xfrm>
            <a:off x="3073400" y="3582496"/>
            <a:ext cx="823913" cy="50800"/>
          </a:xfrm>
          <a:custGeom>
            <a:avLst/>
            <a:gdLst/>
            <a:ahLst/>
            <a:cxnLst>
              <a:cxn ang="0">
                <a:pos x="518" y="0"/>
              </a:cxn>
              <a:cxn ang="0">
                <a:pos x="513" y="8"/>
              </a:cxn>
              <a:cxn ang="0">
                <a:pos x="498" y="12"/>
              </a:cxn>
              <a:cxn ang="0">
                <a:pos x="474" y="16"/>
              </a:cxn>
              <a:cxn ang="0">
                <a:pos x="439" y="23"/>
              </a:cxn>
              <a:cxn ang="0">
                <a:pos x="405" y="27"/>
              </a:cxn>
              <a:cxn ang="0">
                <a:pos x="360" y="27"/>
              </a:cxn>
              <a:cxn ang="0">
                <a:pos x="257" y="31"/>
              </a:cxn>
              <a:cxn ang="0">
                <a:pos x="158" y="27"/>
              </a:cxn>
              <a:cxn ang="0">
                <a:pos x="114" y="27"/>
              </a:cxn>
              <a:cxn ang="0">
                <a:pos x="74" y="23"/>
              </a:cxn>
              <a:cxn ang="0">
                <a:pos x="44" y="16"/>
              </a:cxn>
              <a:cxn ang="0">
                <a:pos x="20" y="12"/>
              </a:cxn>
              <a:cxn ang="0">
                <a:pos x="5" y="8"/>
              </a:cxn>
              <a:cxn ang="0">
                <a:pos x="0" y="0"/>
              </a:cxn>
              <a:cxn ang="0">
                <a:pos x="49" y="8"/>
              </a:cxn>
              <a:cxn ang="0">
                <a:pos x="114" y="12"/>
              </a:cxn>
              <a:cxn ang="0">
                <a:pos x="183" y="16"/>
              </a:cxn>
              <a:cxn ang="0">
                <a:pos x="257" y="16"/>
              </a:cxn>
              <a:cxn ang="0">
                <a:pos x="331" y="16"/>
              </a:cxn>
              <a:cxn ang="0">
                <a:pos x="405" y="12"/>
              </a:cxn>
              <a:cxn ang="0">
                <a:pos x="464" y="8"/>
              </a:cxn>
              <a:cxn ang="0">
                <a:pos x="518" y="0"/>
              </a:cxn>
            </a:cxnLst>
            <a:rect l="0" t="0" r="r" b="b"/>
            <a:pathLst>
              <a:path w="519" h="32">
                <a:moveTo>
                  <a:pt x="518" y="0"/>
                </a:moveTo>
                <a:lnTo>
                  <a:pt x="513" y="8"/>
                </a:lnTo>
                <a:lnTo>
                  <a:pt x="498" y="12"/>
                </a:lnTo>
                <a:lnTo>
                  <a:pt x="474" y="16"/>
                </a:lnTo>
                <a:lnTo>
                  <a:pt x="439" y="23"/>
                </a:lnTo>
                <a:lnTo>
                  <a:pt x="405" y="27"/>
                </a:lnTo>
                <a:lnTo>
                  <a:pt x="360" y="27"/>
                </a:lnTo>
                <a:lnTo>
                  <a:pt x="257" y="31"/>
                </a:lnTo>
                <a:lnTo>
                  <a:pt x="158" y="27"/>
                </a:lnTo>
                <a:lnTo>
                  <a:pt x="114" y="27"/>
                </a:lnTo>
                <a:lnTo>
                  <a:pt x="74" y="23"/>
                </a:lnTo>
                <a:lnTo>
                  <a:pt x="44" y="16"/>
                </a:lnTo>
                <a:lnTo>
                  <a:pt x="20" y="12"/>
                </a:lnTo>
                <a:lnTo>
                  <a:pt x="5" y="8"/>
                </a:lnTo>
                <a:lnTo>
                  <a:pt x="0" y="0"/>
                </a:lnTo>
                <a:lnTo>
                  <a:pt x="49" y="8"/>
                </a:lnTo>
                <a:lnTo>
                  <a:pt x="114" y="12"/>
                </a:lnTo>
                <a:lnTo>
                  <a:pt x="183" y="16"/>
                </a:lnTo>
                <a:lnTo>
                  <a:pt x="257" y="16"/>
                </a:lnTo>
                <a:lnTo>
                  <a:pt x="331" y="16"/>
                </a:lnTo>
                <a:lnTo>
                  <a:pt x="405" y="12"/>
                </a:lnTo>
                <a:lnTo>
                  <a:pt x="464" y="8"/>
                </a:lnTo>
                <a:lnTo>
                  <a:pt x="518"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1" name="Freeform 19"/>
          <p:cNvSpPr>
            <a:spLocks/>
          </p:cNvSpPr>
          <p:nvPr/>
        </p:nvSpPr>
        <p:spPr bwMode="auto">
          <a:xfrm>
            <a:off x="3024188" y="3674571"/>
            <a:ext cx="919162" cy="50800"/>
          </a:xfrm>
          <a:custGeom>
            <a:avLst/>
            <a:gdLst/>
            <a:ahLst/>
            <a:cxnLst>
              <a:cxn ang="0">
                <a:pos x="578" y="0"/>
              </a:cxn>
              <a:cxn ang="0">
                <a:pos x="573" y="7"/>
              </a:cxn>
              <a:cxn ang="0">
                <a:pos x="553" y="11"/>
              </a:cxn>
              <a:cxn ang="0">
                <a:pos x="528" y="15"/>
              </a:cxn>
              <a:cxn ang="0">
                <a:pos x="493" y="23"/>
              </a:cxn>
              <a:cxn ang="0">
                <a:pos x="449" y="27"/>
              </a:cxn>
              <a:cxn ang="0">
                <a:pos x="404" y="27"/>
              </a:cxn>
              <a:cxn ang="0">
                <a:pos x="349" y="31"/>
              </a:cxn>
              <a:cxn ang="0">
                <a:pos x="289" y="31"/>
              </a:cxn>
              <a:cxn ang="0">
                <a:pos x="229" y="31"/>
              </a:cxn>
              <a:cxn ang="0">
                <a:pos x="175" y="27"/>
              </a:cxn>
              <a:cxn ang="0">
                <a:pos x="130" y="27"/>
              </a:cxn>
              <a:cxn ang="0">
                <a:pos x="85" y="23"/>
              </a:cxn>
              <a:cxn ang="0">
                <a:pos x="50" y="15"/>
              </a:cxn>
              <a:cxn ang="0">
                <a:pos x="25" y="11"/>
              </a:cxn>
              <a:cxn ang="0">
                <a:pos x="5" y="7"/>
              </a:cxn>
              <a:cxn ang="0">
                <a:pos x="0" y="0"/>
              </a:cxn>
              <a:cxn ang="0">
                <a:pos x="60" y="7"/>
              </a:cxn>
              <a:cxn ang="0">
                <a:pos x="130" y="11"/>
              </a:cxn>
              <a:cxn ang="0">
                <a:pos x="205" y="15"/>
              </a:cxn>
              <a:cxn ang="0">
                <a:pos x="289" y="15"/>
              </a:cxn>
              <a:cxn ang="0">
                <a:pos x="374" y="15"/>
              </a:cxn>
              <a:cxn ang="0">
                <a:pos x="449" y="11"/>
              </a:cxn>
              <a:cxn ang="0">
                <a:pos x="518" y="7"/>
              </a:cxn>
              <a:cxn ang="0">
                <a:pos x="578" y="0"/>
              </a:cxn>
            </a:cxnLst>
            <a:rect l="0" t="0" r="r" b="b"/>
            <a:pathLst>
              <a:path w="579" h="32">
                <a:moveTo>
                  <a:pt x="578" y="0"/>
                </a:moveTo>
                <a:lnTo>
                  <a:pt x="573" y="7"/>
                </a:lnTo>
                <a:lnTo>
                  <a:pt x="553" y="11"/>
                </a:lnTo>
                <a:lnTo>
                  <a:pt x="528" y="15"/>
                </a:lnTo>
                <a:lnTo>
                  <a:pt x="493" y="23"/>
                </a:lnTo>
                <a:lnTo>
                  <a:pt x="449" y="27"/>
                </a:lnTo>
                <a:lnTo>
                  <a:pt x="404" y="27"/>
                </a:lnTo>
                <a:lnTo>
                  <a:pt x="349" y="31"/>
                </a:lnTo>
                <a:lnTo>
                  <a:pt x="289" y="31"/>
                </a:lnTo>
                <a:lnTo>
                  <a:pt x="229" y="31"/>
                </a:lnTo>
                <a:lnTo>
                  <a:pt x="175" y="27"/>
                </a:lnTo>
                <a:lnTo>
                  <a:pt x="130" y="27"/>
                </a:lnTo>
                <a:lnTo>
                  <a:pt x="85" y="23"/>
                </a:lnTo>
                <a:lnTo>
                  <a:pt x="50" y="15"/>
                </a:lnTo>
                <a:lnTo>
                  <a:pt x="25" y="11"/>
                </a:lnTo>
                <a:lnTo>
                  <a:pt x="5" y="7"/>
                </a:lnTo>
                <a:lnTo>
                  <a:pt x="0" y="0"/>
                </a:lnTo>
                <a:lnTo>
                  <a:pt x="60" y="7"/>
                </a:lnTo>
                <a:lnTo>
                  <a:pt x="130" y="11"/>
                </a:lnTo>
                <a:lnTo>
                  <a:pt x="205" y="15"/>
                </a:lnTo>
                <a:lnTo>
                  <a:pt x="289" y="15"/>
                </a:lnTo>
                <a:lnTo>
                  <a:pt x="374" y="15"/>
                </a:lnTo>
                <a:lnTo>
                  <a:pt x="449" y="11"/>
                </a:lnTo>
                <a:lnTo>
                  <a:pt x="518" y="7"/>
                </a:lnTo>
                <a:lnTo>
                  <a:pt x="578"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2" name="Freeform 20"/>
          <p:cNvSpPr>
            <a:spLocks/>
          </p:cNvSpPr>
          <p:nvPr/>
        </p:nvSpPr>
        <p:spPr bwMode="auto">
          <a:xfrm>
            <a:off x="2982913" y="3769821"/>
            <a:ext cx="1006475" cy="46038"/>
          </a:xfrm>
          <a:custGeom>
            <a:avLst/>
            <a:gdLst/>
            <a:ahLst/>
            <a:cxnLst>
              <a:cxn ang="0">
                <a:pos x="633" y="0"/>
              </a:cxn>
              <a:cxn ang="0">
                <a:pos x="628" y="4"/>
              </a:cxn>
              <a:cxn ang="0">
                <a:pos x="608" y="12"/>
              </a:cxn>
              <a:cxn ang="0">
                <a:pos x="578" y="16"/>
              </a:cxn>
              <a:cxn ang="0">
                <a:pos x="543" y="20"/>
              </a:cxn>
              <a:cxn ang="0">
                <a:pos x="492" y="24"/>
              </a:cxn>
              <a:cxn ang="0">
                <a:pos x="442" y="28"/>
              </a:cxn>
              <a:cxn ang="0">
                <a:pos x="382" y="28"/>
              </a:cxn>
              <a:cxn ang="0">
                <a:pos x="316" y="28"/>
              </a:cxn>
              <a:cxn ang="0">
                <a:pos x="251" y="28"/>
              </a:cxn>
              <a:cxn ang="0">
                <a:pos x="191" y="28"/>
              </a:cxn>
              <a:cxn ang="0">
                <a:pos x="140" y="24"/>
              </a:cxn>
              <a:cxn ang="0">
                <a:pos x="90" y="20"/>
              </a:cxn>
              <a:cxn ang="0">
                <a:pos x="55" y="16"/>
              </a:cxn>
              <a:cxn ang="0">
                <a:pos x="25" y="12"/>
              </a:cxn>
              <a:cxn ang="0">
                <a:pos x="5" y="4"/>
              </a:cxn>
              <a:cxn ang="0">
                <a:pos x="0" y="0"/>
              </a:cxn>
              <a:cxn ang="0">
                <a:pos x="65" y="4"/>
              </a:cxn>
              <a:cxn ang="0">
                <a:pos x="140" y="8"/>
              </a:cxn>
              <a:cxn ang="0">
                <a:pos x="226" y="12"/>
              </a:cxn>
              <a:cxn ang="0">
                <a:pos x="316" y="12"/>
              </a:cxn>
              <a:cxn ang="0">
                <a:pos x="407" y="12"/>
              </a:cxn>
              <a:cxn ang="0">
                <a:pos x="492" y="8"/>
              </a:cxn>
              <a:cxn ang="0">
                <a:pos x="568" y="4"/>
              </a:cxn>
              <a:cxn ang="0">
                <a:pos x="633" y="0"/>
              </a:cxn>
            </a:cxnLst>
            <a:rect l="0" t="0" r="r" b="b"/>
            <a:pathLst>
              <a:path w="634" h="29">
                <a:moveTo>
                  <a:pt x="633" y="0"/>
                </a:moveTo>
                <a:lnTo>
                  <a:pt x="628" y="4"/>
                </a:lnTo>
                <a:lnTo>
                  <a:pt x="608" y="12"/>
                </a:lnTo>
                <a:lnTo>
                  <a:pt x="578" y="16"/>
                </a:lnTo>
                <a:lnTo>
                  <a:pt x="543" y="20"/>
                </a:lnTo>
                <a:lnTo>
                  <a:pt x="492" y="24"/>
                </a:lnTo>
                <a:lnTo>
                  <a:pt x="442" y="28"/>
                </a:lnTo>
                <a:lnTo>
                  <a:pt x="382" y="28"/>
                </a:lnTo>
                <a:lnTo>
                  <a:pt x="316" y="28"/>
                </a:lnTo>
                <a:lnTo>
                  <a:pt x="251" y="28"/>
                </a:lnTo>
                <a:lnTo>
                  <a:pt x="191" y="28"/>
                </a:lnTo>
                <a:lnTo>
                  <a:pt x="140" y="24"/>
                </a:lnTo>
                <a:lnTo>
                  <a:pt x="90" y="20"/>
                </a:lnTo>
                <a:lnTo>
                  <a:pt x="55" y="16"/>
                </a:lnTo>
                <a:lnTo>
                  <a:pt x="25" y="12"/>
                </a:lnTo>
                <a:lnTo>
                  <a:pt x="5" y="4"/>
                </a:lnTo>
                <a:lnTo>
                  <a:pt x="0" y="0"/>
                </a:lnTo>
                <a:lnTo>
                  <a:pt x="65" y="4"/>
                </a:lnTo>
                <a:lnTo>
                  <a:pt x="140" y="8"/>
                </a:lnTo>
                <a:lnTo>
                  <a:pt x="226" y="12"/>
                </a:lnTo>
                <a:lnTo>
                  <a:pt x="316" y="12"/>
                </a:lnTo>
                <a:lnTo>
                  <a:pt x="407" y="12"/>
                </a:lnTo>
                <a:lnTo>
                  <a:pt x="492" y="8"/>
                </a:lnTo>
                <a:lnTo>
                  <a:pt x="568" y="4"/>
                </a:lnTo>
                <a:lnTo>
                  <a:pt x="633"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3" name="Freeform 21"/>
          <p:cNvSpPr>
            <a:spLocks/>
          </p:cNvSpPr>
          <p:nvPr/>
        </p:nvSpPr>
        <p:spPr bwMode="auto">
          <a:xfrm>
            <a:off x="2930525" y="3861896"/>
            <a:ext cx="1104900" cy="47625"/>
          </a:xfrm>
          <a:custGeom>
            <a:avLst/>
            <a:gdLst/>
            <a:ahLst/>
            <a:cxnLst>
              <a:cxn ang="0">
                <a:pos x="695" y="0"/>
              </a:cxn>
              <a:cxn ang="0">
                <a:pos x="690" y="4"/>
              </a:cxn>
              <a:cxn ang="0">
                <a:pos x="670" y="13"/>
              </a:cxn>
              <a:cxn ang="0">
                <a:pos x="634" y="17"/>
              </a:cxn>
              <a:cxn ang="0">
                <a:pos x="594" y="21"/>
              </a:cxn>
              <a:cxn ang="0">
                <a:pos x="543" y="25"/>
              </a:cxn>
              <a:cxn ang="0">
                <a:pos x="482" y="29"/>
              </a:cxn>
              <a:cxn ang="0">
                <a:pos x="421" y="29"/>
              </a:cxn>
              <a:cxn ang="0">
                <a:pos x="350" y="29"/>
              </a:cxn>
              <a:cxn ang="0">
                <a:pos x="279" y="29"/>
              </a:cxn>
              <a:cxn ang="0">
                <a:pos x="213" y="29"/>
              </a:cxn>
              <a:cxn ang="0">
                <a:pos x="157" y="25"/>
              </a:cxn>
              <a:cxn ang="0">
                <a:pos x="102" y="21"/>
              </a:cxn>
              <a:cxn ang="0">
                <a:pos x="61" y="17"/>
              </a:cxn>
              <a:cxn ang="0">
                <a:pos x="25" y="13"/>
              </a:cxn>
              <a:cxn ang="0">
                <a:pos x="5" y="4"/>
              </a:cxn>
              <a:cxn ang="0">
                <a:pos x="0" y="0"/>
              </a:cxn>
              <a:cxn ang="0">
                <a:pos x="71" y="4"/>
              </a:cxn>
              <a:cxn ang="0">
                <a:pos x="157" y="8"/>
              </a:cxn>
              <a:cxn ang="0">
                <a:pos x="249" y="13"/>
              </a:cxn>
              <a:cxn ang="0">
                <a:pos x="350" y="13"/>
              </a:cxn>
              <a:cxn ang="0">
                <a:pos x="446" y="13"/>
              </a:cxn>
              <a:cxn ang="0">
                <a:pos x="543" y="8"/>
              </a:cxn>
              <a:cxn ang="0">
                <a:pos x="624" y="4"/>
              </a:cxn>
              <a:cxn ang="0">
                <a:pos x="695" y="0"/>
              </a:cxn>
            </a:cxnLst>
            <a:rect l="0" t="0" r="r" b="b"/>
            <a:pathLst>
              <a:path w="696" h="30">
                <a:moveTo>
                  <a:pt x="695" y="0"/>
                </a:moveTo>
                <a:lnTo>
                  <a:pt x="690" y="4"/>
                </a:lnTo>
                <a:lnTo>
                  <a:pt x="670" y="13"/>
                </a:lnTo>
                <a:lnTo>
                  <a:pt x="634" y="17"/>
                </a:lnTo>
                <a:lnTo>
                  <a:pt x="594" y="21"/>
                </a:lnTo>
                <a:lnTo>
                  <a:pt x="543" y="25"/>
                </a:lnTo>
                <a:lnTo>
                  <a:pt x="482" y="29"/>
                </a:lnTo>
                <a:lnTo>
                  <a:pt x="421" y="29"/>
                </a:lnTo>
                <a:lnTo>
                  <a:pt x="350" y="29"/>
                </a:lnTo>
                <a:lnTo>
                  <a:pt x="279" y="29"/>
                </a:lnTo>
                <a:lnTo>
                  <a:pt x="213" y="29"/>
                </a:lnTo>
                <a:lnTo>
                  <a:pt x="157" y="25"/>
                </a:lnTo>
                <a:lnTo>
                  <a:pt x="102" y="21"/>
                </a:lnTo>
                <a:lnTo>
                  <a:pt x="61" y="17"/>
                </a:lnTo>
                <a:lnTo>
                  <a:pt x="25" y="13"/>
                </a:lnTo>
                <a:lnTo>
                  <a:pt x="5" y="4"/>
                </a:lnTo>
                <a:lnTo>
                  <a:pt x="0" y="0"/>
                </a:lnTo>
                <a:lnTo>
                  <a:pt x="71" y="4"/>
                </a:lnTo>
                <a:lnTo>
                  <a:pt x="157" y="8"/>
                </a:lnTo>
                <a:lnTo>
                  <a:pt x="249" y="13"/>
                </a:lnTo>
                <a:lnTo>
                  <a:pt x="350" y="13"/>
                </a:lnTo>
                <a:lnTo>
                  <a:pt x="446" y="13"/>
                </a:lnTo>
                <a:lnTo>
                  <a:pt x="543" y="8"/>
                </a:lnTo>
                <a:lnTo>
                  <a:pt x="624" y="4"/>
                </a:lnTo>
                <a:lnTo>
                  <a:pt x="695"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4" name="Freeform 22"/>
          <p:cNvSpPr>
            <a:spLocks/>
          </p:cNvSpPr>
          <p:nvPr/>
        </p:nvSpPr>
        <p:spPr bwMode="auto">
          <a:xfrm>
            <a:off x="2886075" y="3952384"/>
            <a:ext cx="1195388" cy="47625"/>
          </a:xfrm>
          <a:custGeom>
            <a:avLst/>
            <a:gdLst/>
            <a:ahLst/>
            <a:cxnLst>
              <a:cxn ang="0">
                <a:pos x="752" y="0"/>
              </a:cxn>
              <a:cxn ang="0">
                <a:pos x="747" y="4"/>
              </a:cxn>
              <a:cxn ang="0">
                <a:pos x="721" y="12"/>
              </a:cxn>
              <a:cxn ang="0">
                <a:pos x="685" y="16"/>
              </a:cxn>
              <a:cxn ang="0">
                <a:pos x="645" y="21"/>
              </a:cxn>
              <a:cxn ang="0">
                <a:pos x="588" y="25"/>
              </a:cxn>
              <a:cxn ang="0">
                <a:pos x="522" y="29"/>
              </a:cxn>
              <a:cxn ang="0">
                <a:pos x="455" y="29"/>
              </a:cxn>
              <a:cxn ang="0">
                <a:pos x="378" y="29"/>
              </a:cxn>
              <a:cxn ang="0">
                <a:pos x="302" y="29"/>
              </a:cxn>
              <a:cxn ang="0">
                <a:pos x="230" y="29"/>
              </a:cxn>
              <a:cxn ang="0">
                <a:pos x="169" y="25"/>
              </a:cxn>
              <a:cxn ang="0">
                <a:pos x="112" y="21"/>
              </a:cxn>
              <a:cxn ang="0">
                <a:pos x="66" y="16"/>
              </a:cxn>
              <a:cxn ang="0">
                <a:pos x="30" y="12"/>
              </a:cxn>
              <a:cxn ang="0">
                <a:pos x="10" y="4"/>
              </a:cxn>
              <a:cxn ang="0">
                <a:pos x="0" y="0"/>
              </a:cxn>
              <a:cxn ang="0">
                <a:pos x="76" y="4"/>
              </a:cxn>
              <a:cxn ang="0">
                <a:pos x="169" y="8"/>
              </a:cxn>
              <a:cxn ang="0">
                <a:pos x="271" y="12"/>
              </a:cxn>
              <a:cxn ang="0">
                <a:pos x="378" y="12"/>
              </a:cxn>
              <a:cxn ang="0">
                <a:pos x="486" y="12"/>
              </a:cxn>
              <a:cxn ang="0">
                <a:pos x="583" y="8"/>
              </a:cxn>
              <a:cxn ang="0">
                <a:pos x="675" y="4"/>
              </a:cxn>
              <a:cxn ang="0">
                <a:pos x="752" y="0"/>
              </a:cxn>
            </a:cxnLst>
            <a:rect l="0" t="0" r="r" b="b"/>
            <a:pathLst>
              <a:path w="753" h="30">
                <a:moveTo>
                  <a:pt x="752" y="0"/>
                </a:moveTo>
                <a:lnTo>
                  <a:pt x="747" y="4"/>
                </a:lnTo>
                <a:lnTo>
                  <a:pt x="721" y="12"/>
                </a:lnTo>
                <a:lnTo>
                  <a:pt x="685" y="16"/>
                </a:lnTo>
                <a:lnTo>
                  <a:pt x="645" y="21"/>
                </a:lnTo>
                <a:lnTo>
                  <a:pt x="588" y="25"/>
                </a:lnTo>
                <a:lnTo>
                  <a:pt x="522" y="29"/>
                </a:lnTo>
                <a:lnTo>
                  <a:pt x="455" y="29"/>
                </a:lnTo>
                <a:lnTo>
                  <a:pt x="378" y="29"/>
                </a:lnTo>
                <a:lnTo>
                  <a:pt x="302" y="29"/>
                </a:lnTo>
                <a:lnTo>
                  <a:pt x="230" y="29"/>
                </a:lnTo>
                <a:lnTo>
                  <a:pt x="169" y="25"/>
                </a:lnTo>
                <a:lnTo>
                  <a:pt x="112" y="21"/>
                </a:lnTo>
                <a:lnTo>
                  <a:pt x="66" y="16"/>
                </a:lnTo>
                <a:lnTo>
                  <a:pt x="30" y="12"/>
                </a:lnTo>
                <a:lnTo>
                  <a:pt x="10" y="4"/>
                </a:lnTo>
                <a:lnTo>
                  <a:pt x="0" y="0"/>
                </a:lnTo>
                <a:lnTo>
                  <a:pt x="76" y="4"/>
                </a:lnTo>
                <a:lnTo>
                  <a:pt x="169" y="8"/>
                </a:lnTo>
                <a:lnTo>
                  <a:pt x="271" y="12"/>
                </a:lnTo>
                <a:lnTo>
                  <a:pt x="378" y="12"/>
                </a:lnTo>
                <a:lnTo>
                  <a:pt x="486" y="12"/>
                </a:lnTo>
                <a:lnTo>
                  <a:pt x="583" y="8"/>
                </a:lnTo>
                <a:lnTo>
                  <a:pt x="675" y="4"/>
                </a:lnTo>
                <a:lnTo>
                  <a:pt x="752"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5" name="Freeform 23"/>
          <p:cNvSpPr>
            <a:spLocks/>
          </p:cNvSpPr>
          <p:nvPr/>
        </p:nvSpPr>
        <p:spPr bwMode="auto">
          <a:xfrm>
            <a:off x="2846388" y="4041284"/>
            <a:ext cx="1281112" cy="49212"/>
          </a:xfrm>
          <a:custGeom>
            <a:avLst/>
            <a:gdLst/>
            <a:ahLst/>
            <a:cxnLst>
              <a:cxn ang="0">
                <a:pos x="806" y="0"/>
              </a:cxn>
              <a:cxn ang="0">
                <a:pos x="796" y="4"/>
              </a:cxn>
              <a:cxn ang="0">
                <a:pos x="775" y="13"/>
              </a:cxn>
              <a:cxn ang="0">
                <a:pos x="739" y="17"/>
              </a:cxn>
              <a:cxn ang="0">
                <a:pos x="687" y="21"/>
              </a:cxn>
              <a:cxn ang="0">
                <a:pos x="630" y="26"/>
              </a:cxn>
              <a:cxn ang="0">
                <a:pos x="558" y="30"/>
              </a:cxn>
              <a:cxn ang="0">
                <a:pos x="486" y="30"/>
              </a:cxn>
              <a:cxn ang="0">
                <a:pos x="403" y="30"/>
              </a:cxn>
              <a:cxn ang="0">
                <a:pos x="321" y="30"/>
              </a:cxn>
              <a:cxn ang="0">
                <a:pos x="248" y="30"/>
              </a:cxn>
              <a:cxn ang="0">
                <a:pos x="176" y="26"/>
              </a:cxn>
              <a:cxn ang="0">
                <a:pos x="119" y="21"/>
              </a:cxn>
              <a:cxn ang="0">
                <a:pos x="67" y="17"/>
              </a:cxn>
              <a:cxn ang="0">
                <a:pos x="31" y="13"/>
              </a:cxn>
              <a:cxn ang="0">
                <a:pos x="11" y="4"/>
              </a:cxn>
              <a:cxn ang="0">
                <a:pos x="0" y="0"/>
              </a:cxn>
              <a:cxn ang="0">
                <a:pos x="36" y="4"/>
              </a:cxn>
              <a:cxn ang="0">
                <a:pos x="78" y="8"/>
              </a:cxn>
              <a:cxn ang="0">
                <a:pos x="176" y="13"/>
              </a:cxn>
              <a:cxn ang="0">
                <a:pos x="284" y="17"/>
              </a:cxn>
              <a:cxn ang="0">
                <a:pos x="403" y="17"/>
              </a:cxn>
              <a:cxn ang="0">
                <a:pos x="517" y="17"/>
              </a:cxn>
              <a:cxn ang="0">
                <a:pos x="625" y="13"/>
              </a:cxn>
              <a:cxn ang="0">
                <a:pos x="723" y="8"/>
              </a:cxn>
              <a:cxn ang="0">
                <a:pos x="806" y="0"/>
              </a:cxn>
            </a:cxnLst>
            <a:rect l="0" t="0" r="r" b="b"/>
            <a:pathLst>
              <a:path w="807" h="31">
                <a:moveTo>
                  <a:pt x="806" y="0"/>
                </a:moveTo>
                <a:lnTo>
                  <a:pt x="796" y="4"/>
                </a:lnTo>
                <a:lnTo>
                  <a:pt x="775" y="13"/>
                </a:lnTo>
                <a:lnTo>
                  <a:pt x="739" y="17"/>
                </a:lnTo>
                <a:lnTo>
                  <a:pt x="687" y="21"/>
                </a:lnTo>
                <a:lnTo>
                  <a:pt x="630" y="26"/>
                </a:lnTo>
                <a:lnTo>
                  <a:pt x="558" y="30"/>
                </a:lnTo>
                <a:lnTo>
                  <a:pt x="486" y="30"/>
                </a:lnTo>
                <a:lnTo>
                  <a:pt x="403" y="30"/>
                </a:lnTo>
                <a:lnTo>
                  <a:pt x="321" y="30"/>
                </a:lnTo>
                <a:lnTo>
                  <a:pt x="248" y="30"/>
                </a:lnTo>
                <a:lnTo>
                  <a:pt x="176" y="26"/>
                </a:lnTo>
                <a:lnTo>
                  <a:pt x="119" y="21"/>
                </a:lnTo>
                <a:lnTo>
                  <a:pt x="67" y="17"/>
                </a:lnTo>
                <a:lnTo>
                  <a:pt x="31" y="13"/>
                </a:lnTo>
                <a:lnTo>
                  <a:pt x="11" y="4"/>
                </a:lnTo>
                <a:lnTo>
                  <a:pt x="0" y="0"/>
                </a:lnTo>
                <a:lnTo>
                  <a:pt x="36" y="4"/>
                </a:lnTo>
                <a:lnTo>
                  <a:pt x="78" y="8"/>
                </a:lnTo>
                <a:lnTo>
                  <a:pt x="176" y="13"/>
                </a:lnTo>
                <a:lnTo>
                  <a:pt x="284" y="17"/>
                </a:lnTo>
                <a:lnTo>
                  <a:pt x="403" y="17"/>
                </a:lnTo>
                <a:lnTo>
                  <a:pt x="517" y="17"/>
                </a:lnTo>
                <a:lnTo>
                  <a:pt x="625" y="13"/>
                </a:lnTo>
                <a:lnTo>
                  <a:pt x="723" y="8"/>
                </a:lnTo>
                <a:lnTo>
                  <a:pt x="806"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6" name="Freeform 24"/>
          <p:cNvSpPr>
            <a:spLocks/>
          </p:cNvSpPr>
          <p:nvPr/>
        </p:nvSpPr>
        <p:spPr bwMode="auto">
          <a:xfrm>
            <a:off x="2797175" y="4131771"/>
            <a:ext cx="1374775" cy="50800"/>
          </a:xfrm>
          <a:custGeom>
            <a:avLst/>
            <a:gdLst/>
            <a:ahLst/>
            <a:cxnLst>
              <a:cxn ang="0">
                <a:pos x="865" y="0"/>
              </a:cxn>
              <a:cxn ang="0">
                <a:pos x="855" y="5"/>
              </a:cxn>
              <a:cxn ang="0">
                <a:pos x="834" y="13"/>
              </a:cxn>
              <a:cxn ang="0">
                <a:pos x="792" y="18"/>
              </a:cxn>
              <a:cxn ang="0">
                <a:pos x="740" y="22"/>
              </a:cxn>
              <a:cxn ang="0">
                <a:pos x="677" y="27"/>
              </a:cxn>
              <a:cxn ang="0">
                <a:pos x="599" y="31"/>
              </a:cxn>
              <a:cxn ang="0">
                <a:pos x="521" y="31"/>
              </a:cxn>
              <a:cxn ang="0">
                <a:pos x="433" y="31"/>
              </a:cxn>
              <a:cxn ang="0">
                <a:pos x="344" y="31"/>
              </a:cxn>
              <a:cxn ang="0">
                <a:pos x="266" y="31"/>
              </a:cxn>
              <a:cxn ang="0">
                <a:pos x="193" y="27"/>
              </a:cxn>
              <a:cxn ang="0">
                <a:pos x="125" y="22"/>
              </a:cxn>
              <a:cxn ang="0">
                <a:pos x="73" y="18"/>
              </a:cxn>
              <a:cxn ang="0">
                <a:pos x="37" y="13"/>
              </a:cxn>
              <a:cxn ang="0">
                <a:pos x="11" y="5"/>
              </a:cxn>
              <a:cxn ang="0">
                <a:pos x="0" y="0"/>
              </a:cxn>
              <a:cxn ang="0">
                <a:pos x="89" y="9"/>
              </a:cxn>
              <a:cxn ang="0">
                <a:pos x="193" y="13"/>
              </a:cxn>
              <a:cxn ang="0">
                <a:pos x="308" y="18"/>
              </a:cxn>
              <a:cxn ang="0">
                <a:pos x="433" y="18"/>
              </a:cxn>
              <a:cxn ang="0">
                <a:pos x="558" y="18"/>
              </a:cxn>
              <a:cxn ang="0">
                <a:pos x="672" y="13"/>
              </a:cxn>
              <a:cxn ang="0">
                <a:pos x="776" y="9"/>
              </a:cxn>
              <a:cxn ang="0">
                <a:pos x="865" y="0"/>
              </a:cxn>
            </a:cxnLst>
            <a:rect l="0" t="0" r="r" b="b"/>
            <a:pathLst>
              <a:path w="866" h="32">
                <a:moveTo>
                  <a:pt x="865" y="0"/>
                </a:moveTo>
                <a:lnTo>
                  <a:pt x="855" y="5"/>
                </a:lnTo>
                <a:lnTo>
                  <a:pt x="834" y="13"/>
                </a:lnTo>
                <a:lnTo>
                  <a:pt x="792" y="18"/>
                </a:lnTo>
                <a:lnTo>
                  <a:pt x="740" y="22"/>
                </a:lnTo>
                <a:lnTo>
                  <a:pt x="677" y="27"/>
                </a:lnTo>
                <a:lnTo>
                  <a:pt x="599" y="31"/>
                </a:lnTo>
                <a:lnTo>
                  <a:pt x="521" y="31"/>
                </a:lnTo>
                <a:lnTo>
                  <a:pt x="433" y="31"/>
                </a:lnTo>
                <a:lnTo>
                  <a:pt x="344" y="31"/>
                </a:lnTo>
                <a:lnTo>
                  <a:pt x="266" y="31"/>
                </a:lnTo>
                <a:lnTo>
                  <a:pt x="193" y="27"/>
                </a:lnTo>
                <a:lnTo>
                  <a:pt x="125" y="22"/>
                </a:lnTo>
                <a:lnTo>
                  <a:pt x="73" y="18"/>
                </a:lnTo>
                <a:lnTo>
                  <a:pt x="37" y="13"/>
                </a:lnTo>
                <a:lnTo>
                  <a:pt x="11" y="5"/>
                </a:lnTo>
                <a:lnTo>
                  <a:pt x="0" y="0"/>
                </a:lnTo>
                <a:lnTo>
                  <a:pt x="89" y="9"/>
                </a:lnTo>
                <a:lnTo>
                  <a:pt x="193" y="13"/>
                </a:lnTo>
                <a:lnTo>
                  <a:pt x="308" y="18"/>
                </a:lnTo>
                <a:lnTo>
                  <a:pt x="433" y="18"/>
                </a:lnTo>
                <a:lnTo>
                  <a:pt x="558" y="18"/>
                </a:lnTo>
                <a:lnTo>
                  <a:pt x="672" y="13"/>
                </a:lnTo>
                <a:lnTo>
                  <a:pt x="776" y="9"/>
                </a:lnTo>
                <a:lnTo>
                  <a:pt x="865"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7" name="Freeform 25"/>
          <p:cNvSpPr>
            <a:spLocks/>
          </p:cNvSpPr>
          <p:nvPr/>
        </p:nvSpPr>
        <p:spPr bwMode="auto">
          <a:xfrm>
            <a:off x="2747963" y="4223846"/>
            <a:ext cx="1470025" cy="50800"/>
          </a:xfrm>
          <a:custGeom>
            <a:avLst/>
            <a:gdLst/>
            <a:ahLst/>
            <a:cxnLst>
              <a:cxn ang="0">
                <a:pos x="925" y="0"/>
              </a:cxn>
              <a:cxn ang="0">
                <a:pos x="914" y="4"/>
              </a:cxn>
              <a:cxn ang="0">
                <a:pos x="888" y="13"/>
              </a:cxn>
              <a:cxn ang="0">
                <a:pos x="846" y="18"/>
              </a:cxn>
              <a:cxn ang="0">
                <a:pos x="788" y="22"/>
              </a:cxn>
              <a:cxn ang="0">
                <a:pos x="720" y="27"/>
              </a:cxn>
              <a:cxn ang="0">
                <a:pos x="641" y="31"/>
              </a:cxn>
              <a:cxn ang="0">
                <a:pos x="557" y="31"/>
              </a:cxn>
              <a:cxn ang="0">
                <a:pos x="462" y="31"/>
              </a:cxn>
              <a:cxn ang="0">
                <a:pos x="368" y="31"/>
              </a:cxn>
              <a:cxn ang="0">
                <a:pos x="284" y="31"/>
              </a:cxn>
              <a:cxn ang="0">
                <a:pos x="205" y="27"/>
              </a:cxn>
              <a:cxn ang="0">
                <a:pos x="137" y="22"/>
              </a:cxn>
              <a:cxn ang="0">
                <a:pos x="79" y="18"/>
              </a:cxn>
              <a:cxn ang="0">
                <a:pos x="37" y="13"/>
              </a:cxn>
              <a:cxn ang="0">
                <a:pos x="10" y="4"/>
              </a:cxn>
              <a:cxn ang="0">
                <a:pos x="0" y="0"/>
              </a:cxn>
              <a:cxn ang="0">
                <a:pos x="42" y="4"/>
              </a:cxn>
              <a:cxn ang="0">
                <a:pos x="95" y="4"/>
              </a:cxn>
              <a:cxn ang="0">
                <a:pos x="205" y="9"/>
              </a:cxn>
              <a:cxn ang="0">
                <a:pos x="331" y="13"/>
              </a:cxn>
              <a:cxn ang="0">
                <a:pos x="462" y="13"/>
              </a:cxn>
              <a:cxn ang="0">
                <a:pos x="599" y="13"/>
              </a:cxn>
              <a:cxn ang="0">
                <a:pos x="720" y="13"/>
              </a:cxn>
              <a:cxn ang="0">
                <a:pos x="830" y="4"/>
              </a:cxn>
              <a:cxn ang="0">
                <a:pos x="883" y="4"/>
              </a:cxn>
              <a:cxn ang="0">
                <a:pos x="925" y="0"/>
              </a:cxn>
            </a:cxnLst>
            <a:rect l="0" t="0" r="r" b="b"/>
            <a:pathLst>
              <a:path w="926" h="32">
                <a:moveTo>
                  <a:pt x="925" y="0"/>
                </a:moveTo>
                <a:lnTo>
                  <a:pt x="914" y="4"/>
                </a:lnTo>
                <a:lnTo>
                  <a:pt x="888" y="13"/>
                </a:lnTo>
                <a:lnTo>
                  <a:pt x="846" y="18"/>
                </a:lnTo>
                <a:lnTo>
                  <a:pt x="788" y="22"/>
                </a:lnTo>
                <a:lnTo>
                  <a:pt x="720" y="27"/>
                </a:lnTo>
                <a:lnTo>
                  <a:pt x="641" y="31"/>
                </a:lnTo>
                <a:lnTo>
                  <a:pt x="557" y="31"/>
                </a:lnTo>
                <a:lnTo>
                  <a:pt x="462" y="31"/>
                </a:lnTo>
                <a:lnTo>
                  <a:pt x="368" y="31"/>
                </a:lnTo>
                <a:lnTo>
                  <a:pt x="284" y="31"/>
                </a:lnTo>
                <a:lnTo>
                  <a:pt x="205" y="27"/>
                </a:lnTo>
                <a:lnTo>
                  <a:pt x="137" y="22"/>
                </a:lnTo>
                <a:lnTo>
                  <a:pt x="79" y="18"/>
                </a:lnTo>
                <a:lnTo>
                  <a:pt x="37" y="13"/>
                </a:lnTo>
                <a:lnTo>
                  <a:pt x="10" y="4"/>
                </a:lnTo>
                <a:lnTo>
                  <a:pt x="0" y="0"/>
                </a:lnTo>
                <a:lnTo>
                  <a:pt x="42" y="4"/>
                </a:lnTo>
                <a:lnTo>
                  <a:pt x="95" y="4"/>
                </a:lnTo>
                <a:lnTo>
                  <a:pt x="205" y="9"/>
                </a:lnTo>
                <a:lnTo>
                  <a:pt x="331" y="13"/>
                </a:lnTo>
                <a:lnTo>
                  <a:pt x="462" y="13"/>
                </a:lnTo>
                <a:lnTo>
                  <a:pt x="599" y="13"/>
                </a:lnTo>
                <a:lnTo>
                  <a:pt x="720" y="13"/>
                </a:lnTo>
                <a:lnTo>
                  <a:pt x="830" y="4"/>
                </a:lnTo>
                <a:lnTo>
                  <a:pt x="883" y="4"/>
                </a:lnTo>
                <a:lnTo>
                  <a:pt x="925"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8" name="Freeform 26"/>
          <p:cNvSpPr>
            <a:spLocks/>
          </p:cNvSpPr>
          <p:nvPr/>
        </p:nvSpPr>
        <p:spPr bwMode="auto">
          <a:xfrm>
            <a:off x="2705100" y="4320684"/>
            <a:ext cx="1558925" cy="44450"/>
          </a:xfrm>
          <a:custGeom>
            <a:avLst/>
            <a:gdLst/>
            <a:ahLst/>
            <a:cxnLst>
              <a:cxn ang="0">
                <a:pos x="981" y="0"/>
              </a:cxn>
              <a:cxn ang="0">
                <a:pos x="970" y="4"/>
              </a:cxn>
              <a:cxn ang="0">
                <a:pos x="944" y="9"/>
              </a:cxn>
              <a:cxn ang="0">
                <a:pos x="896" y="13"/>
              </a:cxn>
              <a:cxn ang="0">
                <a:pos x="838" y="18"/>
              </a:cxn>
              <a:cxn ang="0">
                <a:pos x="764" y="22"/>
              </a:cxn>
              <a:cxn ang="0">
                <a:pos x="684" y="27"/>
              </a:cxn>
              <a:cxn ang="0">
                <a:pos x="589" y="27"/>
              </a:cxn>
              <a:cxn ang="0">
                <a:pos x="488" y="27"/>
              </a:cxn>
              <a:cxn ang="0">
                <a:pos x="387" y="27"/>
              </a:cxn>
              <a:cxn ang="0">
                <a:pos x="297" y="27"/>
              </a:cxn>
              <a:cxn ang="0">
                <a:pos x="217" y="22"/>
              </a:cxn>
              <a:cxn ang="0">
                <a:pos x="143" y="18"/>
              </a:cxn>
              <a:cxn ang="0">
                <a:pos x="85" y="13"/>
              </a:cxn>
              <a:cxn ang="0">
                <a:pos x="37" y="9"/>
              </a:cxn>
              <a:cxn ang="0">
                <a:pos x="11" y="4"/>
              </a:cxn>
              <a:cxn ang="0">
                <a:pos x="0" y="0"/>
              </a:cxn>
              <a:cxn ang="0">
                <a:pos x="48" y="4"/>
              </a:cxn>
              <a:cxn ang="0">
                <a:pos x="101" y="4"/>
              </a:cxn>
              <a:cxn ang="0">
                <a:pos x="217" y="9"/>
              </a:cxn>
              <a:cxn ang="0">
                <a:pos x="350" y="13"/>
              </a:cxn>
              <a:cxn ang="0">
                <a:pos x="488" y="13"/>
              </a:cxn>
              <a:cxn ang="0">
                <a:pos x="631" y="13"/>
              </a:cxn>
              <a:cxn ang="0">
                <a:pos x="764" y="9"/>
              </a:cxn>
              <a:cxn ang="0">
                <a:pos x="880" y="4"/>
              </a:cxn>
              <a:cxn ang="0">
                <a:pos x="933" y="4"/>
              </a:cxn>
              <a:cxn ang="0">
                <a:pos x="981" y="0"/>
              </a:cxn>
            </a:cxnLst>
            <a:rect l="0" t="0" r="r" b="b"/>
            <a:pathLst>
              <a:path w="982" h="28">
                <a:moveTo>
                  <a:pt x="981" y="0"/>
                </a:moveTo>
                <a:lnTo>
                  <a:pt x="970" y="4"/>
                </a:lnTo>
                <a:lnTo>
                  <a:pt x="944" y="9"/>
                </a:lnTo>
                <a:lnTo>
                  <a:pt x="896" y="13"/>
                </a:lnTo>
                <a:lnTo>
                  <a:pt x="838" y="18"/>
                </a:lnTo>
                <a:lnTo>
                  <a:pt x="764" y="22"/>
                </a:lnTo>
                <a:lnTo>
                  <a:pt x="684" y="27"/>
                </a:lnTo>
                <a:lnTo>
                  <a:pt x="589" y="27"/>
                </a:lnTo>
                <a:lnTo>
                  <a:pt x="488" y="27"/>
                </a:lnTo>
                <a:lnTo>
                  <a:pt x="387" y="27"/>
                </a:lnTo>
                <a:lnTo>
                  <a:pt x="297" y="27"/>
                </a:lnTo>
                <a:lnTo>
                  <a:pt x="217" y="22"/>
                </a:lnTo>
                <a:lnTo>
                  <a:pt x="143" y="18"/>
                </a:lnTo>
                <a:lnTo>
                  <a:pt x="85" y="13"/>
                </a:lnTo>
                <a:lnTo>
                  <a:pt x="37" y="9"/>
                </a:lnTo>
                <a:lnTo>
                  <a:pt x="11" y="4"/>
                </a:lnTo>
                <a:lnTo>
                  <a:pt x="0" y="0"/>
                </a:lnTo>
                <a:lnTo>
                  <a:pt x="48" y="4"/>
                </a:lnTo>
                <a:lnTo>
                  <a:pt x="101" y="4"/>
                </a:lnTo>
                <a:lnTo>
                  <a:pt x="217" y="9"/>
                </a:lnTo>
                <a:lnTo>
                  <a:pt x="350" y="13"/>
                </a:lnTo>
                <a:lnTo>
                  <a:pt x="488" y="13"/>
                </a:lnTo>
                <a:lnTo>
                  <a:pt x="631" y="13"/>
                </a:lnTo>
                <a:lnTo>
                  <a:pt x="764" y="9"/>
                </a:lnTo>
                <a:lnTo>
                  <a:pt x="880" y="4"/>
                </a:lnTo>
                <a:lnTo>
                  <a:pt x="933" y="4"/>
                </a:lnTo>
                <a:lnTo>
                  <a:pt x="981"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9" name="Freeform 27"/>
          <p:cNvSpPr>
            <a:spLocks/>
          </p:cNvSpPr>
          <p:nvPr/>
        </p:nvSpPr>
        <p:spPr bwMode="auto">
          <a:xfrm>
            <a:off x="2660650" y="4411171"/>
            <a:ext cx="1649413" cy="46038"/>
          </a:xfrm>
          <a:custGeom>
            <a:avLst/>
            <a:gdLst/>
            <a:ahLst/>
            <a:cxnLst>
              <a:cxn ang="0">
                <a:pos x="1038" y="0"/>
              </a:cxn>
              <a:cxn ang="0">
                <a:pos x="1038" y="5"/>
              </a:cxn>
              <a:cxn ang="0">
                <a:pos x="1027" y="5"/>
              </a:cxn>
              <a:cxn ang="0">
                <a:pos x="995" y="9"/>
              </a:cxn>
              <a:cxn ang="0">
                <a:pos x="947" y="14"/>
              </a:cxn>
              <a:cxn ang="0">
                <a:pos x="883" y="19"/>
              </a:cxn>
              <a:cxn ang="0">
                <a:pos x="808" y="23"/>
              </a:cxn>
              <a:cxn ang="0">
                <a:pos x="722" y="28"/>
              </a:cxn>
              <a:cxn ang="0">
                <a:pos x="621" y="28"/>
              </a:cxn>
              <a:cxn ang="0">
                <a:pos x="519" y="28"/>
              </a:cxn>
              <a:cxn ang="0">
                <a:pos x="412" y="28"/>
              </a:cxn>
              <a:cxn ang="0">
                <a:pos x="316" y="28"/>
              </a:cxn>
              <a:cxn ang="0">
                <a:pos x="230" y="23"/>
              </a:cxn>
              <a:cxn ang="0">
                <a:pos x="150" y="19"/>
              </a:cxn>
              <a:cxn ang="0">
                <a:pos x="86" y="14"/>
              </a:cxn>
              <a:cxn ang="0">
                <a:pos x="43" y="9"/>
              </a:cxn>
              <a:cxn ang="0">
                <a:pos x="11" y="5"/>
              </a:cxn>
              <a:cxn ang="0">
                <a:pos x="6" y="5"/>
              </a:cxn>
              <a:cxn ang="0">
                <a:pos x="0" y="0"/>
              </a:cxn>
              <a:cxn ang="0">
                <a:pos x="48" y="5"/>
              </a:cxn>
              <a:cxn ang="0">
                <a:pos x="107" y="5"/>
              </a:cxn>
              <a:cxn ang="0">
                <a:pos x="230" y="9"/>
              </a:cxn>
              <a:cxn ang="0">
                <a:pos x="369" y="14"/>
              </a:cxn>
              <a:cxn ang="0">
                <a:pos x="519" y="14"/>
              </a:cxn>
              <a:cxn ang="0">
                <a:pos x="669" y="14"/>
              </a:cxn>
              <a:cxn ang="0">
                <a:pos x="808" y="9"/>
              </a:cxn>
              <a:cxn ang="0">
                <a:pos x="936" y="5"/>
              </a:cxn>
              <a:cxn ang="0">
                <a:pos x="990" y="5"/>
              </a:cxn>
              <a:cxn ang="0">
                <a:pos x="1038" y="0"/>
              </a:cxn>
            </a:cxnLst>
            <a:rect l="0" t="0" r="r" b="b"/>
            <a:pathLst>
              <a:path w="1039" h="29">
                <a:moveTo>
                  <a:pt x="1038" y="0"/>
                </a:moveTo>
                <a:lnTo>
                  <a:pt x="1038" y="5"/>
                </a:lnTo>
                <a:lnTo>
                  <a:pt x="1027" y="5"/>
                </a:lnTo>
                <a:lnTo>
                  <a:pt x="995" y="9"/>
                </a:lnTo>
                <a:lnTo>
                  <a:pt x="947" y="14"/>
                </a:lnTo>
                <a:lnTo>
                  <a:pt x="883" y="19"/>
                </a:lnTo>
                <a:lnTo>
                  <a:pt x="808" y="23"/>
                </a:lnTo>
                <a:lnTo>
                  <a:pt x="722" y="28"/>
                </a:lnTo>
                <a:lnTo>
                  <a:pt x="621" y="28"/>
                </a:lnTo>
                <a:lnTo>
                  <a:pt x="519" y="28"/>
                </a:lnTo>
                <a:lnTo>
                  <a:pt x="412" y="28"/>
                </a:lnTo>
                <a:lnTo>
                  <a:pt x="316" y="28"/>
                </a:lnTo>
                <a:lnTo>
                  <a:pt x="230" y="23"/>
                </a:lnTo>
                <a:lnTo>
                  <a:pt x="150" y="19"/>
                </a:lnTo>
                <a:lnTo>
                  <a:pt x="86" y="14"/>
                </a:lnTo>
                <a:lnTo>
                  <a:pt x="43" y="9"/>
                </a:lnTo>
                <a:lnTo>
                  <a:pt x="11" y="5"/>
                </a:lnTo>
                <a:lnTo>
                  <a:pt x="6" y="5"/>
                </a:lnTo>
                <a:lnTo>
                  <a:pt x="0" y="0"/>
                </a:lnTo>
                <a:lnTo>
                  <a:pt x="48" y="5"/>
                </a:lnTo>
                <a:lnTo>
                  <a:pt x="107" y="5"/>
                </a:lnTo>
                <a:lnTo>
                  <a:pt x="230" y="9"/>
                </a:lnTo>
                <a:lnTo>
                  <a:pt x="369" y="14"/>
                </a:lnTo>
                <a:lnTo>
                  <a:pt x="519" y="14"/>
                </a:lnTo>
                <a:lnTo>
                  <a:pt x="669" y="14"/>
                </a:lnTo>
                <a:lnTo>
                  <a:pt x="808" y="9"/>
                </a:lnTo>
                <a:lnTo>
                  <a:pt x="936" y="5"/>
                </a:lnTo>
                <a:lnTo>
                  <a:pt x="990" y="5"/>
                </a:lnTo>
                <a:lnTo>
                  <a:pt x="1038"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0" name="Freeform 28"/>
          <p:cNvSpPr>
            <a:spLocks/>
          </p:cNvSpPr>
          <p:nvPr/>
        </p:nvSpPr>
        <p:spPr bwMode="auto">
          <a:xfrm>
            <a:off x="2616200" y="4500071"/>
            <a:ext cx="1739900" cy="47625"/>
          </a:xfrm>
          <a:custGeom>
            <a:avLst/>
            <a:gdLst/>
            <a:ahLst/>
            <a:cxnLst>
              <a:cxn ang="0">
                <a:pos x="1095" y="0"/>
              </a:cxn>
              <a:cxn ang="0">
                <a:pos x="1095" y="5"/>
              </a:cxn>
              <a:cxn ang="0">
                <a:pos x="1084" y="5"/>
              </a:cxn>
              <a:cxn ang="0">
                <a:pos x="1052" y="10"/>
              </a:cxn>
              <a:cxn ang="0">
                <a:pos x="1003" y="15"/>
              </a:cxn>
              <a:cxn ang="0">
                <a:pos x="933" y="19"/>
              </a:cxn>
              <a:cxn ang="0">
                <a:pos x="852" y="24"/>
              </a:cxn>
              <a:cxn ang="0">
                <a:pos x="760" y="29"/>
              </a:cxn>
              <a:cxn ang="0">
                <a:pos x="653" y="29"/>
              </a:cxn>
              <a:cxn ang="0">
                <a:pos x="545" y="29"/>
              </a:cxn>
              <a:cxn ang="0">
                <a:pos x="437" y="29"/>
              </a:cxn>
              <a:cxn ang="0">
                <a:pos x="334" y="29"/>
              </a:cxn>
              <a:cxn ang="0">
                <a:pos x="237" y="24"/>
              </a:cxn>
              <a:cxn ang="0">
                <a:pos x="162" y="19"/>
              </a:cxn>
              <a:cxn ang="0">
                <a:pos x="91" y="15"/>
              </a:cxn>
              <a:cxn ang="0">
                <a:pos x="43" y="10"/>
              </a:cxn>
              <a:cxn ang="0">
                <a:pos x="11" y="5"/>
              </a:cxn>
              <a:cxn ang="0">
                <a:pos x="5" y="5"/>
              </a:cxn>
              <a:cxn ang="0">
                <a:pos x="0" y="0"/>
              </a:cxn>
              <a:cxn ang="0">
                <a:pos x="54" y="5"/>
              </a:cxn>
              <a:cxn ang="0">
                <a:pos x="108" y="5"/>
              </a:cxn>
              <a:cxn ang="0">
                <a:pos x="243" y="10"/>
              </a:cxn>
              <a:cxn ang="0">
                <a:pos x="388" y="15"/>
              </a:cxn>
              <a:cxn ang="0">
                <a:pos x="545" y="15"/>
              </a:cxn>
              <a:cxn ang="0">
                <a:pos x="701" y="15"/>
              </a:cxn>
              <a:cxn ang="0">
                <a:pos x="852" y="10"/>
              </a:cxn>
              <a:cxn ang="0">
                <a:pos x="922" y="10"/>
              </a:cxn>
              <a:cxn ang="0">
                <a:pos x="987" y="5"/>
              </a:cxn>
              <a:cxn ang="0">
                <a:pos x="1041" y="5"/>
              </a:cxn>
              <a:cxn ang="0">
                <a:pos x="1095" y="0"/>
              </a:cxn>
            </a:cxnLst>
            <a:rect l="0" t="0" r="r" b="b"/>
            <a:pathLst>
              <a:path w="1096" h="30">
                <a:moveTo>
                  <a:pt x="1095" y="0"/>
                </a:moveTo>
                <a:lnTo>
                  <a:pt x="1095" y="5"/>
                </a:lnTo>
                <a:lnTo>
                  <a:pt x="1084" y="5"/>
                </a:lnTo>
                <a:lnTo>
                  <a:pt x="1052" y="10"/>
                </a:lnTo>
                <a:lnTo>
                  <a:pt x="1003" y="15"/>
                </a:lnTo>
                <a:lnTo>
                  <a:pt x="933" y="19"/>
                </a:lnTo>
                <a:lnTo>
                  <a:pt x="852" y="24"/>
                </a:lnTo>
                <a:lnTo>
                  <a:pt x="760" y="29"/>
                </a:lnTo>
                <a:lnTo>
                  <a:pt x="653" y="29"/>
                </a:lnTo>
                <a:lnTo>
                  <a:pt x="545" y="29"/>
                </a:lnTo>
                <a:lnTo>
                  <a:pt x="437" y="29"/>
                </a:lnTo>
                <a:lnTo>
                  <a:pt x="334" y="29"/>
                </a:lnTo>
                <a:lnTo>
                  <a:pt x="237" y="24"/>
                </a:lnTo>
                <a:lnTo>
                  <a:pt x="162" y="19"/>
                </a:lnTo>
                <a:lnTo>
                  <a:pt x="91" y="15"/>
                </a:lnTo>
                <a:lnTo>
                  <a:pt x="43" y="10"/>
                </a:lnTo>
                <a:lnTo>
                  <a:pt x="11" y="5"/>
                </a:lnTo>
                <a:lnTo>
                  <a:pt x="5" y="5"/>
                </a:lnTo>
                <a:lnTo>
                  <a:pt x="0" y="0"/>
                </a:lnTo>
                <a:lnTo>
                  <a:pt x="54" y="5"/>
                </a:lnTo>
                <a:lnTo>
                  <a:pt x="108" y="5"/>
                </a:lnTo>
                <a:lnTo>
                  <a:pt x="243" y="10"/>
                </a:lnTo>
                <a:lnTo>
                  <a:pt x="388" y="15"/>
                </a:lnTo>
                <a:lnTo>
                  <a:pt x="545" y="15"/>
                </a:lnTo>
                <a:lnTo>
                  <a:pt x="701" y="15"/>
                </a:lnTo>
                <a:lnTo>
                  <a:pt x="852" y="10"/>
                </a:lnTo>
                <a:lnTo>
                  <a:pt x="922" y="10"/>
                </a:lnTo>
                <a:lnTo>
                  <a:pt x="987" y="5"/>
                </a:lnTo>
                <a:lnTo>
                  <a:pt x="1041" y="5"/>
                </a:lnTo>
                <a:lnTo>
                  <a:pt x="1095" y="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1" name="Freeform 29"/>
          <p:cNvSpPr>
            <a:spLocks/>
          </p:cNvSpPr>
          <p:nvPr/>
        </p:nvSpPr>
        <p:spPr bwMode="auto">
          <a:xfrm>
            <a:off x="2616200" y="4457209"/>
            <a:ext cx="1739900" cy="46037"/>
          </a:xfrm>
          <a:custGeom>
            <a:avLst/>
            <a:gdLst/>
            <a:ahLst/>
            <a:cxnLst>
              <a:cxn ang="0">
                <a:pos x="1095" y="28"/>
              </a:cxn>
              <a:cxn ang="0">
                <a:pos x="1095" y="23"/>
              </a:cxn>
              <a:cxn ang="0">
                <a:pos x="1084" y="23"/>
              </a:cxn>
              <a:cxn ang="0">
                <a:pos x="1052" y="14"/>
              </a:cxn>
              <a:cxn ang="0">
                <a:pos x="1003" y="9"/>
              </a:cxn>
              <a:cxn ang="0">
                <a:pos x="933" y="9"/>
              </a:cxn>
              <a:cxn ang="0">
                <a:pos x="852" y="4"/>
              </a:cxn>
              <a:cxn ang="0">
                <a:pos x="760" y="0"/>
              </a:cxn>
              <a:cxn ang="0">
                <a:pos x="653" y="0"/>
              </a:cxn>
              <a:cxn ang="0">
                <a:pos x="545" y="0"/>
              </a:cxn>
              <a:cxn ang="0">
                <a:pos x="437" y="0"/>
              </a:cxn>
              <a:cxn ang="0">
                <a:pos x="334" y="0"/>
              </a:cxn>
              <a:cxn ang="0">
                <a:pos x="237" y="4"/>
              </a:cxn>
              <a:cxn ang="0">
                <a:pos x="162" y="9"/>
              </a:cxn>
              <a:cxn ang="0">
                <a:pos x="91" y="9"/>
              </a:cxn>
              <a:cxn ang="0">
                <a:pos x="43" y="14"/>
              </a:cxn>
              <a:cxn ang="0">
                <a:pos x="11" y="23"/>
              </a:cxn>
              <a:cxn ang="0">
                <a:pos x="5" y="23"/>
              </a:cxn>
              <a:cxn ang="0">
                <a:pos x="0" y="28"/>
              </a:cxn>
              <a:cxn ang="0">
                <a:pos x="54" y="23"/>
              </a:cxn>
              <a:cxn ang="0">
                <a:pos x="108" y="23"/>
              </a:cxn>
              <a:cxn ang="0">
                <a:pos x="243" y="19"/>
              </a:cxn>
              <a:cxn ang="0">
                <a:pos x="388" y="14"/>
              </a:cxn>
              <a:cxn ang="0">
                <a:pos x="545" y="14"/>
              </a:cxn>
              <a:cxn ang="0">
                <a:pos x="701" y="14"/>
              </a:cxn>
              <a:cxn ang="0">
                <a:pos x="852" y="19"/>
              </a:cxn>
              <a:cxn ang="0">
                <a:pos x="922" y="19"/>
              </a:cxn>
              <a:cxn ang="0">
                <a:pos x="987" y="23"/>
              </a:cxn>
              <a:cxn ang="0">
                <a:pos x="1041" y="23"/>
              </a:cxn>
              <a:cxn ang="0">
                <a:pos x="1095" y="28"/>
              </a:cxn>
            </a:cxnLst>
            <a:rect l="0" t="0" r="r" b="b"/>
            <a:pathLst>
              <a:path w="1096" h="29">
                <a:moveTo>
                  <a:pt x="1095" y="28"/>
                </a:moveTo>
                <a:lnTo>
                  <a:pt x="1095" y="23"/>
                </a:lnTo>
                <a:lnTo>
                  <a:pt x="1084" y="23"/>
                </a:lnTo>
                <a:lnTo>
                  <a:pt x="1052" y="14"/>
                </a:lnTo>
                <a:lnTo>
                  <a:pt x="1003" y="9"/>
                </a:lnTo>
                <a:lnTo>
                  <a:pt x="933" y="9"/>
                </a:lnTo>
                <a:lnTo>
                  <a:pt x="852" y="4"/>
                </a:lnTo>
                <a:lnTo>
                  <a:pt x="760" y="0"/>
                </a:lnTo>
                <a:lnTo>
                  <a:pt x="653" y="0"/>
                </a:lnTo>
                <a:lnTo>
                  <a:pt x="545" y="0"/>
                </a:lnTo>
                <a:lnTo>
                  <a:pt x="437" y="0"/>
                </a:lnTo>
                <a:lnTo>
                  <a:pt x="334" y="0"/>
                </a:lnTo>
                <a:lnTo>
                  <a:pt x="237" y="4"/>
                </a:lnTo>
                <a:lnTo>
                  <a:pt x="162" y="9"/>
                </a:lnTo>
                <a:lnTo>
                  <a:pt x="91" y="9"/>
                </a:lnTo>
                <a:lnTo>
                  <a:pt x="43" y="14"/>
                </a:lnTo>
                <a:lnTo>
                  <a:pt x="11" y="23"/>
                </a:lnTo>
                <a:lnTo>
                  <a:pt x="5" y="23"/>
                </a:lnTo>
                <a:lnTo>
                  <a:pt x="0" y="28"/>
                </a:lnTo>
                <a:lnTo>
                  <a:pt x="54" y="23"/>
                </a:lnTo>
                <a:lnTo>
                  <a:pt x="108" y="23"/>
                </a:lnTo>
                <a:lnTo>
                  <a:pt x="243" y="19"/>
                </a:lnTo>
                <a:lnTo>
                  <a:pt x="388" y="14"/>
                </a:lnTo>
                <a:lnTo>
                  <a:pt x="545" y="14"/>
                </a:lnTo>
                <a:lnTo>
                  <a:pt x="701" y="14"/>
                </a:lnTo>
                <a:lnTo>
                  <a:pt x="852" y="19"/>
                </a:lnTo>
                <a:lnTo>
                  <a:pt x="922" y="19"/>
                </a:lnTo>
                <a:lnTo>
                  <a:pt x="987" y="23"/>
                </a:lnTo>
                <a:lnTo>
                  <a:pt x="1041" y="23"/>
                </a:lnTo>
                <a:lnTo>
                  <a:pt x="1095" y="28"/>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2" name="Freeform 30"/>
          <p:cNvSpPr>
            <a:spLocks/>
          </p:cNvSpPr>
          <p:nvPr/>
        </p:nvSpPr>
        <p:spPr bwMode="auto">
          <a:xfrm>
            <a:off x="2616200" y="4366721"/>
            <a:ext cx="1739900" cy="46038"/>
          </a:xfrm>
          <a:custGeom>
            <a:avLst/>
            <a:gdLst/>
            <a:ahLst/>
            <a:cxnLst>
              <a:cxn ang="0">
                <a:pos x="1095" y="28"/>
              </a:cxn>
              <a:cxn ang="0">
                <a:pos x="1095" y="23"/>
              </a:cxn>
              <a:cxn ang="0">
                <a:pos x="1084" y="23"/>
              </a:cxn>
              <a:cxn ang="0">
                <a:pos x="1052" y="14"/>
              </a:cxn>
              <a:cxn ang="0">
                <a:pos x="1003" y="9"/>
              </a:cxn>
              <a:cxn ang="0">
                <a:pos x="933" y="9"/>
              </a:cxn>
              <a:cxn ang="0">
                <a:pos x="852" y="5"/>
              </a:cxn>
              <a:cxn ang="0">
                <a:pos x="760" y="0"/>
              </a:cxn>
              <a:cxn ang="0">
                <a:pos x="653" y="0"/>
              </a:cxn>
              <a:cxn ang="0">
                <a:pos x="545" y="0"/>
              </a:cxn>
              <a:cxn ang="0">
                <a:pos x="437" y="0"/>
              </a:cxn>
              <a:cxn ang="0">
                <a:pos x="334" y="0"/>
              </a:cxn>
              <a:cxn ang="0">
                <a:pos x="237" y="5"/>
              </a:cxn>
              <a:cxn ang="0">
                <a:pos x="162" y="9"/>
              </a:cxn>
              <a:cxn ang="0">
                <a:pos x="91" y="9"/>
              </a:cxn>
              <a:cxn ang="0">
                <a:pos x="43" y="14"/>
              </a:cxn>
              <a:cxn ang="0">
                <a:pos x="11" y="23"/>
              </a:cxn>
              <a:cxn ang="0">
                <a:pos x="5" y="23"/>
              </a:cxn>
              <a:cxn ang="0">
                <a:pos x="0" y="28"/>
              </a:cxn>
              <a:cxn ang="0">
                <a:pos x="54" y="23"/>
              </a:cxn>
              <a:cxn ang="0">
                <a:pos x="108" y="23"/>
              </a:cxn>
              <a:cxn ang="0">
                <a:pos x="243" y="19"/>
              </a:cxn>
              <a:cxn ang="0">
                <a:pos x="388" y="14"/>
              </a:cxn>
              <a:cxn ang="0">
                <a:pos x="545" y="14"/>
              </a:cxn>
              <a:cxn ang="0">
                <a:pos x="701" y="14"/>
              </a:cxn>
              <a:cxn ang="0">
                <a:pos x="852" y="19"/>
              </a:cxn>
              <a:cxn ang="0">
                <a:pos x="922" y="19"/>
              </a:cxn>
              <a:cxn ang="0">
                <a:pos x="987" y="23"/>
              </a:cxn>
              <a:cxn ang="0">
                <a:pos x="1041" y="23"/>
              </a:cxn>
              <a:cxn ang="0">
                <a:pos x="1095" y="28"/>
              </a:cxn>
            </a:cxnLst>
            <a:rect l="0" t="0" r="r" b="b"/>
            <a:pathLst>
              <a:path w="1096" h="29">
                <a:moveTo>
                  <a:pt x="1095" y="28"/>
                </a:moveTo>
                <a:lnTo>
                  <a:pt x="1095" y="23"/>
                </a:lnTo>
                <a:lnTo>
                  <a:pt x="1084" y="23"/>
                </a:lnTo>
                <a:lnTo>
                  <a:pt x="1052" y="14"/>
                </a:lnTo>
                <a:lnTo>
                  <a:pt x="1003" y="9"/>
                </a:lnTo>
                <a:lnTo>
                  <a:pt x="933" y="9"/>
                </a:lnTo>
                <a:lnTo>
                  <a:pt x="852" y="5"/>
                </a:lnTo>
                <a:lnTo>
                  <a:pt x="760" y="0"/>
                </a:lnTo>
                <a:lnTo>
                  <a:pt x="653" y="0"/>
                </a:lnTo>
                <a:lnTo>
                  <a:pt x="545" y="0"/>
                </a:lnTo>
                <a:lnTo>
                  <a:pt x="437" y="0"/>
                </a:lnTo>
                <a:lnTo>
                  <a:pt x="334" y="0"/>
                </a:lnTo>
                <a:lnTo>
                  <a:pt x="237" y="5"/>
                </a:lnTo>
                <a:lnTo>
                  <a:pt x="162" y="9"/>
                </a:lnTo>
                <a:lnTo>
                  <a:pt x="91" y="9"/>
                </a:lnTo>
                <a:lnTo>
                  <a:pt x="43" y="14"/>
                </a:lnTo>
                <a:lnTo>
                  <a:pt x="11" y="23"/>
                </a:lnTo>
                <a:lnTo>
                  <a:pt x="5" y="23"/>
                </a:lnTo>
                <a:lnTo>
                  <a:pt x="0" y="28"/>
                </a:lnTo>
                <a:lnTo>
                  <a:pt x="54" y="23"/>
                </a:lnTo>
                <a:lnTo>
                  <a:pt x="108" y="23"/>
                </a:lnTo>
                <a:lnTo>
                  <a:pt x="243" y="19"/>
                </a:lnTo>
                <a:lnTo>
                  <a:pt x="388" y="14"/>
                </a:lnTo>
                <a:lnTo>
                  <a:pt x="545" y="14"/>
                </a:lnTo>
                <a:lnTo>
                  <a:pt x="701" y="14"/>
                </a:lnTo>
                <a:lnTo>
                  <a:pt x="852" y="19"/>
                </a:lnTo>
                <a:lnTo>
                  <a:pt x="922" y="19"/>
                </a:lnTo>
                <a:lnTo>
                  <a:pt x="987" y="23"/>
                </a:lnTo>
                <a:lnTo>
                  <a:pt x="1041" y="23"/>
                </a:lnTo>
                <a:lnTo>
                  <a:pt x="1095" y="28"/>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3" name="Freeform 31"/>
          <p:cNvSpPr>
            <a:spLocks/>
          </p:cNvSpPr>
          <p:nvPr/>
        </p:nvSpPr>
        <p:spPr bwMode="auto">
          <a:xfrm>
            <a:off x="2616200" y="4268296"/>
            <a:ext cx="1739900" cy="52388"/>
          </a:xfrm>
          <a:custGeom>
            <a:avLst/>
            <a:gdLst/>
            <a:ahLst/>
            <a:cxnLst>
              <a:cxn ang="0">
                <a:pos x="1095" y="32"/>
              </a:cxn>
              <a:cxn ang="0">
                <a:pos x="1095" y="27"/>
              </a:cxn>
              <a:cxn ang="0">
                <a:pos x="1084" y="27"/>
              </a:cxn>
              <a:cxn ang="0">
                <a:pos x="1052" y="18"/>
              </a:cxn>
              <a:cxn ang="0">
                <a:pos x="1003" y="14"/>
              </a:cxn>
              <a:cxn ang="0">
                <a:pos x="933" y="9"/>
              </a:cxn>
              <a:cxn ang="0">
                <a:pos x="852" y="5"/>
              </a:cxn>
              <a:cxn ang="0">
                <a:pos x="760" y="5"/>
              </a:cxn>
              <a:cxn ang="0">
                <a:pos x="653" y="0"/>
              </a:cxn>
              <a:cxn ang="0">
                <a:pos x="545" y="0"/>
              </a:cxn>
              <a:cxn ang="0">
                <a:pos x="437" y="0"/>
              </a:cxn>
              <a:cxn ang="0">
                <a:pos x="334" y="5"/>
              </a:cxn>
              <a:cxn ang="0">
                <a:pos x="237" y="5"/>
              </a:cxn>
              <a:cxn ang="0">
                <a:pos x="162" y="9"/>
              </a:cxn>
              <a:cxn ang="0">
                <a:pos x="91" y="14"/>
              </a:cxn>
              <a:cxn ang="0">
                <a:pos x="43" y="18"/>
              </a:cxn>
              <a:cxn ang="0">
                <a:pos x="11" y="27"/>
              </a:cxn>
              <a:cxn ang="0">
                <a:pos x="5" y="27"/>
              </a:cxn>
              <a:cxn ang="0">
                <a:pos x="0" y="32"/>
              </a:cxn>
              <a:cxn ang="0">
                <a:pos x="54" y="27"/>
              </a:cxn>
              <a:cxn ang="0">
                <a:pos x="108" y="27"/>
              </a:cxn>
              <a:cxn ang="0">
                <a:pos x="243" y="18"/>
              </a:cxn>
              <a:cxn ang="0">
                <a:pos x="388" y="14"/>
              </a:cxn>
              <a:cxn ang="0">
                <a:pos x="545" y="14"/>
              </a:cxn>
              <a:cxn ang="0">
                <a:pos x="701" y="14"/>
              </a:cxn>
              <a:cxn ang="0">
                <a:pos x="852" y="18"/>
              </a:cxn>
              <a:cxn ang="0">
                <a:pos x="922" y="23"/>
              </a:cxn>
              <a:cxn ang="0">
                <a:pos x="987" y="27"/>
              </a:cxn>
              <a:cxn ang="0">
                <a:pos x="1041" y="27"/>
              </a:cxn>
              <a:cxn ang="0">
                <a:pos x="1095" y="32"/>
              </a:cxn>
            </a:cxnLst>
            <a:rect l="0" t="0" r="r" b="b"/>
            <a:pathLst>
              <a:path w="1096" h="33">
                <a:moveTo>
                  <a:pt x="1095" y="32"/>
                </a:moveTo>
                <a:lnTo>
                  <a:pt x="1095" y="27"/>
                </a:lnTo>
                <a:lnTo>
                  <a:pt x="1084" y="27"/>
                </a:lnTo>
                <a:lnTo>
                  <a:pt x="1052" y="18"/>
                </a:lnTo>
                <a:lnTo>
                  <a:pt x="1003" y="14"/>
                </a:lnTo>
                <a:lnTo>
                  <a:pt x="933" y="9"/>
                </a:lnTo>
                <a:lnTo>
                  <a:pt x="852" y="5"/>
                </a:lnTo>
                <a:lnTo>
                  <a:pt x="760" y="5"/>
                </a:lnTo>
                <a:lnTo>
                  <a:pt x="653" y="0"/>
                </a:lnTo>
                <a:lnTo>
                  <a:pt x="545" y="0"/>
                </a:lnTo>
                <a:lnTo>
                  <a:pt x="437" y="0"/>
                </a:lnTo>
                <a:lnTo>
                  <a:pt x="334" y="5"/>
                </a:lnTo>
                <a:lnTo>
                  <a:pt x="237" y="5"/>
                </a:lnTo>
                <a:lnTo>
                  <a:pt x="162" y="9"/>
                </a:lnTo>
                <a:lnTo>
                  <a:pt x="91" y="14"/>
                </a:lnTo>
                <a:lnTo>
                  <a:pt x="43" y="18"/>
                </a:lnTo>
                <a:lnTo>
                  <a:pt x="11" y="27"/>
                </a:lnTo>
                <a:lnTo>
                  <a:pt x="5" y="27"/>
                </a:lnTo>
                <a:lnTo>
                  <a:pt x="0" y="32"/>
                </a:lnTo>
                <a:lnTo>
                  <a:pt x="54" y="27"/>
                </a:lnTo>
                <a:lnTo>
                  <a:pt x="108" y="27"/>
                </a:lnTo>
                <a:lnTo>
                  <a:pt x="243" y="18"/>
                </a:lnTo>
                <a:lnTo>
                  <a:pt x="388" y="14"/>
                </a:lnTo>
                <a:lnTo>
                  <a:pt x="545" y="14"/>
                </a:lnTo>
                <a:lnTo>
                  <a:pt x="701" y="14"/>
                </a:lnTo>
                <a:lnTo>
                  <a:pt x="852" y="18"/>
                </a:lnTo>
                <a:lnTo>
                  <a:pt x="922" y="23"/>
                </a:lnTo>
                <a:lnTo>
                  <a:pt x="987" y="27"/>
                </a:lnTo>
                <a:lnTo>
                  <a:pt x="1041" y="27"/>
                </a:lnTo>
                <a:lnTo>
                  <a:pt x="1095" y="32"/>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4" name="Freeform 32"/>
          <p:cNvSpPr>
            <a:spLocks/>
          </p:cNvSpPr>
          <p:nvPr/>
        </p:nvSpPr>
        <p:spPr bwMode="auto">
          <a:xfrm>
            <a:off x="2616200" y="4177809"/>
            <a:ext cx="1739900" cy="50800"/>
          </a:xfrm>
          <a:custGeom>
            <a:avLst/>
            <a:gdLst/>
            <a:ahLst/>
            <a:cxnLst>
              <a:cxn ang="0">
                <a:pos x="1095" y="31"/>
              </a:cxn>
              <a:cxn ang="0">
                <a:pos x="1095" y="27"/>
              </a:cxn>
              <a:cxn ang="0">
                <a:pos x="1084" y="27"/>
              </a:cxn>
              <a:cxn ang="0">
                <a:pos x="1052" y="18"/>
              </a:cxn>
              <a:cxn ang="0">
                <a:pos x="1003" y="13"/>
              </a:cxn>
              <a:cxn ang="0">
                <a:pos x="933" y="9"/>
              </a:cxn>
              <a:cxn ang="0">
                <a:pos x="852" y="4"/>
              </a:cxn>
              <a:cxn ang="0">
                <a:pos x="760" y="4"/>
              </a:cxn>
              <a:cxn ang="0">
                <a:pos x="653" y="0"/>
              </a:cxn>
              <a:cxn ang="0">
                <a:pos x="545" y="0"/>
              </a:cxn>
              <a:cxn ang="0">
                <a:pos x="437" y="0"/>
              </a:cxn>
              <a:cxn ang="0">
                <a:pos x="334" y="4"/>
              </a:cxn>
              <a:cxn ang="0">
                <a:pos x="237" y="4"/>
              </a:cxn>
              <a:cxn ang="0">
                <a:pos x="162" y="9"/>
              </a:cxn>
              <a:cxn ang="0">
                <a:pos x="91" y="13"/>
              </a:cxn>
              <a:cxn ang="0">
                <a:pos x="43" y="18"/>
              </a:cxn>
              <a:cxn ang="0">
                <a:pos x="11" y="27"/>
              </a:cxn>
              <a:cxn ang="0">
                <a:pos x="5" y="27"/>
              </a:cxn>
              <a:cxn ang="0">
                <a:pos x="0" y="31"/>
              </a:cxn>
              <a:cxn ang="0">
                <a:pos x="54" y="27"/>
              </a:cxn>
              <a:cxn ang="0">
                <a:pos x="108" y="27"/>
              </a:cxn>
              <a:cxn ang="0">
                <a:pos x="243" y="18"/>
              </a:cxn>
              <a:cxn ang="0">
                <a:pos x="388" y="13"/>
              </a:cxn>
              <a:cxn ang="0">
                <a:pos x="545" y="13"/>
              </a:cxn>
              <a:cxn ang="0">
                <a:pos x="701" y="13"/>
              </a:cxn>
              <a:cxn ang="0">
                <a:pos x="852" y="18"/>
              </a:cxn>
              <a:cxn ang="0">
                <a:pos x="922" y="22"/>
              </a:cxn>
              <a:cxn ang="0">
                <a:pos x="987" y="27"/>
              </a:cxn>
              <a:cxn ang="0">
                <a:pos x="1041" y="27"/>
              </a:cxn>
              <a:cxn ang="0">
                <a:pos x="1095" y="31"/>
              </a:cxn>
            </a:cxnLst>
            <a:rect l="0" t="0" r="r" b="b"/>
            <a:pathLst>
              <a:path w="1096" h="32">
                <a:moveTo>
                  <a:pt x="1095" y="31"/>
                </a:moveTo>
                <a:lnTo>
                  <a:pt x="1095" y="27"/>
                </a:lnTo>
                <a:lnTo>
                  <a:pt x="1084" y="27"/>
                </a:lnTo>
                <a:lnTo>
                  <a:pt x="1052" y="18"/>
                </a:lnTo>
                <a:lnTo>
                  <a:pt x="1003" y="13"/>
                </a:lnTo>
                <a:lnTo>
                  <a:pt x="933" y="9"/>
                </a:lnTo>
                <a:lnTo>
                  <a:pt x="852" y="4"/>
                </a:lnTo>
                <a:lnTo>
                  <a:pt x="760" y="4"/>
                </a:lnTo>
                <a:lnTo>
                  <a:pt x="653" y="0"/>
                </a:lnTo>
                <a:lnTo>
                  <a:pt x="545" y="0"/>
                </a:lnTo>
                <a:lnTo>
                  <a:pt x="437" y="0"/>
                </a:lnTo>
                <a:lnTo>
                  <a:pt x="334" y="4"/>
                </a:lnTo>
                <a:lnTo>
                  <a:pt x="237" y="4"/>
                </a:lnTo>
                <a:lnTo>
                  <a:pt x="162" y="9"/>
                </a:lnTo>
                <a:lnTo>
                  <a:pt x="91" y="13"/>
                </a:lnTo>
                <a:lnTo>
                  <a:pt x="43" y="18"/>
                </a:lnTo>
                <a:lnTo>
                  <a:pt x="11" y="27"/>
                </a:lnTo>
                <a:lnTo>
                  <a:pt x="5" y="27"/>
                </a:lnTo>
                <a:lnTo>
                  <a:pt x="0" y="31"/>
                </a:lnTo>
                <a:lnTo>
                  <a:pt x="54" y="27"/>
                </a:lnTo>
                <a:lnTo>
                  <a:pt x="108" y="27"/>
                </a:lnTo>
                <a:lnTo>
                  <a:pt x="243" y="18"/>
                </a:lnTo>
                <a:lnTo>
                  <a:pt x="388" y="13"/>
                </a:lnTo>
                <a:lnTo>
                  <a:pt x="545" y="13"/>
                </a:lnTo>
                <a:lnTo>
                  <a:pt x="701" y="13"/>
                </a:lnTo>
                <a:lnTo>
                  <a:pt x="852" y="18"/>
                </a:lnTo>
                <a:lnTo>
                  <a:pt x="922" y="22"/>
                </a:lnTo>
                <a:lnTo>
                  <a:pt x="987" y="27"/>
                </a:lnTo>
                <a:lnTo>
                  <a:pt x="1041" y="27"/>
                </a:lnTo>
                <a:lnTo>
                  <a:pt x="1095" y="31"/>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5" name="Freeform 33"/>
          <p:cNvSpPr>
            <a:spLocks/>
          </p:cNvSpPr>
          <p:nvPr/>
        </p:nvSpPr>
        <p:spPr bwMode="auto">
          <a:xfrm>
            <a:off x="2616200" y="4088909"/>
            <a:ext cx="1739900" cy="49212"/>
          </a:xfrm>
          <a:custGeom>
            <a:avLst/>
            <a:gdLst/>
            <a:ahLst/>
            <a:cxnLst>
              <a:cxn ang="0">
                <a:pos x="1095" y="30"/>
              </a:cxn>
              <a:cxn ang="0">
                <a:pos x="1095" y="26"/>
              </a:cxn>
              <a:cxn ang="0">
                <a:pos x="1084" y="26"/>
              </a:cxn>
              <a:cxn ang="0">
                <a:pos x="1052" y="17"/>
              </a:cxn>
              <a:cxn ang="0">
                <a:pos x="1003" y="13"/>
              </a:cxn>
              <a:cxn ang="0">
                <a:pos x="933" y="8"/>
              </a:cxn>
              <a:cxn ang="0">
                <a:pos x="852" y="4"/>
              </a:cxn>
              <a:cxn ang="0">
                <a:pos x="760" y="4"/>
              </a:cxn>
              <a:cxn ang="0">
                <a:pos x="653" y="0"/>
              </a:cxn>
              <a:cxn ang="0">
                <a:pos x="545" y="0"/>
              </a:cxn>
              <a:cxn ang="0">
                <a:pos x="437" y="0"/>
              </a:cxn>
              <a:cxn ang="0">
                <a:pos x="334" y="4"/>
              </a:cxn>
              <a:cxn ang="0">
                <a:pos x="237" y="4"/>
              </a:cxn>
              <a:cxn ang="0">
                <a:pos x="162" y="8"/>
              </a:cxn>
              <a:cxn ang="0">
                <a:pos x="91" y="13"/>
              </a:cxn>
              <a:cxn ang="0">
                <a:pos x="43" y="17"/>
              </a:cxn>
              <a:cxn ang="0">
                <a:pos x="11" y="26"/>
              </a:cxn>
              <a:cxn ang="0">
                <a:pos x="5" y="26"/>
              </a:cxn>
              <a:cxn ang="0">
                <a:pos x="0" y="30"/>
              </a:cxn>
              <a:cxn ang="0">
                <a:pos x="54" y="26"/>
              </a:cxn>
              <a:cxn ang="0">
                <a:pos x="108" y="26"/>
              </a:cxn>
              <a:cxn ang="0">
                <a:pos x="243" y="17"/>
              </a:cxn>
              <a:cxn ang="0">
                <a:pos x="388" y="13"/>
              </a:cxn>
              <a:cxn ang="0">
                <a:pos x="545" y="13"/>
              </a:cxn>
              <a:cxn ang="0">
                <a:pos x="701" y="13"/>
              </a:cxn>
              <a:cxn ang="0">
                <a:pos x="852" y="17"/>
              </a:cxn>
              <a:cxn ang="0">
                <a:pos x="922" y="21"/>
              </a:cxn>
              <a:cxn ang="0">
                <a:pos x="987" y="26"/>
              </a:cxn>
              <a:cxn ang="0">
                <a:pos x="1041" y="26"/>
              </a:cxn>
              <a:cxn ang="0">
                <a:pos x="1095" y="30"/>
              </a:cxn>
            </a:cxnLst>
            <a:rect l="0" t="0" r="r" b="b"/>
            <a:pathLst>
              <a:path w="1096" h="31">
                <a:moveTo>
                  <a:pt x="1095" y="30"/>
                </a:moveTo>
                <a:lnTo>
                  <a:pt x="1095" y="26"/>
                </a:lnTo>
                <a:lnTo>
                  <a:pt x="1084" y="26"/>
                </a:lnTo>
                <a:lnTo>
                  <a:pt x="1052" y="17"/>
                </a:lnTo>
                <a:lnTo>
                  <a:pt x="1003" y="13"/>
                </a:lnTo>
                <a:lnTo>
                  <a:pt x="933" y="8"/>
                </a:lnTo>
                <a:lnTo>
                  <a:pt x="852" y="4"/>
                </a:lnTo>
                <a:lnTo>
                  <a:pt x="760" y="4"/>
                </a:lnTo>
                <a:lnTo>
                  <a:pt x="653" y="0"/>
                </a:lnTo>
                <a:lnTo>
                  <a:pt x="545" y="0"/>
                </a:lnTo>
                <a:lnTo>
                  <a:pt x="437" y="0"/>
                </a:lnTo>
                <a:lnTo>
                  <a:pt x="334" y="4"/>
                </a:lnTo>
                <a:lnTo>
                  <a:pt x="237" y="4"/>
                </a:lnTo>
                <a:lnTo>
                  <a:pt x="162" y="8"/>
                </a:lnTo>
                <a:lnTo>
                  <a:pt x="91" y="13"/>
                </a:lnTo>
                <a:lnTo>
                  <a:pt x="43" y="17"/>
                </a:lnTo>
                <a:lnTo>
                  <a:pt x="11" y="26"/>
                </a:lnTo>
                <a:lnTo>
                  <a:pt x="5" y="26"/>
                </a:lnTo>
                <a:lnTo>
                  <a:pt x="0" y="30"/>
                </a:lnTo>
                <a:lnTo>
                  <a:pt x="54" y="26"/>
                </a:lnTo>
                <a:lnTo>
                  <a:pt x="108" y="26"/>
                </a:lnTo>
                <a:lnTo>
                  <a:pt x="243" y="17"/>
                </a:lnTo>
                <a:lnTo>
                  <a:pt x="388" y="13"/>
                </a:lnTo>
                <a:lnTo>
                  <a:pt x="545" y="13"/>
                </a:lnTo>
                <a:lnTo>
                  <a:pt x="701" y="13"/>
                </a:lnTo>
                <a:lnTo>
                  <a:pt x="852" y="17"/>
                </a:lnTo>
                <a:lnTo>
                  <a:pt x="922" y="21"/>
                </a:lnTo>
                <a:lnTo>
                  <a:pt x="987" y="26"/>
                </a:lnTo>
                <a:lnTo>
                  <a:pt x="1041" y="26"/>
                </a:lnTo>
                <a:lnTo>
                  <a:pt x="1095" y="3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6" name="Freeform 34"/>
          <p:cNvSpPr>
            <a:spLocks/>
          </p:cNvSpPr>
          <p:nvPr/>
        </p:nvSpPr>
        <p:spPr bwMode="auto">
          <a:xfrm>
            <a:off x="2616200" y="3996834"/>
            <a:ext cx="1739900" cy="49212"/>
          </a:xfrm>
          <a:custGeom>
            <a:avLst/>
            <a:gdLst/>
            <a:ahLst/>
            <a:cxnLst>
              <a:cxn ang="0">
                <a:pos x="1095" y="30"/>
              </a:cxn>
              <a:cxn ang="0">
                <a:pos x="1095" y="26"/>
              </a:cxn>
              <a:cxn ang="0">
                <a:pos x="1084" y="26"/>
              </a:cxn>
              <a:cxn ang="0">
                <a:pos x="1052" y="17"/>
              </a:cxn>
              <a:cxn ang="0">
                <a:pos x="1003" y="13"/>
              </a:cxn>
              <a:cxn ang="0">
                <a:pos x="933" y="9"/>
              </a:cxn>
              <a:cxn ang="0">
                <a:pos x="852" y="4"/>
              </a:cxn>
              <a:cxn ang="0">
                <a:pos x="760" y="4"/>
              </a:cxn>
              <a:cxn ang="0">
                <a:pos x="653" y="0"/>
              </a:cxn>
              <a:cxn ang="0">
                <a:pos x="545" y="0"/>
              </a:cxn>
              <a:cxn ang="0">
                <a:pos x="437" y="0"/>
              </a:cxn>
              <a:cxn ang="0">
                <a:pos x="334" y="4"/>
              </a:cxn>
              <a:cxn ang="0">
                <a:pos x="237" y="4"/>
              </a:cxn>
              <a:cxn ang="0">
                <a:pos x="162" y="9"/>
              </a:cxn>
              <a:cxn ang="0">
                <a:pos x="91" y="13"/>
              </a:cxn>
              <a:cxn ang="0">
                <a:pos x="43" y="17"/>
              </a:cxn>
              <a:cxn ang="0">
                <a:pos x="11" y="26"/>
              </a:cxn>
              <a:cxn ang="0">
                <a:pos x="5" y="26"/>
              </a:cxn>
              <a:cxn ang="0">
                <a:pos x="0" y="30"/>
              </a:cxn>
              <a:cxn ang="0">
                <a:pos x="54" y="26"/>
              </a:cxn>
              <a:cxn ang="0">
                <a:pos x="108" y="26"/>
              </a:cxn>
              <a:cxn ang="0">
                <a:pos x="243" y="17"/>
              </a:cxn>
              <a:cxn ang="0">
                <a:pos x="388" y="13"/>
              </a:cxn>
              <a:cxn ang="0">
                <a:pos x="545" y="13"/>
              </a:cxn>
              <a:cxn ang="0">
                <a:pos x="701" y="13"/>
              </a:cxn>
              <a:cxn ang="0">
                <a:pos x="852" y="17"/>
              </a:cxn>
              <a:cxn ang="0">
                <a:pos x="922" y="21"/>
              </a:cxn>
              <a:cxn ang="0">
                <a:pos x="987" y="26"/>
              </a:cxn>
              <a:cxn ang="0">
                <a:pos x="1041" y="26"/>
              </a:cxn>
              <a:cxn ang="0">
                <a:pos x="1095" y="30"/>
              </a:cxn>
            </a:cxnLst>
            <a:rect l="0" t="0" r="r" b="b"/>
            <a:pathLst>
              <a:path w="1096" h="31">
                <a:moveTo>
                  <a:pt x="1095" y="30"/>
                </a:moveTo>
                <a:lnTo>
                  <a:pt x="1095" y="26"/>
                </a:lnTo>
                <a:lnTo>
                  <a:pt x="1084" y="26"/>
                </a:lnTo>
                <a:lnTo>
                  <a:pt x="1052" y="17"/>
                </a:lnTo>
                <a:lnTo>
                  <a:pt x="1003" y="13"/>
                </a:lnTo>
                <a:lnTo>
                  <a:pt x="933" y="9"/>
                </a:lnTo>
                <a:lnTo>
                  <a:pt x="852" y="4"/>
                </a:lnTo>
                <a:lnTo>
                  <a:pt x="760" y="4"/>
                </a:lnTo>
                <a:lnTo>
                  <a:pt x="653" y="0"/>
                </a:lnTo>
                <a:lnTo>
                  <a:pt x="545" y="0"/>
                </a:lnTo>
                <a:lnTo>
                  <a:pt x="437" y="0"/>
                </a:lnTo>
                <a:lnTo>
                  <a:pt x="334" y="4"/>
                </a:lnTo>
                <a:lnTo>
                  <a:pt x="237" y="4"/>
                </a:lnTo>
                <a:lnTo>
                  <a:pt x="162" y="9"/>
                </a:lnTo>
                <a:lnTo>
                  <a:pt x="91" y="13"/>
                </a:lnTo>
                <a:lnTo>
                  <a:pt x="43" y="17"/>
                </a:lnTo>
                <a:lnTo>
                  <a:pt x="11" y="26"/>
                </a:lnTo>
                <a:lnTo>
                  <a:pt x="5" y="26"/>
                </a:lnTo>
                <a:lnTo>
                  <a:pt x="0" y="30"/>
                </a:lnTo>
                <a:lnTo>
                  <a:pt x="54" y="26"/>
                </a:lnTo>
                <a:lnTo>
                  <a:pt x="108" y="26"/>
                </a:lnTo>
                <a:lnTo>
                  <a:pt x="243" y="17"/>
                </a:lnTo>
                <a:lnTo>
                  <a:pt x="388" y="13"/>
                </a:lnTo>
                <a:lnTo>
                  <a:pt x="545" y="13"/>
                </a:lnTo>
                <a:lnTo>
                  <a:pt x="701" y="13"/>
                </a:lnTo>
                <a:lnTo>
                  <a:pt x="852" y="17"/>
                </a:lnTo>
                <a:lnTo>
                  <a:pt x="922" y="21"/>
                </a:lnTo>
                <a:lnTo>
                  <a:pt x="987" y="26"/>
                </a:lnTo>
                <a:lnTo>
                  <a:pt x="1041" y="26"/>
                </a:lnTo>
                <a:lnTo>
                  <a:pt x="1095" y="3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7" name="Freeform 35"/>
          <p:cNvSpPr>
            <a:spLocks/>
          </p:cNvSpPr>
          <p:nvPr/>
        </p:nvSpPr>
        <p:spPr bwMode="auto">
          <a:xfrm>
            <a:off x="2616200" y="3906346"/>
            <a:ext cx="1739900" cy="47625"/>
          </a:xfrm>
          <a:custGeom>
            <a:avLst/>
            <a:gdLst/>
            <a:ahLst/>
            <a:cxnLst>
              <a:cxn ang="0">
                <a:pos x="1095" y="29"/>
              </a:cxn>
              <a:cxn ang="0">
                <a:pos x="1095" y="25"/>
              </a:cxn>
              <a:cxn ang="0">
                <a:pos x="1084" y="25"/>
              </a:cxn>
              <a:cxn ang="0">
                <a:pos x="1052" y="17"/>
              </a:cxn>
              <a:cxn ang="0">
                <a:pos x="1003" y="12"/>
              </a:cxn>
              <a:cxn ang="0">
                <a:pos x="933" y="8"/>
              </a:cxn>
              <a:cxn ang="0">
                <a:pos x="852" y="4"/>
              </a:cxn>
              <a:cxn ang="0">
                <a:pos x="760" y="4"/>
              </a:cxn>
              <a:cxn ang="0">
                <a:pos x="653" y="0"/>
              </a:cxn>
              <a:cxn ang="0">
                <a:pos x="545" y="0"/>
              </a:cxn>
              <a:cxn ang="0">
                <a:pos x="437" y="0"/>
              </a:cxn>
              <a:cxn ang="0">
                <a:pos x="334" y="4"/>
              </a:cxn>
              <a:cxn ang="0">
                <a:pos x="237" y="4"/>
              </a:cxn>
              <a:cxn ang="0">
                <a:pos x="162" y="8"/>
              </a:cxn>
              <a:cxn ang="0">
                <a:pos x="91" y="12"/>
              </a:cxn>
              <a:cxn ang="0">
                <a:pos x="43" y="17"/>
              </a:cxn>
              <a:cxn ang="0">
                <a:pos x="11" y="25"/>
              </a:cxn>
              <a:cxn ang="0">
                <a:pos x="5" y="25"/>
              </a:cxn>
              <a:cxn ang="0">
                <a:pos x="0" y="29"/>
              </a:cxn>
              <a:cxn ang="0">
                <a:pos x="54" y="25"/>
              </a:cxn>
              <a:cxn ang="0">
                <a:pos x="108" y="25"/>
              </a:cxn>
              <a:cxn ang="0">
                <a:pos x="243" y="17"/>
              </a:cxn>
              <a:cxn ang="0">
                <a:pos x="388" y="12"/>
              </a:cxn>
              <a:cxn ang="0">
                <a:pos x="545" y="12"/>
              </a:cxn>
              <a:cxn ang="0">
                <a:pos x="701" y="12"/>
              </a:cxn>
              <a:cxn ang="0">
                <a:pos x="852" y="17"/>
              </a:cxn>
              <a:cxn ang="0">
                <a:pos x="922" y="21"/>
              </a:cxn>
              <a:cxn ang="0">
                <a:pos x="987" y="25"/>
              </a:cxn>
              <a:cxn ang="0">
                <a:pos x="1041" y="25"/>
              </a:cxn>
              <a:cxn ang="0">
                <a:pos x="1095" y="29"/>
              </a:cxn>
            </a:cxnLst>
            <a:rect l="0" t="0" r="r" b="b"/>
            <a:pathLst>
              <a:path w="1096" h="30">
                <a:moveTo>
                  <a:pt x="1095" y="29"/>
                </a:moveTo>
                <a:lnTo>
                  <a:pt x="1095" y="25"/>
                </a:lnTo>
                <a:lnTo>
                  <a:pt x="1084" y="25"/>
                </a:lnTo>
                <a:lnTo>
                  <a:pt x="1052" y="17"/>
                </a:lnTo>
                <a:lnTo>
                  <a:pt x="1003" y="12"/>
                </a:lnTo>
                <a:lnTo>
                  <a:pt x="933" y="8"/>
                </a:lnTo>
                <a:lnTo>
                  <a:pt x="852" y="4"/>
                </a:lnTo>
                <a:lnTo>
                  <a:pt x="760" y="4"/>
                </a:lnTo>
                <a:lnTo>
                  <a:pt x="653" y="0"/>
                </a:lnTo>
                <a:lnTo>
                  <a:pt x="545" y="0"/>
                </a:lnTo>
                <a:lnTo>
                  <a:pt x="437" y="0"/>
                </a:lnTo>
                <a:lnTo>
                  <a:pt x="334" y="4"/>
                </a:lnTo>
                <a:lnTo>
                  <a:pt x="237" y="4"/>
                </a:lnTo>
                <a:lnTo>
                  <a:pt x="162" y="8"/>
                </a:lnTo>
                <a:lnTo>
                  <a:pt x="91" y="12"/>
                </a:lnTo>
                <a:lnTo>
                  <a:pt x="43" y="17"/>
                </a:lnTo>
                <a:lnTo>
                  <a:pt x="11" y="25"/>
                </a:lnTo>
                <a:lnTo>
                  <a:pt x="5" y="25"/>
                </a:lnTo>
                <a:lnTo>
                  <a:pt x="0" y="29"/>
                </a:lnTo>
                <a:lnTo>
                  <a:pt x="54" y="25"/>
                </a:lnTo>
                <a:lnTo>
                  <a:pt x="108" y="25"/>
                </a:lnTo>
                <a:lnTo>
                  <a:pt x="243" y="17"/>
                </a:lnTo>
                <a:lnTo>
                  <a:pt x="388" y="12"/>
                </a:lnTo>
                <a:lnTo>
                  <a:pt x="545" y="12"/>
                </a:lnTo>
                <a:lnTo>
                  <a:pt x="701" y="12"/>
                </a:lnTo>
                <a:lnTo>
                  <a:pt x="852" y="17"/>
                </a:lnTo>
                <a:lnTo>
                  <a:pt x="922" y="21"/>
                </a:lnTo>
                <a:lnTo>
                  <a:pt x="987" y="25"/>
                </a:lnTo>
                <a:lnTo>
                  <a:pt x="1041" y="25"/>
                </a:lnTo>
                <a:lnTo>
                  <a:pt x="1095" y="29"/>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8" name="Freeform 36"/>
          <p:cNvSpPr>
            <a:spLocks/>
          </p:cNvSpPr>
          <p:nvPr/>
        </p:nvSpPr>
        <p:spPr bwMode="auto">
          <a:xfrm>
            <a:off x="2616200" y="3815859"/>
            <a:ext cx="1739900" cy="47625"/>
          </a:xfrm>
          <a:custGeom>
            <a:avLst/>
            <a:gdLst/>
            <a:ahLst/>
            <a:cxnLst>
              <a:cxn ang="0">
                <a:pos x="1095" y="29"/>
              </a:cxn>
              <a:cxn ang="0">
                <a:pos x="1095" y="25"/>
              </a:cxn>
              <a:cxn ang="0">
                <a:pos x="1084" y="25"/>
              </a:cxn>
              <a:cxn ang="0">
                <a:pos x="1052" y="17"/>
              </a:cxn>
              <a:cxn ang="0">
                <a:pos x="1003" y="13"/>
              </a:cxn>
              <a:cxn ang="0">
                <a:pos x="933" y="9"/>
              </a:cxn>
              <a:cxn ang="0">
                <a:pos x="852" y="5"/>
              </a:cxn>
              <a:cxn ang="0">
                <a:pos x="760" y="5"/>
              </a:cxn>
              <a:cxn ang="0">
                <a:pos x="653" y="0"/>
              </a:cxn>
              <a:cxn ang="0">
                <a:pos x="545" y="0"/>
              </a:cxn>
              <a:cxn ang="0">
                <a:pos x="437" y="0"/>
              </a:cxn>
              <a:cxn ang="0">
                <a:pos x="334" y="5"/>
              </a:cxn>
              <a:cxn ang="0">
                <a:pos x="237" y="5"/>
              </a:cxn>
              <a:cxn ang="0">
                <a:pos x="162" y="9"/>
              </a:cxn>
              <a:cxn ang="0">
                <a:pos x="91" y="13"/>
              </a:cxn>
              <a:cxn ang="0">
                <a:pos x="43" y="17"/>
              </a:cxn>
              <a:cxn ang="0">
                <a:pos x="11" y="25"/>
              </a:cxn>
              <a:cxn ang="0">
                <a:pos x="5" y="25"/>
              </a:cxn>
              <a:cxn ang="0">
                <a:pos x="0" y="29"/>
              </a:cxn>
              <a:cxn ang="0">
                <a:pos x="54" y="25"/>
              </a:cxn>
              <a:cxn ang="0">
                <a:pos x="108" y="25"/>
              </a:cxn>
              <a:cxn ang="0">
                <a:pos x="243" y="17"/>
              </a:cxn>
              <a:cxn ang="0">
                <a:pos x="388" y="13"/>
              </a:cxn>
              <a:cxn ang="0">
                <a:pos x="545" y="13"/>
              </a:cxn>
              <a:cxn ang="0">
                <a:pos x="701" y="13"/>
              </a:cxn>
              <a:cxn ang="0">
                <a:pos x="852" y="17"/>
              </a:cxn>
              <a:cxn ang="0">
                <a:pos x="922" y="21"/>
              </a:cxn>
              <a:cxn ang="0">
                <a:pos x="987" y="25"/>
              </a:cxn>
              <a:cxn ang="0">
                <a:pos x="1041" y="25"/>
              </a:cxn>
              <a:cxn ang="0">
                <a:pos x="1095" y="29"/>
              </a:cxn>
            </a:cxnLst>
            <a:rect l="0" t="0" r="r" b="b"/>
            <a:pathLst>
              <a:path w="1096" h="30">
                <a:moveTo>
                  <a:pt x="1095" y="29"/>
                </a:moveTo>
                <a:lnTo>
                  <a:pt x="1095" y="25"/>
                </a:lnTo>
                <a:lnTo>
                  <a:pt x="1084" y="25"/>
                </a:lnTo>
                <a:lnTo>
                  <a:pt x="1052" y="17"/>
                </a:lnTo>
                <a:lnTo>
                  <a:pt x="1003" y="13"/>
                </a:lnTo>
                <a:lnTo>
                  <a:pt x="933" y="9"/>
                </a:lnTo>
                <a:lnTo>
                  <a:pt x="852" y="5"/>
                </a:lnTo>
                <a:lnTo>
                  <a:pt x="760" y="5"/>
                </a:lnTo>
                <a:lnTo>
                  <a:pt x="653" y="0"/>
                </a:lnTo>
                <a:lnTo>
                  <a:pt x="545" y="0"/>
                </a:lnTo>
                <a:lnTo>
                  <a:pt x="437" y="0"/>
                </a:lnTo>
                <a:lnTo>
                  <a:pt x="334" y="5"/>
                </a:lnTo>
                <a:lnTo>
                  <a:pt x="237" y="5"/>
                </a:lnTo>
                <a:lnTo>
                  <a:pt x="162" y="9"/>
                </a:lnTo>
                <a:lnTo>
                  <a:pt x="91" y="13"/>
                </a:lnTo>
                <a:lnTo>
                  <a:pt x="43" y="17"/>
                </a:lnTo>
                <a:lnTo>
                  <a:pt x="11" y="25"/>
                </a:lnTo>
                <a:lnTo>
                  <a:pt x="5" y="25"/>
                </a:lnTo>
                <a:lnTo>
                  <a:pt x="0" y="29"/>
                </a:lnTo>
                <a:lnTo>
                  <a:pt x="54" y="25"/>
                </a:lnTo>
                <a:lnTo>
                  <a:pt x="108" y="25"/>
                </a:lnTo>
                <a:lnTo>
                  <a:pt x="243" y="17"/>
                </a:lnTo>
                <a:lnTo>
                  <a:pt x="388" y="13"/>
                </a:lnTo>
                <a:lnTo>
                  <a:pt x="545" y="13"/>
                </a:lnTo>
                <a:lnTo>
                  <a:pt x="701" y="13"/>
                </a:lnTo>
                <a:lnTo>
                  <a:pt x="852" y="17"/>
                </a:lnTo>
                <a:lnTo>
                  <a:pt x="922" y="21"/>
                </a:lnTo>
                <a:lnTo>
                  <a:pt x="987" y="25"/>
                </a:lnTo>
                <a:lnTo>
                  <a:pt x="1041" y="25"/>
                </a:lnTo>
                <a:lnTo>
                  <a:pt x="1095" y="29"/>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9" name="Freeform 37"/>
          <p:cNvSpPr>
            <a:spLocks/>
          </p:cNvSpPr>
          <p:nvPr/>
        </p:nvSpPr>
        <p:spPr bwMode="auto">
          <a:xfrm>
            <a:off x="2616200" y="3719021"/>
            <a:ext cx="1739900" cy="52388"/>
          </a:xfrm>
          <a:custGeom>
            <a:avLst/>
            <a:gdLst/>
            <a:ahLst/>
            <a:cxnLst>
              <a:cxn ang="0">
                <a:pos x="1095" y="32"/>
              </a:cxn>
              <a:cxn ang="0">
                <a:pos x="1095" y="28"/>
              </a:cxn>
              <a:cxn ang="0">
                <a:pos x="1084" y="28"/>
              </a:cxn>
              <a:cxn ang="0">
                <a:pos x="1052" y="20"/>
              </a:cxn>
              <a:cxn ang="0">
                <a:pos x="1003" y="16"/>
              </a:cxn>
              <a:cxn ang="0">
                <a:pos x="933" y="12"/>
              </a:cxn>
              <a:cxn ang="0">
                <a:pos x="852" y="8"/>
              </a:cxn>
              <a:cxn ang="0">
                <a:pos x="760" y="4"/>
              </a:cxn>
              <a:cxn ang="0">
                <a:pos x="653" y="0"/>
              </a:cxn>
              <a:cxn ang="0">
                <a:pos x="545" y="0"/>
              </a:cxn>
              <a:cxn ang="0">
                <a:pos x="437" y="0"/>
              </a:cxn>
              <a:cxn ang="0">
                <a:pos x="334" y="4"/>
              </a:cxn>
              <a:cxn ang="0">
                <a:pos x="237" y="8"/>
              </a:cxn>
              <a:cxn ang="0">
                <a:pos x="162" y="12"/>
              </a:cxn>
              <a:cxn ang="0">
                <a:pos x="91" y="16"/>
              </a:cxn>
              <a:cxn ang="0">
                <a:pos x="43" y="20"/>
              </a:cxn>
              <a:cxn ang="0">
                <a:pos x="11" y="28"/>
              </a:cxn>
              <a:cxn ang="0">
                <a:pos x="5" y="28"/>
              </a:cxn>
              <a:cxn ang="0">
                <a:pos x="0" y="32"/>
              </a:cxn>
              <a:cxn ang="0">
                <a:pos x="54" y="28"/>
              </a:cxn>
              <a:cxn ang="0">
                <a:pos x="108" y="24"/>
              </a:cxn>
              <a:cxn ang="0">
                <a:pos x="243" y="20"/>
              </a:cxn>
              <a:cxn ang="0">
                <a:pos x="388" y="16"/>
              </a:cxn>
              <a:cxn ang="0">
                <a:pos x="545" y="16"/>
              </a:cxn>
              <a:cxn ang="0">
                <a:pos x="701" y="16"/>
              </a:cxn>
              <a:cxn ang="0">
                <a:pos x="852" y="20"/>
              </a:cxn>
              <a:cxn ang="0">
                <a:pos x="922" y="20"/>
              </a:cxn>
              <a:cxn ang="0">
                <a:pos x="987" y="24"/>
              </a:cxn>
              <a:cxn ang="0">
                <a:pos x="1041" y="28"/>
              </a:cxn>
              <a:cxn ang="0">
                <a:pos x="1095" y="32"/>
              </a:cxn>
            </a:cxnLst>
            <a:rect l="0" t="0" r="r" b="b"/>
            <a:pathLst>
              <a:path w="1096" h="33">
                <a:moveTo>
                  <a:pt x="1095" y="32"/>
                </a:moveTo>
                <a:lnTo>
                  <a:pt x="1095" y="28"/>
                </a:lnTo>
                <a:lnTo>
                  <a:pt x="1084" y="28"/>
                </a:lnTo>
                <a:lnTo>
                  <a:pt x="1052" y="20"/>
                </a:lnTo>
                <a:lnTo>
                  <a:pt x="1003" y="16"/>
                </a:lnTo>
                <a:lnTo>
                  <a:pt x="933" y="12"/>
                </a:lnTo>
                <a:lnTo>
                  <a:pt x="852" y="8"/>
                </a:lnTo>
                <a:lnTo>
                  <a:pt x="760" y="4"/>
                </a:lnTo>
                <a:lnTo>
                  <a:pt x="653" y="0"/>
                </a:lnTo>
                <a:lnTo>
                  <a:pt x="545" y="0"/>
                </a:lnTo>
                <a:lnTo>
                  <a:pt x="437" y="0"/>
                </a:lnTo>
                <a:lnTo>
                  <a:pt x="334" y="4"/>
                </a:lnTo>
                <a:lnTo>
                  <a:pt x="237" y="8"/>
                </a:lnTo>
                <a:lnTo>
                  <a:pt x="162" y="12"/>
                </a:lnTo>
                <a:lnTo>
                  <a:pt x="91" y="16"/>
                </a:lnTo>
                <a:lnTo>
                  <a:pt x="43" y="20"/>
                </a:lnTo>
                <a:lnTo>
                  <a:pt x="11" y="28"/>
                </a:lnTo>
                <a:lnTo>
                  <a:pt x="5" y="28"/>
                </a:lnTo>
                <a:lnTo>
                  <a:pt x="0" y="32"/>
                </a:lnTo>
                <a:lnTo>
                  <a:pt x="54" y="28"/>
                </a:lnTo>
                <a:lnTo>
                  <a:pt x="108" y="24"/>
                </a:lnTo>
                <a:lnTo>
                  <a:pt x="243" y="20"/>
                </a:lnTo>
                <a:lnTo>
                  <a:pt x="388" y="16"/>
                </a:lnTo>
                <a:lnTo>
                  <a:pt x="545" y="16"/>
                </a:lnTo>
                <a:lnTo>
                  <a:pt x="701" y="16"/>
                </a:lnTo>
                <a:lnTo>
                  <a:pt x="852" y="20"/>
                </a:lnTo>
                <a:lnTo>
                  <a:pt x="922" y="20"/>
                </a:lnTo>
                <a:lnTo>
                  <a:pt x="987" y="24"/>
                </a:lnTo>
                <a:lnTo>
                  <a:pt x="1041" y="28"/>
                </a:lnTo>
                <a:lnTo>
                  <a:pt x="1095" y="32"/>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0" name="Freeform 38"/>
          <p:cNvSpPr>
            <a:spLocks/>
          </p:cNvSpPr>
          <p:nvPr/>
        </p:nvSpPr>
        <p:spPr bwMode="auto">
          <a:xfrm>
            <a:off x="2616200" y="3634884"/>
            <a:ext cx="1739900" cy="44450"/>
          </a:xfrm>
          <a:custGeom>
            <a:avLst/>
            <a:gdLst/>
            <a:ahLst/>
            <a:cxnLst>
              <a:cxn ang="0">
                <a:pos x="1095" y="27"/>
              </a:cxn>
              <a:cxn ang="0">
                <a:pos x="1095" y="23"/>
              </a:cxn>
              <a:cxn ang="0">
                <a:pos x="1084" y="23"/>
              </a:cxn>
              <a:cxn ang="0">
                <a:pos x="1052" y="15"/>
              </a:cxn>
              <a:cxn ang="0">
                <a:pos x="1003" y="11"/>
              </a:cxn>
              <a:cxn ang="0">
                <a:pos x="933" y="8"/>
              </a:cxn>
              <a:cxn ang="0">
                <a:pos x="852" y="4"/>
              </a:cxn>
              <a:cxn ang="0">
                <a:pos x="760" y="4"/>
              </a:cxn>
              <a:cxn ang="0">
                <a:pos x="653" y="0"/>
              </a:cxn>
              <a:cxn ang="0">
                <a:pos x="545" y="0"/>
              </a:cxn>
              <a:cxn ang="0">
                <a:pos x="437" y="0"/>
              </a:cxn>
              <a:cxn ang="0">
                <a:pos x="334" y="4"/>
              </a:cxn>
              <a:cxn ang="0">
                <a:pos x="237" y="4"/>
              </a:cxn>
              <a:cxn ang="0">
                <a:pos x="162" y="8"/>
              </a:cxn>
              <a:cxn ang="0">
                <a:pos x="91" y="11"/>
              </a:cxn>
              <a:cxn ang="0">
                <a:pos x="43" y="15"/>
              </a:cxn>
              <a:cxn ang="0">
                <a:pos x="11" y="23"/>
              </a:cxn>
              <a:cxn ang="0">
                <a:pos x="5" y="23"/>
              </a:cxn>
              <a:cxn ang="0">
                <a:pos x="0" y="27"/>
              </a:cxn>
              <a:cxn ang="0">
                <a:pos x="54" y="23"/>
              </a:cxn>
              <a:cxn ang="0">
                <a:pos x="108" y="19"/>
              </a:cxn>
              <a:cxn ang="0">
                <a:pos x="243" y="15"/>
              </a:cxn>
              <a:cxn ang="0">
                <a:pos x="388" y="11"/>
              </a:cxn>
              <a:cxn ang="0">
                <a:pos x="545" y="11"/>
              </a:cxn>
              <a:cxn ang="0">
                <a:pos x="701" y="11"/>
              </a:cxn>
              <a:cxn ang="0">
                <a:pos x="852" y="15"/>
              </a:cxn>
              <a:cxn ang="0">
                <a:pos x="922" y="15"/>
              </a:cxn>
              <a:cxn ang="0">
                <a:pos x="987" y="19"/>
              </a:cxn>
              <a:cxn ang="0">
                <a:pos x="1041" y="23"/>
              </a:cxn>
              <a:cxn ang="0">
                <a:pos x="1095" y="27"/>
              </a:cxn>
            </a:cxnLst>
            <a:rect l="0" t="0" r="r" b="b"/>
            <a:pathLst>
              <a:path w="1096" h="28">
                <a:moveTo>
                  <a:pt x="1095" y="27"/>
                </a:moveTo>
                <a:lnTo>
                  <a:pt x="1095" y="23"/>
                </a:lnTo>
                <a:lnTo>
                  <a:pt x="1084" y="23"/>
                </a:lnTo>
                <a:lnTo>
                  <a:pt x="1052" y="15"/>
                </a:lnTo>
                <a:lnTo>
                  <a:pt x="1003" y="11"/>
                </a:lnTo>
                <a:lnTo>
                  <a:pt x="933" y="8"/>
                </a:lnTo>
                <a:lnTo>
                  <a:pt x="852" y="4"/>
                </a:lnTo>
                <a:lnTo>
                  <a:pt x="760" y="4"/>
                </a:lnTo>
                <a:lnTo>
                  <a:pt x="653" y="0"/>
                </a:lnTo>
                <a:lnTo>
                  <a:pt x="545" y="0"/>
                </a:lnTo>
                <a:lnTo>
                  <a:pt x="437" y="0"/>
                </a:lnTo>
                <a:lnTo>
                  <a:pt x="334" y="4"/>
                </a:lnTo>
                <a:lnTo>
                  <a:pt x="237" y="4"/>
                </a:lnTo>
                <a:lnTo>
                  <a:pt x="162" y="8"/>
                </a:lnTo>
                <a:lnTo>
                  <a:pt x="91" y="11"/>
                </a:lnTo>
                <a:lnTo>
                  <a:pt x="43" y="15"/>
                </a:lnTo>
                <a:lnTo>
                  <a:pt x="11" y="23"/>
                </a:lnTo>
                <a:lnTo>
                  <a:pt x="5" y="23"/>
                </a:lnTo>
                <a:lnTo>
                  <a:pt x="0" y="27"/>
                </a:lnTo>
                <a:lnTo>
                  <a:pt x="54" y="23"/>
                </a:lnTo>
                <a:lnTo>
                  <a:pt x="108" y="19"/>
                </a:lnTo>
                <a:lnTo>
                  <a:pt x="243" y="15"/>
                </a:lnTo>
                <a:lnTo>
                  <a:pt x="388" y="11"/>
                </a:lnTo>
                <a:lnTo>
                  <a:pt x="545" y="11"/>
                </a:lnTo>
                <a:lnTo>
                  <a:pt x="701" y="11"/>
                </a:lnTo>
                <a:lnTo>
                  <a:pt x="852" y="15"/>
                </a:lnTo>
                <a:lnTo>
                  <a:pt x="922" y="15"/>
                </a:lnTo>
                <a:lnTo>
                  <a:pt x="987" y="19"/>
                </a:lnTo>
                <a:lnTo>
                  <a:pt x="1041" y="23"/>
                </a:lnTo>
                <a:lnTo>
                  <a:pt x="1095" y="27"/>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1" name="Freeform 39"/>
          <p:cNvSpPr>
            <a:spLocks/>
          </p:cNvSpPr>
          <p:nvPr/>
        </p:nvSpPr>
        <p:spPr bwMode="auto">
          <a:xfrm>
            <a:off x="2616200" y="3539634"/>
            <a:ext cx="1739900" cy="49212"/>
          </a:xfrm>
          <a:custGeom>
            <a:avLst/>
            <a:gdLst/>
            <a:ahLst/>
            <a:cxnLst>
              <a:cxn ang="0">
                <a:pos x="1095" y="30"/>
              </a:cxn>
              <a:cxn ang="0">
                <a:pos x="1095" y="26"/>
              </a:cxn>
              <a:cxn ang="0">
                <a:pos x="1084" y="26"/>
              </a:cxn>
              <a:cxn ang="0">
                <a:pos x="1052" y="19"/>
              </a:cxn>
              <a:cxn ang="0">
                <a:pos x="1003" y="15"/>
              </a:cxn>
              <a:cxn ang="0">
                <a:pos x="933" y="11"/>
              </a:cxn>
              <a:cxn ang="0">
                <a:pos x="852" y="7"/>
              </a:cxn>
              <a:cxn ang="0">
                <a:pos x="760" y="3"/>
              </a:cxn>
              <a:cxn ang="0">
                <a:pos x="653" y="0"/>
              </a:cxn>
              <a:cxn ang="0">
                <a:pos x="545" y="0"/>
              </a:cxn>
              <a:cxn ang="0">
                <a:pos x="437" y="0"/>
              </a:cxn>
              <a:cxn ang="0">
                <a:pos x="334" y="3"/>
              </a:cxn>
              <a:cxn ang="0">
                <a:pos x="237" y="7"/>
              </a:cxn>
              <a:cxn ang="0">
                <a:pos x="162" y="11"/>
              </a:cxn>
              <a:cxn ang="0">
                <a:pos x="91" y="15"/>
              </a:cxn>
              <a:cxn ang="0">
                <a:pos x="43" y="19"/>
              </a:cxn>
              <a:cxn ang="0">
                <a:pos x="11" y="26"/>
              </a:cxn>
              <a:cxn ang="0">
                <a:pos x="5" y="26"/>
              </a:cxn>
              <a:cxn ang="0">
                <a:pos x="0" y="30"/>
              </a:cxn>
              <a:cxn ang="0">
                <a:pos x="54" y="26"/>
              </a:cxn>
              <a:cxn ang="0">
                <a:pos x="108" y="22"/>
              </a:cxn>
              <a:cxn ang="0">
                <a:pos x="243" y="19"/>
              </a:cxn>
              <a:cxn ang="0">
                <a:pos x="388" y="15"/>
              </a:cxn>
              <a:cxn ang="0">
                <a:pos x="545" y="15"/>
              </a:cxn>
              <a:cxn ang="0">
                <a:pos x="701" y="15"/>
              </a:cxn>
              <a:cxn ang="0">
                <a:pos x="852" y="19"/>
              </a:cxn>
              <a:cxn ang="0">
                <a:pos x="922" y="19"/>
              </a:cxn>
              <a:cxn ang="0">
                <a:pos x="987" y="22"/>
              </a:cxn>
              <a:cxn ang="0">
                <a:pos x="1041" y="26"/>
              </a:cxn>
              <a:cxn ang="0">
                <a:pos x="1095" y="30"/>
              </a:cxn>
            </a:cxnLst>
            <a:rect l="0" t="0" r="r" b="b"/>
            <a:pathLst>
              <a:path w="1096" h="31">
                <a:moveTo>
                  <a:pt x="1095" y="30"/>
                </a:moveTo>
                <a:lnTo>
                  <a:pt x="1095" y="26"/>
                </a:lnTo>
                <a:lnTo>
                  <a:pt x="1084" y="26"/>
                </a:lnTo>
                <a:lnTo>
                  <a:pt x="1052" y="19"/>
                </a:lnTo>
                <a:lnTo>
                  <a:pt x="1003" y="15"/>
                </a:lnTo>
                <a:lnTo>
                  <a:pt x="933" y="11"/>
                </a:lnTo>
                <a:lnTo>
                  <a:pt x="852" y="7"/>
                </a:lnTo>
                <a:lnTo>
                  <a:pt x="760" y="3"/>
                </a:lnTo>
                <a:lnTo>
                  <a:pt x="653" y="0"/>
                </a:lnTo>
                <a:lnTo>
                  <a:pt x="545" y="0"/>
                </a:lnTo>
                <a:lnTo>
                  <a:pt x="437" y="0"/>
                </a:lnTo>
                <a:lnTo>
                  <a:pt x="334" y="3"/>
                </a:lnTo>
                <a:lnTo>
                  <a:pt x="237" y="7"/>
                </a:lnTo>
                <a:lnTo>
                  <a:pt x="162" y="11"/>
                </a:lnTo>
                <a:lnTo>
                  <a:pt x="91" y="15"/>
                </a:lnTo>
                <a:lnTo>
                  <a:pt x="43" y="19"/>
                </a:lnTo>
                <a:lnTo>
                  <a:pt x="11" y="26"/>
                </a:lnTo>
                <a:lnTo>
                  <a:pt x="5" y="26"/>
                </a:lnTo>
                <a:lnTo>
                  <a:pt x="0" y="30"/>
                </a:lnTo>
                <a:lnTo>
                  <a:pt x="54" y="26"/>
                </a:lnTo>
                <a:lnTo>
                  <a:pt x="108" y="22"/>
                </a:lnTo>
                <a:lnTo>
                  <a:pt x="243" y="19"/>
                </a:lnTo>
                <a:lnTo>
                  <a:pt x="388" y="15"/>
                </a:lnTo>
                <a:lnTo>
                  <a:pt x="545" y="15"/>
                </a:lnTo>
                <a:lnTo>
                  <a:pt x="701" y="15"/>
                </a:lnTo>
                <a:lnTo>
                  <a:pt x="852" y="19"/>
                </a:lnTo>
                <a:lnTo>
                  <a:pt x="922" y="19"/>
                </a:lnTo>
                <a:lnTo>
                  <a:pt x="987" y="22"/>
                </a:lnTo>
                <a:lnTo>
                  <a:pt x="1041" y="26"/>
                </a:lnTo>
                <a:lnTo>
                  <a:pt x="1095" y="3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2" name="Freeform 40"/>
          <p:cNvSpPr>
            <a:spLocks/>
          </p:cNvSpPr>
          <p:nvPr/>
        </p:nvSpPr>
        <p:spPr bwMode="auto">
          <a:xfrm>
            <a:off x="2616200" y="3447559"/>
            <a:ext cx="1739900" cy="49212"/>
          </a:xfrm>
          <a:custGeom>
            <a:avLst/>
            <a:gdLst/>
            <a:ahLst/>
            <a:cxnLst>
              <a:cxn ang="0">
                <a:pos x="1095" y="30"/>
              </a:cxn>
              <a:cxn ang="0">
                <a:pos x="1095" y="26"/>
              </a:cxn>
              <a:cxn ang="0">
                <a:pos x="1084" y="23"/>
              </a:cxn>
              <a:cxn ang="0">
                <a:pos x="1052" y="19"/>
              </a:cxn>
              <a:cxn ang="0">
                <a:pos x="1003" y="11"/>
              </a:cxn>
              <a:cxn ang="0">
                <a:pos x="933" y="8"/>
              </a:cxn>
              <a:cxn ang="0">
                <a:pos x="852" y="4"/>
              </a:cxn>
              <a:cxn ang="0">
                <a:pos x="760" y="4"/>
              </a:cxn>
              <a:cxn ang="0">
                <a:pos x="653" y="0"/>
              </a:cxn>
              <a:cxn ang="0">
                <a:pos x="545" y="0"/>
              </a:cxn>
              <a:cxn ang="0">
                <a:pos x="437" y="0"/>
              </a:cxn>
              <a:cxn ang="0">
                <a:pos x="334" y="4"/>
              </a:cxn>
              <a:cxn ang="0">
                <a:pos x="237" y="4"/>
              </a:cxn>
              <a:cxn ang="0">
                <a:pos x="162" y="8"/>
              </a:cxn>
              <a:cxn ang="0">
                <a:pos x="91" y="11"/>
              </a:cxn>
              <a:cxn ang="0">
                <a:pos x="43" y="19"/>
              </a:cxn>
              <a:cxn ang="0">
                <a:pos x="11" y="23"/>
              </a:cxn>
              <a:cxn ang="0">
                <a:pos x="5" y="26"/>
              </a:cxn>
              <a:cxn ang="0">
                <a:pos x="0" y="30"/>
              </a:cxn>
              <a:cxn ang="0">
                <a:pos x="54" y="26"/>
              </a:cxn>
              <a:cxn ang="0">
                <a:pos x="108" y="23"/>
              </a:cxn>
              <a:cxn ang="0">
                <a:pos x="243" y="19"/>
              </a:cxn>
              <a:cxn ang="0">
                <a:pos x="388" y="15"/>
              </a:cxn>
              <a:cxn ang="0">
                <a:pos x="545" y="15"/>
              </a:cxn>
              <a:cxn ang="0">
                <a:pos x="701" y="15"/>
              </a:cxn>
              <a:cxn ang="0">
                <a:pos x="852" y="19"/>
              </a:cxn>
              <a:cxn ang="0">
                <a:pos x="922" y="19"/>
              </a:cxn>
              <a:cxn ang="0">
                <a:pos x="987" y="23"/>
              </a:cxn>
              <a:cxn ang="0">
                <a:pos x="1041" y="26"/>
              </a:cxn>
              <a:cxn ang="0">
                <a:pos x="1095" y="30"/>
              </a:cxn>
            </a:cxnLst>
            <a:rect l="0" t="0" r="r" b="b"/>
            <a:pathLst>
              <a:path w="1096" h="31">
                <a:moveTo>
                  <a:pt x="1095" y="30"/>
                </a:moveTo>
                <a:lnTo>
                  <a:pt x="1095" y="26"/>
                </a:lnTo>
                <a:lnTo>
                  <a:pt x="1084" y="23"/>
                </a:lnTo>
                <a:lnTo>
                  <a:pt x="1052" y="19"/>
                </a:lnTo>
                <a:lnTo>
                  <a:pt x="1003" y="11"/>
                </a:lnTo>
                <a:lnTo>
                  <a:pt x="933" y="8"/>
                </a:lnTo>
                <a:lnTo>
                  <a:pt x="852" y="4"/>
                </a:lnTo>
                <a:lnTo>
                  <a:pt x="760" y="4"/>
                </a:lnTo>
                <a:lnTo>
                  <a:pt x="653" y="0"/>
                </a:lnTo>
                <a:lnTo>
                  <a:pt x="545" y="0"/>
                </a:lnTo>
                <a:lnTo>
                  <a:pt x="437" y="0"/>
                </a:lnTo>
                <a:lnTo>
                  <a:pt x="334" y="4"/>
                </a:lnTo>
                <a:lnTo>
                  <a:pt x="237" y="4"/>
                </a:lnTo>
                <a:lnTo>
                  <a:pt x="162" y="8"/>
                </a:lnTo>
                <a:lnTo>
                  <a:pt x="91" y="11"/>
                </a:lnTo>
                <a:lnTo>
                  <a:pt x="43" y="19"/>
                </a:lnTo>
                <a:lnTo>
                  <a:pt x="11" y="23"/>
                </a:lnTo>
                <a:lnTo>
                  <a:pt x="5" y="26"/>
                </a:lnTo>
                <a:lnTo>
                  <a:pt x="0" y="30"/>
                </a:lnTo>
                <a:lnTo>
                  <a:pt x="54" y="26"/>
                </a:lnTo>
                <a:lnTo>
                  <a:pt x="108" y="23"/>
                </a:lnTo>
                <a:lnTo>
                  <a:pt x="243" y="19"/>
                </a:lnTo>
                <a:lnTo>
                  <a:pt x="388" y="15"/>
                </a:lnTo>
                <a:lnTo>
                  <a:pt x="545" y="15"/>
                </a:lnTo>
                <a:lnTo>
                  <a:pt x="701" y="15"/>
                </a:lnTo>
                <a:lnTo>
                  <a:pt x="852" y="19"/>
                </a:lnTo>
                <a:lnTo>
                  <a:pt x="922" y="19"/>
                </a:lnTo>
                <a:lnTo>
                  <a:pt x="987" y="23"/>
                </a:lnTo>
                <a:lnTo>
                  <a:pt x="1041" y="26"/>
                </a:lnTo>
                <a:lnTo>
                  <a:pt x="1095" y="3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3" name="Freeform 41"/>
          <p:cNvSpPr>
            <a:spLocks/>
          </p:cNvSpPr>
          <p:nvPr/>
        </p:nvSpPr>
        <p:spPr bwMode="auto">
          <a:xfrm>
            <a:off x="2616200" y="3357071"/>
            <a:ext cx="1739900" cy="47625"/>
          </a:xfrm>
          <a:custGeom>
            <a:avLst/>
            <a:gdLst/>
            <a:ahLst/>
            <a:cxnLst>
              <a:cxn ang="0">
                <a:pos x="1095" y="29"/>
              </a:cxn>
              <a:cxn ang="0">
                <a:pos x="1095" y="25"/>
              </a:cxn>
              <a:cxn ang="0">
                <a:pos x="1084" y="25"/>
              </a:cxn>
              <a:cxn ang="0">
                <a:pos x="1052" y="18"/>
              </a:cxn>
              <a:cxn ang="0">
                <a:pos x="1003" y="15"/>
              </a:cxn>
              <a:cxn ang="0">
                <a:pos x="933" y="11"/>
              </a:cxn>
              <a:cxn ang="0">
                <a:pos x="852" y="7"/>
              </a:cxn>
              <a:cxn ang="0">
                <a:pos x="760" y="4"/>
              </a:cxn>
              <a:cxn ang="0">
                <a:pos x="653" y="0"/>
              </a:cxn>
              <a:cxn ang="0">
                <a:pos x="545" y="0"/>
              </a:cxn>
              <a:cxn ang="0">
                <a:pos x="437" y="0"/>
              </a:cxn>
              <a:cxn ang="0">
                <a:pos x="334" y="4"/>
              </a:cxn>
              <a:cxn ang="0">
                <a:pos x="237" y="7"/>
              </a:cxn>
              <a:cxn ang="0">
                <a:pos x="162" y="11"/>
              </a:cxn>
              <a:cxn ang="0">
                <a:pos x="91" y="15"/>
              </a:cxn>
              <a:cxn ang="0">
                <a:pos x="43" y="18"/>
              </a:cxn>
              <a:cxn ang="0">
                <a:pos x="11" y="25"/>
              </a:cxn>
              <a:cxn ang="0">
                <a:pos x="5" y="25"/>
              </a:cxn>
              <a:cxn ang="0">
                <a:pos x="0" y="29"/>
              </a:cxn>
              <a:cxn ang="0">
                <a:pos x="54" y="25"/>
              </a:cxn>
              <a:cxn ang="0">
                <a:pos x="108" y="22"/>
              </a:cxn>
              <a:cxn ang="0">
                <a:pos x="243" y="18"/>
              </a:cxn>
              <a:cxn ang="0">
                <a:pos x="388" y="15"/>
              </a:cxn>
              <a:cxn ang="0">
                <a:pos x="545" y="15"/>
              </a:cxn>
              <a:cxn ang="0">
                <a:pos x="701" y="15"/>
              </a:cxn>
              <a:cxn ang="0">
                <a:pos x="852" y="18"/>
              </a:cxn>
              <a:cxn ang="0">
                <a:pos x="922" y="18"/>
              </a:cxn>
              <a:cxn ang="0">
                <a:pos x="987" y="22"/>
              </a:cxn>
              <a:cxn ang="0">
                <a:pos x="1041" y="25"/>
              </a:cxn>
              <a:cxn ang="0">
                <a:pos x="1095" y="29"/>
              </a:cxn>
            </a:cxnLst>
            <a:rect l="0" t="0" r="r" b="b"/>
            <a:pathLst>
              <a:path w="1096" h="30">
                <a:moveTo>
                  <a:pt x="1095" y="29"/>
                </a:moveTo>
                <a:lnTo>
                  <a:pt x="1095" y="25"/>
                </a:lnTo>
                <a:lnTo>
                  <a:pt x="1084" y="25"/>
                </a:lnTo>
                <a:lnTo>
                  <a:pt x="1052" y="18"/>
                </a:lnTo>
                <a:lnTo>
                  <a:pt x="1003" y="15"/>
                </a:lnTo>
                <a:lnTo>
                  <a:pt x="933" y="11"/>
                </a:lnTo>
                <a:lnTo>
                  <a:pt x="852" y="7"/>
                </a:lnTo>
                <a:lnTo>
                  <a:pt x="760" y="4"/>
                </a:lnTo>
                <a:lnTo>
                  <a:pt x="653" y="0"/>
                </a:lnTo>
                <a:lnTo>
                  <a:pt x="545" y="0"/>
                </a:lnTo>
                <a:lnTo>
                  <a:pt x="437" y="0"/>
                </a:lnTo>
                <a:lnTo>
                  <a:pt x="334" y="4"/>
                </a:lnTo>
                <a:lnTo>
                  <a:pt x="237" y="7"/>
                </a:lnTo>
                <a:lnTo>
                  <a:pt x="162" y="11"/>
                </a:lnTo>
                <a:lnTo>
                  <a:pt x="91" y="15"/>
                </a:lnTo>
                <a:lnTo>
                  <a:pt x="43" y="18"/>
                </a:lnTo>
                <a:lnTo>
                  <a:pt x="11" y="25"/>
                </a:lnTo>
                <a:lnTo>
                  <a:pt x="5" y="25"/>
                </a:lnTo>
                <a:lnTo>
                  <a:pt x="0" y="29"/>
                </a:lnTo>
                <a:lnTo>
                  <a:pt x="54" y="25"/>
                </a:lnTo>
                <a:lnTo>
                  <a:pt x="108" y="22"/>
                </a:lnTo>
                <a:lnTo>
                  <a:pt x="243" y="18"/>
                </a:lnTo>
                <a:lnTo>
                  <a:pt x="388" y="15"/>
                </a:lnTo>
                <a:lnTo>
                  <a:pt x="545" y="15"/>
                </a:lnTo>
                <a:lnTo>
                  <a:pt x="701" y="15"/>
                </a:lnTo>
                <a:lnTo>
                  <a:pt x="852" y="18"/>
                </a:lnTo>
                <a:lnTo>
                  <a:pt x="922" y="18"/>
                </a:lnTo>
                <a:lnTo>
                  <a:pt x="987" y="22"/>
                </a:lnTo>
                <a:lnTo>
                  <a:pt x="1041" y="25"/>
                </a:lnTo>
                <a:lnTo>
                  <a:pt x="1095" y="29"/>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4" name="Freeform 42"/>
          <p:cNvSpPr>
            <a:spLocks/>
          </p:cNvSpPr>
          <p:nvPr/>
        </p:nvSpPr>
        <p:spPr bwMode="auto">
          <a:xfrm>
            <a:off x="2616200" y="3261821"/>
            <a:ext cx="1739900" cy="52388"/>
          </a:xfrm>
          <a:custGeom>
            <a:avLst/>
            <a:gdLst/>
            <a:ahLst/>
            <a:cxnLst>
              <a:cxn ang="0">
                <a:pos x="1095" y="32"/>
              </a:cxn>
              <a:cxn ang="0">
                <a:pos x="1095" y="28"/>
              </a:cxn>
              <a:cxn ang="0">
                <a:pos x="1084" y="25"/>
              </a:cxn>
              <a:cxn ang="0">
                <a:pos x="1052" y="21"/>
              </a:cxn>
              <a:cxn ang="0">
                <a:pos x="1003" y="14"/>
              </a:cxn>
              <a:cxn ang="0">
                <a:pos x="933" y="11"/>
              </a:cxn>
              <a:cxn ang="0">
                <a:pos x="852" y="7"/>
              </a:cxn>
              <a:cxn ang="0">
                <a:pos x="760" y="4"/>
              </a:cxn>
              <a:cxn ang="0">
                <a:pos x="653" y="0"/>
              </a:cxn>
              <a:cxn ang="0">
                <a:pos x="545" y="0"/>
              </a:cxn>
              <a:cxn ang="0">
                <a:pos x="437" y="0"/>
              </a:cxn>
              <a:cxn ang="0">
                <a:pos x="334" y="4"/>
              </a:cxn>
              <a:cxn ang="0">
                <a:pos x="237" y="7"/>
              </a:cxn>
              <a:cxn ang="0">
                <a:pos x="162" y="11"/>
              </a:cxn>
              <a:cxn ang="0">
                <a:pos x="91" y="14"/>
              </a:cxn>
              <a:cxn ang="0">
                <a:pos x="43" y="21"/>
              </a:cxn>
              <a:cxn ang="0">
                <a:pos x="11" y="25"/>
              </a:cxn>
              <a:cxn ang="0">
                <a:pos x="5" y="28"/>
              </a:cxn>
              <a:cxn ang="0">
                <a:pos x="0" y="32"/>
              </a:cxn>
              <a:cxn ang="0">
                <a:pos x="54" y="28"/>
              </a:cxn>
              <a:cxn ang="0">
                <a:pos x="108" y="25"/>
              </a:cxn>
              <a:cxn ang="0">
                <a:pos x="243" y="18"/>
              </a:cxn>
              <a:cxn ang="0">
                <a:pos x="388" y="14"/>
              </a:cxn>
              <a:cxn ang="0">
                <a:pos x="545" y="14"/>
              </a:cxn>
              <a:cxn ang="0">
                <a:pos x="701" y="14"/>
              </a:cxn>
              <a:cxn ang="0">
                <a:pos x="852" y="18"/>
              </a:cxn>
              <a:cxn ang="0">
                <a:pos x="922" y="21"/>
              </a:cxn>
              <a:cxn ang="0">
                <a:pos x="987" y="25"/>
              </a:cxn>
              <a:cxn ang="0">
                <a:pos x="1041" y="28"/>
              </a:cxn>
              <a:cxn ang="0">
                <a:pos x="1095" y="32"/>
              </a:cxn>
            </a:cxnLst>
            <a:rect l="0" t="0" r="r" b="b"/>
            <a:pathLst>
              <a:path w="1096" h="33">
                <a:moveTo>
                  <a:pt x="1095" y="32"/>
                </a:moveTo>
                <a:lnTo>
                  <a:pt x="1095" y="28"/>
                </a:lnTo>
                <a:lnTo>
                  <a:pt x="1084" y="25"/>
                </a:lnTo>
                <a:lnTo>
                  <a:pt x="1052" y="21"/>
                </a:lnTo>
                <a:lnTo>
                  <a:pt x="1003" y="14"/>
                </a:lnTo>
                <a:lnTo>
                  <a:pt x="933" y="11"/>
                </a:lnTo>
                <a:lnTo>
                  <a:pt x="852" y="7"/>
                </a:lnTo>
                <a:lnTo>
                  <a:pt x="760" y="4"/>
                </a:lnTo>
                <a:lnTo>
                  <a:pt x="653" y="0"/>
                </a:lnTo>
                <a:lnTo>
                  <a:pt x="545" y="0"/>
                </a:lnTo>
                <a:lnTo>
                  <a:pt x="437" y="0"/>
                </a:lnTo>
                <a:lnTo>
                  <a:pt x="334" y="4"/>
                </a:lnTo>
                <a:lnTo>
                  <a:pt x="237" y="7"/>
                </a:lnTo>
                <a:lnTo>
                  <a:pt x="162" y="11"/>
                </a:lnTo>
                <a:lnTo>
                  <a:pt x="91" y="14"/>
                </a:lnTo>
                <a:lnTo>
                  <a:pt x="43" y="21"/>
                </a:lnTo>
                <a:lnTo>
                  <a:pt x="11" y="25"/>
                </a:lnTo>
                <a:lnTo>
                  <a:pt x="5" y="28"/>
                </a:lnTo>
                <a:lnTo>
                  <a:pt x="0" y="32"/>
                </a:lnTo>
                <a:lnTo>
                  <a:pt x="54" y="28"/>
                </a:lnTo>
                <a:lnTo>
                  <a:pt x="108" y="25"/>
                </a:lnTo>
                <a:lnTo>
                  <a:pt x="243" y="18"/>
                </a:lnTo>
                <a:lnTo>
                  <a:pt x="388" y="14"/>
                </a:lnTo>
                <a:lnTo>
                  <a:pt x="545" y="14"/>
                </a:lnTo>
                <a:lnTo>
                  <a:pt x="701" y="14"/>
                </a:lnTo>
                <a:lnTo>
                  <a:pt x="852" y="18"/>
                </a:lnTo>
                <a:lnTo>
                  <a:pt x="922" y="21"/>
                </a:lnTo>
                <a:lnTo>
                  <a:pt x="987" y="25"/>
                </a:lnTo>
                <a:lnTo>
                  <a:pt x="1041" y="28"/>
                </a:lnTo>
                <a:lnTo>
                  <a:pt x="1095" y="32"/>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5" name="Freeform 43"/>
          <p:cNvSpPr>
            <a:spLocks/>
          </p:cNvSpPr>
          <p:nvPr/>
        </p:nvSpPr>
        <p:spPr bwMode="auto">
          <a:xfrm>
            <a:off x="2616200" y="3171334"/>
            <a:ext cx="1739900" cy="50800"/>
          </a:xfrm>
          <a:custGeom>
            <a:avLst/>
            <a:gdLst/>
            <a:ahLst/>
            <a:cxnLst>
              <a:cxn ang="0">
                <a:pos x="1095" y="31"/>
              </a:cxn>
              <a:cxn ang="0">
                <a:pos x="1095" y="28"/>
              </a:cxn>
              <a:cxn ang="0">
                <a:pos x="1084" y="24"/>
              </a:cxn>
              <a:cxn ang="0">
                <a:pos x="1052" y="21"/>
              </a:cxn>
              <a:cxn ang="0">
                <a:pos x="1003" y="14"/>
              </a:cxn>
              <a:cxn ang="0">
                <a:pos x="933" y="10"/>
              </a:cxn>
              <a:cxn ang="0">
                <a:pos x="852" y="7"/>
              </a:cxn>
              <a:cxn ang="0">
                <a:pos x="760" y="4"/>
              </a:cxn>
              <a:cxn ang="0">
                <a:pos x="653" y="0"/>
              </a:cxn>
              <a:cxn ang="0">
                <a:pos x="545" y="0"/>
              </a:cxn>
              <a:cxn ang="0">
                <a:pos x="437" y="0"/>
              </a:cxn>
              <a:cxn ang="0">
                <a:pos x="334" y="4"/>
              </a:cxn>
              <a:cxn ang="0">
                <a:pos x="237" y="7"/>
              </a:cxn>
              <a:cxn ang="0">
                <a:pos x="162" y="10"/>
              </a:cxn>
              <a:cxn ang="0">
                <a:pos x="91" y="14"/>
              </a:cxn>
              <a:cxn ang="0">
                <a:pos x="43" y="21"/>
              </a:cxn>
              <a:cxn ang="0">
                <a:pos x="11" y="24"/>
              </a:cxn>
              <a:cxn ang="0">
                <a:pos x="5" y="28"/>
              </a:cxn>
              <a:cxn ang="0">
                <a:pos x="0" y="31"/>
              </a:cxn>
              <a:cxn ang="0">
                <a:pos x="54" y="28"/>
              </a:cxn>
              <a:cxn ang="0">
                <a:pos x="108" y="24"/>
              </a:cxn>
              <a:cxn ang="0">
                <a:pos x="243" y="17"/>
              </a:cxn>
              <a:cxn ang="0">
                <a:pos x="388" y="14"/>
              </a:cxn>
              <a:cxn ang="0">
                <a:pos x="545" y="14"/>
              </a:cxn>
              <a:cxn ang="0">
                <a:pos x="701" y="14"/>
              </a:cxn>
              <a:cxn ang="0">
                <a:pos x="852" y="17"/>
              </a:cxn>
              <a:cxn ang="0">
                <a:pos x="922" y="21"/>
              </a:cxn>
              <a:cxn ang="0">
                <a:pos x="987" y="24"/>
              </a:cxn>
              <a:cxn ang="0">
                <a:pos x="1041" y="28"/>
              </a:cxn>
              <a:cxn ang="0">
                <a:pos x="1095" y="31"/>
              </a:cxn>
            </a:cxnLst>
            <a:rect l="0" t="0" r="r" b="b"/>
            <a:pathLst>
              <a:path w="1096" h="32">
                <a:moveTo>
                  <a:pt x="1095" y="31"/>
                </a:moveTo>
                <a:lnTo>
                  <a:pt x="1095" y="28"/>
                </a:lnTo>
                <a:lnTo>
                  <a:pt x="1084" y="24"/>
                </a:lnTo>
                <a:lnTo>
                  <a:pt x="1052" y="21"/>
                </a:lnTo>
                <a:lnTo>
                  <a:pt x="1003" y="14"/>
                </a:lnTo>
                <a:lnTo>
                  <a:pt x="933" y="10"/>
                </a:lnTo>
                <a:lnTo>
                  <a:pt x="852" y="7"/>
                </a:lnTo>
                <a:lnTo>
                  <a:pt x="760" y="4"/>
                </a:lnTo>
                <a:lnTo>
                  <a:pt x="653" y="0"/>
                </a:lnTo>
                <a:lnTo>
                  <a:pt x="545" y="0"/>
                </a:lnTo>
                <a:lnTo>
                  <a:pt x="437" y="0"/>
                </a:lnTo>
                <a:lnTo>
                  <a:pt x="334" y="4"/>
                </a:lnTo>
                <a:lnTo>
                  <a:pt x="237" y="7"/>
                </a:lnTo>
                <a:lnTo>
                  <a:pt x="162" y="10"/>
                </a:lnTo>
                <a:lnTo>
                  <a:pt x="91" y="14"/>
                </a:lnTo>
                <a:lnTo>
                  <a:pt x="43" y="21"/>
                </a:lnTo>
                <a:lnTo>
                  <a:pt x="11" y="24"/>
                </a:lnTo>
                <a:lnTo>
                  <a:pt x="5" y="28"/>
                </a:lnTo>
                <a:lnTo>
                  <a:pt x="0" y="31"/>
                </a:lnTo>
                <a:lnTo>
                  <a:pt x="54" y="28"/>
                </a:lnTo>
                <a:lnTo>
                  <a:pt x="108" y="24"/>
                </a:lnTo>
                <a:lnTo>
                  <a:pt x="243" y="17"/>
                </a:lnTo>
                <a:lnTo>
                  <a:pt x="388" y="14"/>
                </a:lnTo>
                <a:lnTo>
                  <a:pt x="545" y="14"/>
                </a:lnTo>
                <a:lnTo>
                  <a:pt x="701" y="14"/>
                </a:lnTo>
                <a:lnTo>
                  <a:pt x="852" y="17"/>
                </a:lnTo>
                <a:lnTo>
                  <a:pt x="922" y="21"/>
                </a:lnTo>
                <a:lnTo>
                  <a:pt x="987" y="24"/>
                </a:lnTo>
                <a:lnTo>
                  <a:pt x="1041" y="28"/>
                </a:lnTo>
                <a:lnTo>
                  <a:pt x="1095" y="31"/>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6" name="Freeform 44"/>
          <p:cNvSpPr>
            <a:spLocks/>
          </p:cNvSpPr>
          <p:nvPr/>
        </p:nvSpPr>
        <p:spPr bwMode="auto">
          <a:xfrm>
            <a:off x="2616200" y="3082434"/>
            <a:ext cx="1739900" cy="49212"/>
          </a:xfrm>
          <a:custGeom>
            <a:avLst/>
            <a:gdLst/>
            <a:ahLst/>
            <a:cxnLst>
              <a:cxn ang="0">
                <a:pos x="1095" y="30"/>
              </a:cxn>
              <a:cxn ang="0">
                <a:pos x="1095" y="27"/>
              </a:cxn>
              <a:cxn ang="0">
                <a:pos x="1084" y="23"/>
              </a:cxn>
              <a:cxn ang="0">
                <a:pos x="1052" y="20"/>
              </a:cxn>
              <a:cxn ang="0">
                <a:pos x="1003" y="13"/>
              </a:cxn>
              <a:cxn ang="0">
                <a:pos x="933" y="10"/>
              </a:cxn>
              <a:cxn ang="0">
                <a:pos x="852" y="7"/>
              </a:cxn>
              <a:cxn ang="0">
                <a:pos x="760" y="3"/>
              </a:cxn>
              <a:cxn ang="0">
                <a:pos x="653" y="0"/>
              </a:cxn>
              <a:cxn ang="0">
                <a:pos x="545" y="0"/>
              </a:cxn>
              <a:cxn ang="0">
                <a:pos x="437" y="0"/>
              </a:cxn>
              <a:cxn ang="0">
                <a:pos x="334" y="3"/>
              </a:cxn>
              <a:cxn ang="0">
                <a:pos x="237" y="7"/>
              </a:cxn>
              <a:cxn ang="0">
                <a:pos x="162" y="10"/>
              </a:cxn>
              <a:cxn ang="0">
                <a:pos x="91" y="13"/>
              </a:cxn>
              <a:cxn ang="0">
                <a:pos x="43" y="20"/>
              </a:cxn>
              <a:cxn ang="0">
                <a:pos x="11" y="23"/>
              </a:cxn>
              <a:cxn ang="0">
                <a:pos x="5" y="27"/>
              </a:cxn>
              <a:cxn ang="0">
                <a:pos x="0" y="30"/>
              </a:cxn>
              <a:cxn ang="0">
                <a:pos x="54" y="27"/>
              </a:cxn>
              <a:cxn ang="0">
                <a:pos x="108" y="23"/>
              </a:cxn>
              <a:cxn ang="0">
                <a:pos x="243" y="17"/>
              </a:cxn>
              <a:cxn ang="0">
                <a:pos x="388" y="13"/>
              </a:cxn>
              <a:cxn ang="0">
                <a:pos x="545" y="13"/>
              </a:cxn>
              <a:cxn ang="0">
                <a:pos x="701" y="13"/>
              </a:cxn>
              <a:cxn ang="0">
                <a:pos x="852" y="17"/>
              </a:cxn>
              <a:cxn ang="0">
                <a:pos x="922" y="20"/>
              </a:cxn>
              <a:cxn ang="0">
                <a:pos x="987" y="23"/>
              </a:cxn>
              <a:cxn ang="0">
                <a:pos x="1041" y="27"/>
              </a:cxn>
              <a:cxn ang="0">
                <a:pos x="1095" y="30"/>
              </a:cxn>
            </a:cxnLst>
            <a:rect l="0" t="0" r="r" b="b"/>
            <a:pathLst>
              <a:path w="1096" h="31">
                <a:moveTo>
                  <a:pt x="1095" y="30"/>
                </a:moveTo>
                <a:lnTo>
                  <a:pt x="1095" y="27"/>
                </a:lnTo>
                <a:lnTo>
                  <a:pt x="1084" y="23"/>
                </a:lnTo>
                <a:lnTo>
                  <a:pt x="1052" y="20"/>
                </a:lnTo>
                <a:lnTo>
                  <a:pt x="1003" y="13"/>
                </a:lnTo>
                <a:lnTo>
                  <a:pt x="933" y="10"/>
                </a:lnTo>
                <a:lnTo>
                  <a:pt x="852" y="7"/>
                </a:lnTo>
                <a:lnTo>
                  <a:pt x="760" y="3"/>
                </a:lnTo>
                <a:lnTo>
                  <a:pt x="653" y="0"/>
                </a:lnTo>
                <a:lnTo>
                  <a:pt x="545" y="0"/>
                </a:lnTo>
                <a:lnTo>
                  <a:pt x="437" y="0"/>
                </a:lnTo>
                <a:lnTo>
                  <a:pt x="334" y="3"/>
                </a:lnTo>
                <a:lnTo>
                  <a:pt x="237" y="7"/>
                </a:lnTo>
                <a:lnTo>
                  <a:pt x="162" y="10"/>
                </a:lnTo>
                <a:lnTo>
                  <a:pt x="91" y="13"/>
                </a:lnTo>
                <a:lnTo>
                  <a:pt x="43" y="20"/>
                </a:lnTo>
                <a:lnTo>
                  <a:pt x="11" y="23"/>
                </a:lnTo>
                <a:lnTo>
                  <a:pt x="5" y="27"/>
                </a:lnTo>
                <a:lnTo>
                  <a:pt x="0" y="30"/>
                </a:lnTo>
                <a:lnTo>
                  <a:pt x="54" y="27"/>
                </a:lnTo>
                <a:lnTo>
                  <a:pt x="108" y="23"/>
                </a:lnTo>
                <a:lnTo>
                  <a:pt x="243" y="17"/>
                </a:lnTo>
                <a:lnTo>
                  <a:pt x="388" y="13"/>
                </a:lnTo>
                <a:lnTo>
                  <a:pt x="545" y="13"/>
                </a:lnTo>
                <a:lnTo>
                  <a:pt x="701" y="13"/>
                </a:lnTo>
                <a:lnTo>
                  <a:pt x="852" y="17"/>
                </a:lnTo>
                <a:lnTo>
                  <a:pt x="922" y="20"/>
                </a:lnTo>
                <a:lnTo>
                  <a:pt x="987" y="23"/>
                </a:lnTo>
                <a:lnTo>
                  <a:pt x="1041" y="27"/>
                </a:lnTo>
                <a:lnTo>
                  <a:pt x="1095" y="30"/>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7" name="Freeform 45"/>
          <p:cNvSpPr>
            <a:spLocks/>
          </p:cNvSpPr>
          <p:nvPr/>
        </p:nvSpPr>
        <p:spPr bwMode="auto">
          <a:xfrm>
            <a:off x="2616200" y="2991946"/>
            <a:ext cx="1739900" cy="47625"/>
          </a:xfrm>
          <a:custGeom>
            <a:avLst/>
            <a:gdLst/>
            <a:ahLst/>
            <a:cxnLst>
              <a:cxn ang="0">
                <a:pos x="1095" y="29"/>
              </a:cxn>
              <a:cxn ang="0">
                <a:pos x="1095" y="26"/>
              </a:cxn>
              <a:cxn ang="0">
                <a:pos x="1084" y="23"/>
              </a:cxn>
              <a:cxn ang="0">
                <a:pos x="1052" y="19"/>
              </a:cxn>
              <a:cxn ang="0">
                <a:pos x="1003" y="13"/>
              </a:cxn>
              <a:cxn ang="0">
                <a:pos x="933" y="10"/>
              </a:cxn>
              <a:cxn ang="0">
                <a:pos x="852" y="6"/>
              </a:cxn>
              <a:cxn ang="0">
                <a:pos x="760" y="3"/>
              </a:cxn>
              <a:cxn ang="0">
                <a:pos x="653" y="0"/>
              </a:cxn>
              <a:cxn ang="0">
                <a:pos x="545" y="0"/>
              </a:cxn>
              <a:cxn ang="0">
                <a:pos x="437" y="0"/>
              </a:cxn>
              <a:cxn ang="0">
                <a:pos x="334" y="3"/>
              </a:cxn>
              <a:cxn ang="0">
                <a:pos x="237" y="6"/>
              </a:cxn>
              <a:cxn ang="0">
                <a:pos x="162" y="10"/>
              </a:cxn>
              <a:cxn ang="0">
                <a:pos x="91" y="13"/>
              </a:cxn>
              <a:cxn ang="0">
                <a:pos x="43" y="19"/>
              </a:cxn>
              <a:cxn ang="0">
                <a:pos x="11" y="23"/>
              </a:cxn>
              <a:cxn ang="0">
                <a:pos x="5" y="26"/>
              </a:cxn>
              <a:cxn ang="0">
                <a:pos x="0" y="29"/>
              </a:cxn>
              <a:cxn ang="0">
                <a:pos x="54" y="26"/>
              </a:cxn>
              <a:cxn ang="0">
                <a:pos x="108" y="23"/>
              </a:cxn>
              <a:cxn ang="0">
                <a:pos x="243" y="16"/>
              </a:cxn>
              <a:cxn ang="0">
                <a:pos x="388" y="13"/>
              </a:cxn>
              <a:cxn ang="0">
                <a:pos x="545" y="13"/>
              </a:cxn>
              <a:cxn ang="0">
                <a:pos x="701" y="13"/>
              </a:cxn>
              <a:cxn ang="0">
                <a:pos x="852" y="16"/>
              </a:cxn>
              <a:cxn ang="0">
                <a:pos x="922" y="19"/>
              </a:cxn>
              <a:cxn ang="0">
                <a:pos x="987" y="23"/>
              </a:cxn>
              <a:cxn ang="0">
                <a:pos x="1041" y="26"/>
              </a:cxn>
              <a:cxn ang="0">
                <a:pos x="1095" y="29"/>
              </a:cxn>
            </a:cxnLst>
            <a:rect l="0" t="0" r="r" b="b"/>
            <a:pathLst>
              <a:path w="1096" h="30">
                <a:moveTo>
                  <a:pt x="1095" y="29"/>
                </a:moveTo>
                <a:lnTo>
                  <a:pt x="1095" y="26"/>
                </a:lnTo>
                <a:lnTo>
                  <a:pt x="1084" y="23"/>
                </a:lnTo>
                <a:lnTo>
                  <a:pt x="1052" y="19"/>
                </a:lnTo>
                <a:lnTo>
                  <a:pt x="1003" y="13"/>
                </a:lnTo>
                <a:lnTo>
                  <a:pt x="933" y="10"/>
                </a:lnTo>
                <a:lnTo>
                  <a:pt x="852" y="6"/>
                </a:lnTo>
                <a:lnTo>
                  <a:pt x="760" y="3"/>
                </a:lnTo>
                <a:lnTo>
                  <a:pt x="653" y="0"/>
                </a:lnTo>
                <a:lnTo>
                  <a:pt x="545" y="0"/>
                </a:lnTo>
                <a:lnTo>
                  <a:pt x="437" y="0"/>
                </a:lnTo>
                <a:lnTo>
                  <a:pt x="334" y="3"/>
                </a:lnTo>
                <a:lnTo>
                  <a:pt x="237" y="6"/>
                </a:lnTo>
                <a:lnTo>
                  <a:pt x="162" y="10"/>
                </a:lnTo>
                <a:lnTo>
                  <a:pt x="91" y="13"/>
                </a:lnTo>
                <a:lnTo>
                  <a:pt x="43" y="19"/>
                </a:lnTo>
                <a:lnTo>
                  <a:pt x="11" y="23"/>
                </a:lnTo>
                <a:lnTo>
                  <a:pt x="5" y="26"/>
                </a:lnTo>
                <a:lnTo>
                  <a:pt x="0" y="29"/>
                </a:lnTo>
                <a:lnTo>
                  <a:pt x="54" y="26"/>
                </a:lnTo>
                <a:lnTo>
                  <a:pt x="108" y="23"/>
                </a:lnTo>
                <a:lnTo>
                  <a:pt x="243" y="16"/>
                </a:lnTo>
                <a:lnTo>
                  <a:pt x="388" y="13"/>
                </a:lnTo>
                <a:lnTo>
                  <a:pt x="545" y="13"/>
                </a:lnTo>
                <a:lnTo>
                  <a:pt x="701" y="13"/>
                </a:lnTo>
                <a:lnTo>
                  <a:pt x="852" y="16"/>
                </a:lnTo>
                <a:lnTo>
                  <a:pt x="922" y="19"/>
                </a:lnTo>
                <a:lnTo>
                  <a:pt x="987" y="23"/>
                </a:lnTo>
                <a:lnTo>
                  <a:pt x="1041" y="26"/>
                </a:lnTo>
                <a:lnTo>
                  <a:pt x="1095" y="29"/>
                </a:lnTo>
              </a:path>
            </a:pathLst>
          </a:custGeom>
          <a:solidFill>
            <a:srgbClr val="0000FF"/>
          </a:solidFill>
          <a:ln w="12700" cap="rnd" cmpd="sng">
            <a:solidFill>
              <a:srgbClr val="0000FF"/>
            </a:solidFill>
            <a:prstDash val="solid"/>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368" name="Picture 3" descr="LR200SmallHorn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7040">
            <a:off x="3095624" y="1963422"/>
            <a:ext cx="666450" cy="1217928"/>
          </a:xfrm>
          <a:prstGeom prst="rect">
            <a:avLst/>
          </a:prstGeom>
          <a:noFill/>
        </p:spPr>
      </p:pic>
      <p:sp>
        <p:nvSpPr>
          <p:cNvPr id="369" name="Rectangle 4"/>
          <p:cNvSpPr>
            <a:spLocks noChangeArrowheads="1"/>
          </p:cNvSpPr>
          <p:nvPr/>
        </p:nvSpPr>
        <p:spPr bwMode="auto">
          <a:xfrm>
            <a:off x="5240884" y="2614121"/>
            <a:ext cx="2438400" cy="1524000"/>
          </a:xfrm>
          <a:prstGeom prst="rect">
            <a:avLst/>
          </a:prstGeom>
          <a:solidFill>
            <a:srgbClr val="EEECE1"/>
          </a:solidFill>
          <a:ln w="12700">
            <a:solidFill>
              <a:sysClr val="windowText" lastClr="000000"/>
            </a:solidFill>
            <a:miter lim="800000"/>
            <a:headEnd/>
            <a:tailEnd/>
          </a:ln>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3" name="Rounded Rectangle 422"/>
          <p:cNvSpPr/>
          <p:nvPr/>
        </p:nvSpPr>
        <p:spPr bwMode="auto">
          <a:xfrm>
            <a:off x="5322425" y="2694894"/>
            <a:ext cx="2286000" cy="685799"/>
          </a:xfrm>
          <a:prstGeom prst="roundRect">
            <a:avLst/>
          </a:prstGeom>
          <a:solidFill>
            <a:schemeClr val="accent2"/>
          </a:solidFill>
          <a:ln>
            <a:noFill/>
          </a:ln>
          <a:effectLst/>
          <a:scene3d>
            <a:camera prst="orthographicFront"/>
            <a:lightRig rig="threePt" dir="t"/>
          </a:scene3d>
          <a:sp3d>
            <a:bevelT w="114300" prst="hardEdge"/>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
        <p:nvSpPr>
          <p:cNvPr id="391" name="Oval 107"/>
          <p:cNvSpPr>
            <a:spLocks noChangeArrowheads="1"/>
          </p:cNvSpPr>
          <p:nvPr/>
        </p:nvSpPr>
        <p:spPr bwMode="auto">
          <a:xfrm>
            <a:off x="5393284" y="3604721"/>
            <a:ext cx="457200" cy="457200"/>
          </a:xfrm>
          <a:prstGeom prst="ellipse">
            <a:avLst/>
          </a:prstGeom>
          <a:solidFill>
            <a:srgbClr val="FF0000"/>
          </a:solidFill>
          <a:ln w="12700">
            <a:solidFill>
              <a:srgbClr val="FF0000"/>
            </a:solidFill>
            <a:round/>
            <a:headEnd/>
            <a:tailEnd/>
          </a:ln>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2" name="Oval 108"/>
          <p:cNvSpPr>
            <a:spLocks noChangeArrowheads="1"/>
          </p:cNvSpPr>
          <p:nvPr/>
        </p:nvSpPr>
        <p:spPr bwMode="auto">
          <a:xfrm>
            <a:off x="5393284" y="3604721"/>
            <a:ext cx="457200" cy="457200"/>
          </a:xfrm>
          <a:prstGeom prst="ellipse">
            <a:avLst/>
          </a:prstGeom>
          <a:solidFill>
            <a:srgbClr val="CC3300"/>
          </a:solidFill>
          <a:ln w="12700">
            <a:solidFill>
              <a:sysClr val="windowText" lastClr="000000"/>
            </a:solidFill>
            <a:round/>
            <a:headEnd/>
            <a:tailEnd/>
          </a:ln>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3" name="Oval 109"/>
          <p:cNvSpPr>
            <a:spLocks noChangeArrowheads="1"/>
          </p:cNvSpPr>
          <p:nvPr/>
        </p:nvSpPr>
        <p:spPr bwMode="auto">
          <a:xfrm>
            <a:off x="5393284" y="3604721"/>
            <a:ext cx="457200" cy="457200"/>
          </a:xfrm>
          <a:prstGeom prst="ellipse">
            <a:avLst/>
          </a:prstGeom>
          <a:solidFill>
            <a:srgbClr val="4CE937"/>
          </a:solidFill>
          <a:ln w="12700">
            <a:solidFill>
              <a:sysClr val="windowText" lastClr="000000"/>
            </a:solidFill>
            <a:round/>
            <a:headEnd/>
            <a:tailEnd/>
          </a:ln>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4" name="Line 110"/>
          <p:cNvSpPr>
            <a:spLocks noChangeShapeType="1"/>
          </p:cNvSpPr>
          <p:nvPr/>
        </p:nvSpPr>
        <p:spPr bwMode="auto">
          <a:xfrm>
            <a:off x="6844259" y="3680921"/>
            <a:ext cx="682625" cy="0"/>
          </a:xfrm>
          <a:prstGeom prst="line">
            <a:avLst/>
          </a:prstGeom>
          <a:noFill/>
          <a:ln w="25400">
            <a:solidFill>
              <a:sysClr val="windowText" lastClr="000000"/>
            </a:solidFill>
            <a:round/>
            <a:headEnd type="none" w="sm" len="sm"/>
            <a:tailEnd type="none" w="sm" len="sm"/>
          </a:ln>
          <a:scene3d>
            <a:camera prst="orthographicFront"/>
            <a:lightRig rig="threePt" dir="t"/>
          </a:scene3d>
          <a:sp3d>
            <a:bevelT w="152400" h="50800" prst="softRound"/>
          </a:sp3d>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2400" b="0" i="0" u="none" strike="noStrike" kern="0" cap="none" spc="0" normalizeH="0" baseline="0" noProof="0" dirty="0">
              <a:ln>
                <a:noFill/>
              </a:ln>
              <a:solidFill>
                <a:sysClr val="windowText" lastClr="000000"/>
              </a:solidFill>
              <a:effectLst/>
              <a:uLnTx/>
              <a:uFillTx/>
            </a:endParaRPr>
          </a:p>
        </p:txBody>
      </p:sp>
      <p:sp>
        <p:nvSpPr>
          <p:cNvPr id="395" name="Line 111"/>
          <p:cNvSpPr>
            <a:spLocks noChangeShapeType="1"/>
          </p:cNvSpPr>
          <p:nvPr/>
        </p:nvSpPr>
        <p:spPr bwMode="auto">
          <a:xfrm>
            <a:off x="6844259" y="3833321"/>
            <a:ext cx="682625" cy="0"/>
          </a:xfrm>
          <a:prstGeom prst="line">
            <a:avLst/>
          </a:prstGeom>
          <a:noFill/>
          <a:ln w="25400">
            <a:solidFill>
              <a:sysClr val="windowText" lastClr="000000"/>
            </a:solidFill>
            <a:round/>
            <a:headEnd type="none" w="sm" len="sm"/>
            <a:tailEnd type="none" w="sm" len="sm"/>
          </a:ln>
          <a:scene3d>
            <a:camera prst="orthographicFront"/>
            <a:lightRig rig="threePt" dir="t"/>
          </a:scene3d>
          <a:sp3d>
            <a:bevelT w="152400" h="50800" prst="softRound"/>
          </a:sp3d>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Text" lastClr="000000"/>
              </a:solidFill>
              <a:effectLst/>
              <a:uLnTx/>
              <a:uFillTx/>
            </a:endParaRPr>
          </a:p>
        </p:txBody>
      </p:sp>
      <p:sp>
        <p:nvSpPr>
          <p:cNvPr id="396" name="Line 112"/>
          <p:cNvSpPr>
            <a:spLocks noChangeShapeType="1"/>
          </p:cNvSpPr>
          <p:nvPr/>
        </p:nvSpPr>
        <p:spPr bwMode="auto">
          <a:xfrm>
            <a:off x="6844259" y="3985721"/>
            <a:ext cx="682625" cy="0"/>
          </a:xfrm>
          <a:prstGeom prst="line">
            <a:avLst/>
          </a:prstGeom>
          <a:noFill/>
          <a:ln w="25400">
            <a:solidFill>
              <a:sysClr val="windowText" lastClr="000000"/>
            </a:solidFill>
            <a:round/>
            <a:headEnd type="none" w="sm" len="sm"/>
            <a:tailEnd type="none" w="sm" len="sm"/>
          </a:ln>
          <a:scene3d>
            <a:camera prst="orthographicFront"/>
            <a:lightRig rig="threePt" dir="t"/>
          </a:scene3d>
          <a:sp3d>
            <a:bevelT w="152400" h="50800" prst="softRound"/>
          </a:sp3d>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Text" lastClr="000000"/>
              </a:solidFill>
              <a:effectLst/>
              <a:uLnTx/>
              <a:uFillTx/>
            </a:endParaRPr>
          </a:p>
        </p:txBody>
      </p:sp>
      <p:sp>
        <p:nvSpPr>
          <p:cNvPr id="390" name="Rectangle 106"/>
          <p:cNvSpPr>
            <a:spLocks noChangeArrowheads="1"/>
          </p:cNvSpPr>
          <p:nvPr/>
        </p:nvSpPr>
        <p:spPr bwMode="auto">
          <a:xfrm>
            <a:off x="5334000" y="2787890"/>
            <a:ext cx="2286000" cy="462307"/>
          </a:xfrm>
          <a:prstGeom prst="rect">
            <a:avLst/>
          </a:prstGeom>
          <a:noFill/>
          <a:ln w="9525">
            <a:noFill/>
            <a:miter lim="800000"/>
            <a:headEnd/>
            <a:tailEnd/>
          </a:ln>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66.67  nS</a:t>
            </a:r>
          </a:p>
        </p:txBody>
      </p:sp>
      <p:sp>
        <p:nvSpPr>
          <p:cNvPr id="371" name="Rectangle 87"/>
          <p:cNvSpPr>
            <a:spLocks noChangeArrowheads="1"/>
          </p:cNvSpPr>
          <p:nvPr/>
        </p:nvSpPr>
        <p:spPr bwMode="auto">
          <a:xfrm>
            <a:off x="5624161" y="2786638"/>
            <a:ext cx="1874400"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0.00  nS</a:t>
            </a:r>
          </a:p>
        </p:txBody>
      </p:sp>
      <p:sp>
        <p:nvSpPr>
          <p:cNvPr id="372" name="Rectangle 88"/>
          <p:cNvSpPr>
            <a:spLocks noChangeArrowheads="1"/>
          </p:cNvSpPr>
          <p:nvPr/>
        </p:nvSpPr>
        <p:spPr bwMode="auto">
          <a:xfrm>
            <a:off x="5622925" y="2786578"/>
            <a:ext cx="1875408"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3.02  nS</a:t>
            </a:r>
          </a:p>
        </p:txBody>
      </p:sp>
      <p:sp>
        <p:nvSpPr>
          <p:cNvPr id="373" name="Rectangle 89"/>
          <p:cNvSpPr>
            <a:spLocks noChangeArrowheads="1"/>
          </p:cNvSpPr>
          <p:nvPr/>
        </p:nvSpPr>
        <p:spPr bwMode="auto">
          <a:xfrm>
            <a:off x="5628343" y="2786638"/>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6.10  nS</a:t>
            </a:r>
          </a:p>
        </p:txBody>
      </p:sp>
      <p:sp>
        <p:nvSpPr>
          <p:cNvPr id="374" name="Rectangle 90"/>
          <p:cNvSpPr>
            <a:spLocks noChangeArrowheads="1"/>
          </p:cNvSpPr>
          <p:nvPr/>
        </p:nvSpPr>
        <p:spPr bwMode="auto">
          <a:xfrm>
            <a:off x="5622925" y="2786638"/>
            <a:ext cx="1874400"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9.80  nS</a:t>
            </a:r>
          </a:p>
        </p:txBody>
      </p:sp>
      <p:sp>
        <p:nvSpPr>
          <p:cNvPr id="375" name="Rectangle 91"/>
          <p:cNvSpPr>
            <a:spLocks noChangeArrowheads="1"/>
          </p:cNvSpPr>
          <p:nvPr/>
        </p:nvSpPr>
        <p:spPr bwMode="auto">
          <a:xfrm>
            <a:off x="5540375" y="2786749"/>
            <a:ext cx="1881535"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12.30  nS</a:t>
            </a:r>
          </a:p>
        </p:txBody>
      </p:sp>
      <p:sp>
        <p:nvSpPr>
          <p:cNvPr id="376" name="Rectangle 92"/>
          <p:cNvSpPr>
            <a:spLocks noChangeArrowheads="1"/>
          </p:cNvSpPr>
          <p:nvPr/>
        </p:nvSpPr>
        <p:spPr bwMode="auto">
          <a:xfrm>
            <a:off x="5546725" y="2786749"/>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15.10  nS</a:t>
            </a:r>
          </a:p>
        </p:txBody>
      </p:sp>
      <p:sp>
        <p:nvSpPr>
          <p:cNvPr id="377" name="Rectangle 93"/>
          <p:cNvSpPr>
            <a:spLocks noChangeArrowheads="1"/>
          </p:cNvSpPr>
          <p:nvPr/>
        </p:nvSpPr>
        <p:spPr bwMode="auto">
          <a:xfrm>
            <a:off x="5546725" y="2786749"/>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16.07  nS</a:t>
            </a:r>
          </a:p>
        </p:txBody>
      </p:sp>
      <p:sp>
        <p:nvSpPr>
          <p:cNvPr id="378" name="Rectangle 94"/>
          <p:cNvSpPr>
            <a:spLocks noChangeArrowheads="1"/>
          </p:cNvSpPr>
          <p:nvPr/>
        </p:nvSpPr>
        <p:spPr bwMode="auto">
          <a:xfrm>
            <a:off x="5546725" y="2786749"/>
            <a:ext cx="1874402"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19.19  nS</a:t>
            </a:r>
          </a:p>
        </p:txBody>
      </p:sp>
      <p:sp>
        <p:nvSpPr>
          <p:cNvPr id="379" name="Rectangle 95"/>
          <p:cNvSpPr>
            <a:spLocks noChangeArrowheads="1"/>
          </p:cNvSpPr>
          <p:nvPr/>
        </p:nvSpPr>
        <p:spPr bwMode="auto">
          <a:xfrm>
            <a:off x="5543550" y="2785817"/>
            <a:ext cx="1878335"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22.55  nS</a:t>
            </a:r>
          </a:p>
        </p:txBody>
      </p:sp>
      <p:sp>
        <p:nvSpPr>
          <p:cNvPr id="380" name="Rectangle 96"/>
          <p:cNvSpPr>
            <a:spLocks noChangeArrowheads="1"/>
          </p:cNvSpPr>
          <p:nvPr/>
        </p:nvSpPr>
        <p:spPr bwMode="auto">
          <a:xfrm>
            <a:off x="5546725" y="2786749"/>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25.77  nS</a:t>
            </a:r>
          </a:p>
        </p:txBody>
      </p:sp>
      <p:sp>
        <p:nvSpPr>
          <p:cNvPr id="381" name="Rectangle 97"/>
          <p:cNvSpPr>
            <a:spLocks noChangeArrowheads="1"/>
          </p:cNvSpPr>
          <p:nvPr/>
        </p:nvSpPr>
        <p:spPr bwMode="auto">
          <a:xfrm>
            <a:off x="5546725" y="2786378"/>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28.11  nS</a:t>
            </a:r>
          </a:p>
        </p:txBody>
      </p:sp>
      <p:sp>
        <p:nvSpPr>
          <p:cNvPr id="382" name="Rectangle 98"/>
          <p:cNvSpPr>
            <a:spLocks noChangeArrowheads="1"/>
          </p:cNvSpPr>
          <p:nvPr/>
        </p:nvSpPr>
        <p:spPr bwMode="auto">
          <a:xfrm>
            <a:off x="5546725" y="2786749"/>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31.95  nS</a:t>
            </a:r>
          </a:p>
        </p:txBody>
      </p:sp>
      <p:sp>
        <p:nvSpPr>
          <p:cNvPr id="383" name="Rectangle 99"/>
          <p:cNvSpPr>
            <a:spLocks noChangeArrowheads="1"/>
          </p:cNvSpPr>
          <p:nvPr/>
        </p:nvSpPr>
        <p:spPr bwMode="auto">
          <a:xfrm>
            <a:off x="5546725" y="2786749"/>
            <a:ext cx="1874401"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35.22  nS</a:t>
            </a:r>
          </a:p>
        </p:txBody>
      </p:sp>
      <p:sp>
        <p:nvSpPr>
          <p:cNvPr id="384" name="Rectangle 100"/>
          <p:cNvSpPr>
            <a:spLocks noChangeArrowheads="1"/>
          </p:cNvSpPr>
          <p:nvPr/>
        </p:nvSpPr>
        <p:spPr bwMode="auto">
          <a:xfrm>
            <a:off x="5523349"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38.55  nS</a:t>
            </a:r>
          </a:p>
        </p:txBody>
      </p:sp>
      <p:sp>
        <p:nvSpPr>
          <p:cNvPr id="385" name="Rectangle 101"/>
          <p:cNvSpPr>
            <a:spLocks noChangeArrowheads="1"/>
          </p:cNvSpPr>
          <p:nvPr/>
        </p:nvSpPr>
        <p:spPr bwMode="auto">
          <a:xfrm>
            <a:off x="5524500"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41.99  nS</a:t>
            </a:r>
          </a:p>
        </p:txBody>
      </p:sp>
      <p:sp>
        <p:nvSpPr>
          <p:cNvPr id="386" name="Rectangle 102"/>
          <p:cNvSpPr>
            <a:spLocks noChangeArrowheads="1"/>
          </p:cNvSpPr>
          <p:nvPr/>
        </p:nvSpPr>
        <p:spPr bwMode="auto">
          <a:xfrm>
            <a:off x="5523349"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45.18  nS</a:t>
            </a:r>
          </a:p>
        </p:txBody>
      </p:sp>
      <p:sp>
        <p:nvSpPr>
          <p:cNvPr id="387" name="Rectangle 103"/>
          <p:cNvSpPr>
            <a:spLocks noChangeArrowheads="1"/>
          </p:cNvSpPr>
          <p:nvPr/>
        </p:nvSpPr>
        <p:spPr bwMode="auto">
          <a:xfrm>
            <a:off x="5523349"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49.00  nS</a:t>
            </a:r>
          </a:p>
        </p:txBody>
      </p:sp>
      <p:sp>
        <p:nvSpPr>
          <p:cNvPr id="388" name="Rectangle 104"/>
          <p:cNvSpPr>
            <a:spLocks noChangeArrowheads="1"/>
          </p:cNvSpPr>
          <p:nvPr/>
        </p:nvSpPr>
        <p:spPr bwMode="auto">
          <a:xfrm>
            <a:off x="5523349"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52.65  nS</a:t>
            </a:r>
          </a:p>
        </p:txBody>
      </p:sp>
      <p:sp>
        <p:nvSpPr>
          <p:cNvPr id="389" name="Rectangle 105"/>
          <p:cNvSpPr>
            <a:spLocks noChangeArrowheads="1"/>
          </p:cNvSpPr>
          <p:nvPr/>
        </p:nvSpPr>
        <p:spPr bwMode="auto">
          <a:xfrm>
            <a:off x="5520174" y="2786749"/>
            <a:ext cx="1915676" cy="462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2">
                    <a:lumMod val="85000"/>
                    <a:lumOff val="15000"/>
                  </a:schemeClr>
                </a:solidFill>
                <a:effectLst/>
                <a:uLnTx/>
                <a:uFillTx/>
              </a:rPr>
              <a:t>65.12  nS</a:t>
            </a:r>
          </a:p>
        </p:txBody>
      </p:sp>
    </p:spTree>
    <p:extLst>
      <p:ext uri="{BB962C8B-B14F-4D97-AF65-F5344CB8AC3E}">
        <p14:creationId xmlns:p14="http://schemas.microsoft.com/office/powerpoint/2010/main" val="15438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2"/>
                                        </p:tgtEl>
                                        <p:attrNameLst>
                                          <p:attrName>style.visibility</p:attrName>
                                        </p:attrNameLst>
                                      </p:cBhvr>
                                      <p:to>
                                        <p:strVal val="visible"/>
                                      </p:to>
                                    </p:set>
                                  </p:childTnLst>
                                </p:cTn>
                              </p:par>
                            </p:childTnLst>
                          </p:cTn>
                        </p:par>
                        <p:par>
                          <p:cTn id="7" fill="hold">
                            <p:stCondLst>
                              <p:cond delay="500"/>
                            </p:stCondLst>
                            <p:childTnLst>
                              <p:par>
                                <p:cTn id="8" presetID="11" presetClass="entr" presetSubtype="0" fill="hold" grpId="0" nodeType="afterEffect">
                                  <p:stCondLst>
                                    <p:cond delay="0"/>
                                  </p:stCondLst>
                                  <p:childTnLst>
                                    <p:set>
                                      <p:cBhvr>
                                        <p:cTn id="9" dur="75">
                                          <p:stCondLst>
                                            <p:cond delay="0"/>
                                          </p:stCondLst>
                                        </p:cTn>
                                        <p:tgtEl>
                                          <p:spTgt spid="335"/>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35"/>
                                        </p:tgtEl>
                                        <p:attrNameLst>
                                          <p:attrName>style.visibility</p:attrName>
                                        </p:attrNameLst>
                                      </p:cBhvr>
                                      <p:to>
                                        <p:strVal val="hidden"/>
                                      </p:to>
                                    </p:set>
                                  </p:subTnLst>
                                </p:cTn>
                              </p:par>
                            </p:childTnLst>
                          </p:cTn>
                        </p:par>
                        <p:par>
                          <p:cTn id="10" fill="hold">
                            <p:stCondLst>
                              <p:cond delay="575"/>
                            </p:stCondLst>
                            <p:childTnLst>
                              <p:par>
                                <p:cTn id="11" presetID="11" presetClass="entr" presetSubtype="0" fill="hold" nodeType="afterEffect">
                                  <p:stCondLst>
                                    <p:cond delay="0"/>
                                  </p:stCondLst>
                                  <p:childTnLst>
                                    <p:set>
                                      <p:cBhvr>
                                        <p:cTn id="12" dur="75">
                                          <p:stCondLst>
                                            <p:cond delay="0"/>
                                          </p:stCondLst>
                                        </p:cTn>
                                        <p:tgtEl>
                                          <p:spTgt spid="371"/>
                                        </p:tgtEl>
                                        <p:attrNameLst>
                                          <p:attrName>style.visibility</p:attrName>
                                        </p:attrNameLst>
                                      </p:cBhvr>
                                      <p:to>
                                        <p:strVal val="visible"/>
                                      </p:to>
                                    </p:set>
                                  </p:childTnLst>
                                </p:cTn>
                              </p:par>
                            </p:childTnLst>
                          </p:cTn>
                        </p:par>
                        <p:par>
                          <p:cTn id="13" fill="hold">
                            <p:stCondLst>
                              <p:cond delay="650"/>
                            </p:stCondLst>
                            <p:childTnLst>
                              <p:par>
                                <p:cTn id="14" presetID="11" presetClass="entr" presetSubtype="0" fill="hold" grpId="0" nodeType="afterEffect">
                                  <p:stCondLst>
                                    <p:cond delay="0"/>
                                  </p:stCondLst>
                                  <p:childTnLst>
                                    <p:set>
                                      <p:cBhvr>
                                        <p:cTn id="15" dur="75">
                                          <p:stCondLst>
                                            <p:cond delay="0"/>
                                          </p:stCondLst>
                                        </p:cTn>
                                        <p:tgtEl>
                                          <p:spTgt spid="336"/>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36"/>
                                        </p:tgtEl>
                                        <p:attrNameLst>
                                          <p:attrName>style.visibility</p:attrName>
                                        </p:attrNameLst>
                                      </p:cBhvr>
                                      <p:to>
                                        <p:strVal val="hidden"/>
                                      </p:to>
                                    </p:set>
                                  </p:subTnLst>
                                </p:cTn>
                              </p:par>
                            </p:childTnLst>
                          </p:cTn>
                        </p:par>
                        <p:par>
                          <p:cTn id="16" fill="hold">
                            <p:stCondLst>
                              <p:cond delay="725"/>
                            </p:stCondLst>
                            <p:childTnLst>
                              <p:par>
                                <p:cTn id="17" presetID="11" presetClass="entr" presetSubtype="0" fill="hold" grpId="0" nodeType="afterEffect">
                                  <p:stCondLst>
                                    <p:cond delay="0"/>
                                  </p:stCondLst>
                                  <p:childTnLst>
                                    <p:set>
                                      <p:cBhvr>
                                        <p:cTn id="18" dur="75">
                                          <p:stCondLst>
                                            <p:cond delay="0"/>
                                          </p:stCondLst>
                                        </p:cTn>
                                        <p:tgtEl>
                                          <p:spTgt spid="372"/>
                                        </p:tgtEl>
                                        <p:attrNameLst>
                                          <p:attrName>style.visibility</p:attrName>
                                        </p:attrNameLst>
                                      </p:cBhvr>
                                      <p:to>
                                        <p:strVal val="visible"/>
                                      </p:to>
                                    </p:set>
                                  </p:childTnLst>
                                </p:cTn>
                              </p:par>
                            </p:childTnLst>
                          </p:cTn>
                        </p:par>
                        <p:par>
                          <p:cTn id="19" fill="hold">
                            <p:stCondLst>
                              <p:cond delay="800"/>
                            </p:stCondLst>
                            <p:childTnLst>
                              <p:par>
                                <p:cTn id="20" presetID="11" presetClass="entr" presetSubtype="0" fill="hold" grpId="0" nodeType="afterEffect">
                                  <p:stCondLst>
                                    <p:cond delay="0"/>
                                  </p:stCondLst>
                                  <p:childTnLst>
                                    <p:set>
                                      <p:cBhvr>
                                        <p:cTn id="21" dur="75">
                                          <p:stCondLst>
                                            <p:cond delay="0"/>
                                          </p:stCondLst>
                                        </p:cTn>
                                        <p:tgtEl>
                                          <p:spTgt spid="3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37"/>
                                        </p:tgtEl>
                                        <p:attrNameLst>
                                          <p:attrName>style.visibility</p:attrName>
                                        </p:attrNameLst>
                                      </p:cBhvr>
                                      <p:to>
                                        <p:strVal val="hidden"/>
                                      </p:to>
                                    </p:set>
                                  </p:subTnLst>
                                </p:cTn>
                              </p:par>
                            </p:childTnLst>
                          </p:cTn>
                        </p:par>
                        <p:par>
                          <p:cTn id="22" fill="hold">
                            <p:stCondLst>
                              <p:cond delay="875"/>
                            </p:stCondLst>
                            <p:childTnLst>
                              <p:par>
                                <p:cTn id="23" presetID="11" presetClass="entr" presetSubtype="0" fill="hold" grpId="0" nodeType="afterEffect">
                                  <p:stCondLst>
                                    <p:cond delay="0"/>
                                  </p:stCondLst>
                                  <p:childTnLst>
                                    <p:set>
                                      <p:cBhvr>
                                        <p:cTn id="24" dur="75">
                                          <p:stCondLst>
                                            <p:cond delay="0"/>
                                          </p:stCondLst>
                                        </p:cTn>
                                        <p:tgtEl>
                                          <p:spTgt spid="373"/>
                                        </p:tgtEl>
                                        <p:attrNameLst>
                                          <p:attrName>style.visibility</p:attrName>
                                        </p:attrNameLst>
                                      </p:cBhvr>
                                      <p:to>
                                        <p:strVal val="visible"/>
                                      </p:to>
                                    </p:set>
                                  </p:childTnLst>
                                </p:cTn>
                              </p:par>
                            </p:childTnLst>
                          </p:cTn>
                        </p:par>
                        <p:par>
                          <p:cTn id="25" fill="hold">
                            <p:stCondLst>
                              <p:cond delay="950"/>
                            </p:stCondLst>
                            <p:childTnLst>
                              <p:par>
                                <p:cTn id="26" presetID="11" presetClass="entr" presetSubtype="0" fill="hold" grpId="0" nodeType="afterEffect">
                                  <p:stCondLst>
                                    <p:cond delay="0"/>
                                  </p:stCondLst>
                                  <p:childTnLst>
                                    <p:set>
                                      <p:cBhvr>
                                        <p:cTn id="27" dur="75">
                                          <p:stCondLst>
                                            <p:cond delay="0"/>
                                          </p:stCondLst>
                                        </p:cTn>
                                        <p:tgtEl>
                                          <p:spTgt spid="33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38"/>
                                        </p:tgtEl>
                                        <p:attrNameLst>
                                          <p:attrName>style.visibility</p:attrName>
                                        </p:attrNameLst>
                                      </p:cBhvr>
                                      <p:to>
                                        <p:strVal val="hidden"/>
                                      </p:to>
                                    </p:set>
                                  </p:subTnLst>
                                </p:cTn>
                              </p:par>
                            </p:childTnLst>
                          </p:cTn>
                        </p:par>
                        <p:par>
                          <p:cTn id="28" fill="hold">
                            <p:stCondLst>
                              <p:cond delay="1025"/>
                            </p:stCondLst>
                            <p:childTnLst>
                              <p:par>
                                <p:cTn id="29" presetID="11" presetClass="entr" presetSubtype="0" fill="hold" grpId="0" nodeType="afterEffect">
                                  <p:stCondLst>
                                    <p:cond delay="0"/>
                                  </p:stCondLst>
                                  <p:childTnLst>
                                    <p:set>
                                      <p:cBhvr>
                                        <p:cTn id="30" dur="75">
                                          <p:stCondLst>
                                            <p:cond delay="0"/>
                                          </p:stCondLst>
                                        </p:cTn>
                                        <p:tgtEl>
                                          <p:spTgt spid="374"/>
                                        </p:tgtEl>
                                        <p:attrNameLst>
                                          <p:attrName>style.visibility</p:attrName>
                                        </p:attrNameLst>
                                      </p:cBhvr>
                                      <p:to>
                                        <p:strVal val="visible"/>
                                      </p:to>
                                    </p:set>
                                  </p:childTnLst>
                                </p:cTn>
                              </p:par>
                            </p:childTnLst>
                          </p:cTn>
                        </p:par>
                        <p:par>
                          <p:cTn id="31" fill="hold">
                            <p:stCondLst>
                              <p:cond delay="1100"/>
                            </p:stCondLst>
                            <p:childTnLst>
                              <p:par>
                                <p:cTn id="32" presetID="11" presetClass="entr" presetSubtype="0" fill="hold" grpId="0" nodeType="afterEffect">
                                  <p:stCondLst>
                                    <p:cond delay="0"/>
                                  </p:stCondLst>
                                  <p:childTnLst>
                                    <p:set>
                                      <p:cBhvr>
                                        <p:cTn id="33" dur="75">
                                          <p:stCondLst>
                                            <p:cond delay="0"/>
                                          </p:stCondLst>
                                        </p:cTn>
                                        <p:tgtEl>
                                          <p:spTgt spid="339"/>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39"/>
                                        </p:tgtEl>
                                        <p:attrNameLst>
                                          <p:attrName>style.visibility</p:attrName>
                                        </p:attrNameLst>
                                      </p:cBhvr>
                                      <p:to>
                                        <p:strVal val="hidden"/>
                                      </p:to>
                                    </p:set>
                                  </p:subTnLst>
                                </p:cTn>
                              </p:par>
                            </p:childTnLst>
                          </p:cTn>
                        </p:par>
                        <p:par>
                          <p:cTn id="34" fill="hold">
                            <p:stCondLst>
                              <p:cond delay="1175"/>
                            </p:stCondLst>
                            <p:childTnLst>
                              <p:par>
                                <p:cTn id="35" presetID="11" presetClass="entr" presetSubtype="0" fill="hold" grpId="0" nodeType="afterEffect">
                                  <p:stCondLst>
                                    <p:cond delay="0"/>
                                  </p:stCondLst>
                                  <p:childTnLst>
                                    <p:set>
                                      <p:cBhvr>
                                        <p:cTn id="36" dur="75">
                                          <p:stCondLst>
                                            <p:cond delay="0"/>
                                          </p:stCondLst>
                                        </p:cTn>
                                        <p:tgtEl>
                                          <p:spTgt spid="375"/>
                                        </p:tgtEl>
                                        <p:attrNameLst>
                                          <p:attrName>style.visibility</p:attrName>
                                        </p:attrNameLst>
                                      </p:cBhvr>
                                      <p:to>
                                        <p:strVal val="visible"/>
                                      </p:to>
                                    </p:set>
                                  </p:childTnLst>
                                </p:cTn>
                              </p:par>
                            </p:childTnLst>
                          </p:cTn>
                        </p:par>
                        <p:par>
                          <p:cTn id="37" fill="hold">
                            <p:stCondLst>
                              <p:cond delay="1250"/>
                            </p:stCondLst>
                            <p:childTnLst>
                              <p:par>
                                <p:cTn id="38" presetID="11" presetClass="entr" presetSubtype="0" fill="hold" grpId="0" nodeType="afterEffect">
                                  <p:stCondLst>
                                    <p:cond delay="0"/>
                                  </p:stCondLst>
                                  <p:childTnLst>
                                    <p:set>
                                      <p:cBhvr>
                                        <p:cTn id="39" dur="75">
                                          <p:stCondLst>
                                            <p:cond delay="0"/>
                                          </p:stCondLst>
                                        </p:cTn>
                                        <p:tgtEl>
                                          <p:spTgt spid="34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40"/>
                                        </p:tgtEl>
                                        <p:attrNameLst>
                                          <p:attrName>style.visibility</p:attrName>
                                        </p:attrNameLst>
                                      </p:cBhvr>
                                      <p:to>
                                        <p:strVal val="hidden"/>
                                      </p:to>
                                    </p:set>
                                  </p:subTnLst>
                                </p:cTn>
                              </p:par>
                            </p:childTnLst>
                          </p:cTn>
                        </p:par>
                        <p:par>
                          <p:cTn id="40" fill="hold">
                            <p:stCondLst>
                              <p:cond delay="1325"/>
                            </p:stCondLst>
                            <p:childTnLst>
                              <p:par>
                                <p:cTn id="41" presetID="11" presetClass="entr" presetSubtype="0" fill="hold" grpId="0" nodeType="afterEffect">
                                  <p:stCondLst>
                                    <p:cond delay="0"/>
                                  </p:stCondLst>
                                  <p:childTnLst>
                                    <p:set>
                                      <p:cBhvr>
                                        <p:cTn id="42" dur="75">
                                          <p:stCondLst>
                                            <p:cond delay="0"/>
                                          </p:stCondLst>
                                        </p:cTn>
                                        <p:tgtEl>
                                          <p:spTgt spid="376"/>
                                        </p:tgtEl>
                                        <p:attrNameLst>
                                          <p:attrName>style.visibility</p:attrName>
                                        </p:attrNameLst>
                                      </p:cBhvr>
                                      <p:to>
                                        <p:strVal val="visible"/>
                                      </p:to>
                                    </p:set>
                                  </p:childTnLst>
                                </p:cTn>
                              </p:par>
                            </p:childTnLst>
                          </p:cTn>
                        </p:par>
                        <p:par>
                          <p:cTn id="43" fill="hold">
                            <p:stCondLst>
                              <p:cond delay="1400"/>
                            </p:stCondLst>
                            <p:childTnLst>
                              <p:par>
                                <p:cTn id="44" presetID="11" presetClass="entr" presetSubtype="0" fill="hold" grpId="0" nodeType="afterEffect">
                                  <p:stCondLst>
                                    <p:cond delay="0"/>
                                  </p:stCondLst>
                                  <p:childTnLst>
                                    <p:set>
                                      <p:cBhvr>
                                        <p:cTn id="45" dur="75">
                                          <p:stCondLst>
                                            <p:cond delay="0"/>
                                          </p:stCondLst>
                                        </p:cTn>
                                        <p:tgtEl>
                                          <p:spTgt spid="341"/>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41"/>
                                        </p:tgtEl>
                                        <p:attrNameLst>
                                          <p:attrName>style.visibility</p:attrName>
                                        </p:attrNameLst>
                                      </p:cBhvr>
                                      <p:to>
                                        <p:strVal val="hidden"/>
                                      </p:to>
                                    </p:set>
                                  </p:subTnLst>
                                </p:cTn>
                              </p:par>
                            </p:childTnLst>
                          </p:cTn>
                        </p:par>
                        <p:par>
                          <p:cTn id="46" fill="hold">
                            <p:stCondLst>
                              <p:cond delay="1475"/>
                            </p:stCondLst>
                            <p:childTnLst>
                              <p:par>
                                <p:cTn id="47" presetID="11" presetClass="entr" presetSubtype="0" fill="hold" grpId="0" nodeType="afterEffect">
                                  <p:stCondLst>
                                    <p:cond delay="0"/>
                                  </p:stCondLst>
                                  <p:childTnLst>
                                    <p:set>
                                      <p:cBhvr>
                                        <p:cTn id="48" dur="75">
                                          <p:stCondLst>
                                            <p:cond delay="0"/>
                                          </p:stCondLst>
                                        </p:cTn>
                                        <p:tgtEl>
                                          <p:spTgt spid="377"/>
                                        </p:tgtEl>
                                        <p:attrNameLst>
                                          <p:attrName>style.visibility</p:attrName>
                                        </p:attrNameLst>
                                      </p:cBhvr>
                                      <p:to>
                                        <p:strVal val="visible"/>
                                      </p:to>
                                    </p:set>
                                  </p:childTnLst>
                                </p:cTn>
                              </p:par>
                            </p:childTnLst>
                          </p:cTn>
                        </p:par>
                        <p:par>
                          <p:cTn id="49" fill="hold">
                            <p:stCondLst>
                              <p:cond delay="1550"/>
                            </p:stCondLst>
                            <p:childTnLst>
                              <p:par>
                                <p:cTn id="50" presetID="11" presetClass="entr" presetSubtype="0" fill="hold" grpId="0" nodeType="afterEffect">
                                  <p:stCondLst>
                                    <p:cond delay="0"/>
                                  </p:stCondLst>
                                  <p:childTnLst>
                                    <p:set>
                                      <p:cBhvr>
                                        <p:cTn id="51" dur="75">
                                          <p:stCondLst>
                                            <p:cond delay="0"/>
                                          </p:stCondLst>
                                        </p:cTn>
                                        <p:tgtEl>
                                          <p:spTgt spid="342"/>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42"/>
                                        </p:tgtEl>
                                        <p:attrNameLst>
                                          <p:attrName>style.visibility</p:attrName>
                                        </p:attrNameLst>
                                      </p:cBhvr>
                                      <p:to>
                                        <p:strVal val="hidden"/>
                                      </p:to>
                                    </p:set>
                                  </p:subTnLst>
                                </p:cTn>
                              </p:par>
                            </p:childTnLst>
                          </p:cTn>
                        </p:par>
                        <p:par>
                          <p:cTn id="52" fill="hold">
                            <p:stCondLst>
                              <p:cond delay="1625"/>
                            </p:stCondLst>
                            <p:childTnLst>
                              <p:par>
                                <p:cTn id="53" presetID="11" presetClass="entr" presetSubtype="0" fill="hold" grpId="0" nodeType="afterEffect">
                                  <p:stCondLst>
                                    <p:cond delay="0"/>
                                  </p:stCondLst>
                                  <p:childTnLst>
                                    <p:set>
                                      <p:cBhvr>
                                        <p:cTn id="54" dur="75">
                                          <p:stCondLst>
                                            <p:cond delay="0"/>
                                          </p:stCondLst>
                                        </p:cTn>
                                        <p:tgtEl>
                                          <p:spTgt spid="343"/>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43"/>
                                        </p:tgtEl>
                                        <p:attrNameLst>
                                          <p:attrName>style.visibility</p:attrName>
                                        </p:attrNameLst>
                                      </p:cBhvr>
                                      <p:to>
                                        <p:strVal val="hidden"/>
                                      </p:to>
                                    </p:set>
                                  </p:subTnLst>
                                </p:cTn>
                              </p:par>
                            </p:childTnLst>
                          </p:cTn>
                        </p:par>
                        <p:par>
                          <p:cTn id="55" fill="hold">
                            <p:stCondLst>
                              <p:cond delay="1700"/>
                            </p:stCondLst>
                            <p:childTnLst>
                              <p:par>
                                <p:cTn id="56" presetID="11" presetClass="entr" presetSubtype="0" fill="hold" grpId="0" nodeType="afterEffect">
                                  <p:stCondLst>
                                    <p:cond delay="0"/>
                                  </p:stCondLst>
                                  <p:childTnLst>
                                    <p:set>
                                      <p:cBhvr>
                                        <p:cTn id="57" dur="75">
                                          <p:stCondLst>
                                            <p:cond delay="0"/>
                                          </p:stCondLst>
                                        </p:cTn>
                                        <p:tgtEl>
                                          <p:spTgt spid="378"/>
                                        </p:tgtEl>
                                        <p:attrNameLst>
                                          <p:attrName>style.visibility</p:attrName>
                                        </p:attrNameLst>
                                      </p:cBhvr>
                                      <p:to>
                                        <p:strVal val="visible"/>
                                      </p:to>
                                    </p:set>
                                  </p:childTnLst>
                                </p:cTn>
                              </p:par>
                            </p:childTnLst>
                          </p:cTn>
                        </p:par>
                        <p:par>
                          <p:cTn id="58" fill="hold">
                            <p:stCondLst>
                              <p:cond delay="1775"/>
                            </p:stCondLst>
                            <p:childTnLst>
                              <p:par>
                                <p:cTn id="59" presetID="11" presetClass="entr" presetSubtype="0" fill="hold" grpId="0" nodeType="afterEffect">
                                  <p:stCondLst>
                                    <p:cond delay="0"/>
                                  </p:stCondLst>
                                  <p:childTnLst>
                                    <p:set>
                                      <p:cBhvr>
                                        <p:cTn id="60" dur="75">
                                          <p:stCondLst>
                                            <p:cond delay="0"/>
                                          </p:stCondLst>
                                        </p:cTn>
                                        <p:tgtEl>
                                          <p:spTgt spid="344"/>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344"/>
                                        </p:tgtEl>
                                        <p:attrNameLst>
                                          <p:attrName>style.visibility</p:attrName>
                                        </p:attrNameLst>
                                      </p:cBhvr>
                                      <p:to>
                                        <p:strVal val="hidden"/>
                                      </p:to>
                                    </p:set>
                                  </p:subTnLst>
                                </p:cTn>
                              </p:par>
                            </p:childTnLst>
                          </p:cTn>
                        </p:par>
                        <p:par>
                          <p:cTn id="61" fill="hold">
                            <p:stCondLst>
                              <p:cond delay="1850"/>
                            </p:stCondLst>
                            <p:childTnLst>
                              <p:par>
                                <p:cTn id="62" presetID="11" presetClass="entr" presetSubtype="0" fill="hold" grpId="0" nodeType="afterEffect">
                                  <p:stCondLst>
                                    <p:cond delay="0"/>
                                  </p:stCondLst>
                                  <p:childTnLst>
                                    <p:set>
                                      <p:cBhvr>
                                        <p:cTn id="63" dur="75">
                                          <p:stCondLst>
                                            <p:cond delay="0"/>
                                          </p:stCondLst>
                                        </p:cTn>
                                        <p:tgtEl>
                                          <p:spTgt spid="345"/>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345"/>
                                        </p:tgtEl>
                                        <p:attrNameLst>
                                          <p:attrName>style.visibility</p:attrName>
                                        </p:attrNameLst>
                                      </p:cBhvr>
                                      <p:to>
                                        <p:strVal val="hidden"/>
                                      </p:to>
                                    </p:set>
                                  </p:subTnLst>
                                </p:cTn>
                              </p:par>
                            </p:childTnLst>
                          </p:cTn>
                        </p:par>
                        <p:par>
                          <p:cTn id="64" fill="hold">
                            <p:stCondLst>
                              <p:cond delay="1925"/>
                            </p:stCondLst>
                            <p:childTnLst>
                              <p:par>
                                <p:cTn id="65" presetID="11" presetClass="entr" presetSubtype="0" fill="hold" grpId="0" nodeType="afterEffect">
                                  <p:stCondLst>
                                    <p:cond delay="0"/>
                                  </p:stCondLst>
                                  <p:childTnLst>
                                    <p:set>
                                      <p:cBhvr>
                                        <p:cTn id="66" dur="75">
                                          <p:stCondLst>
                                            <p:cond delay="0"/>
                                          </p:stCondLst>
                                        </p:cTn>
                                        <p:tgtEl>
                                          <p:spTgt spid="379"/>
                                        </p:tgtEl>
                                        <p:attrNameLst>
                                          <p:attrName>style.visibility</p:attrName>
                                        </p:attrNameLst>
                                      </p:cBhvr>
                                      <p:to>
                                        <p:strVal val="visible"/>
                                      </p:to>
                                    </p:set>
                                  </p:childTnLst>
                                </p:cTn>
                              </p:par>
                            </p:childTnLst>
                          </p:cTn>
                        </p:par>
                        <p:par>
                          <p:cTn id="67" fill="hold">
                            <p:stCondLst>
                              <p:cond delay="2000"/>
                            </p:stCondLst>
                            <p:childTnLst>
                              <p:par>
                                <p:cTn id="68" presetID="11" presetClass="entr" presetSubtype="0" fill="hold" grpId="0" nodeType="afterEffect">
                                  <p:stCondLst>
                                    <p:cond delay="0"/>
                                  </p:stCondLst>
                                  <p:childTnLst>
                                    <p:set>
                                      <p:cBhvr>
                                        <p:cTn id="69" dur="75">
                                          <p:stCondLst>
                                            <p:cond delay="0"/>
                                          </p:stCondLst>
                                        </p:cTn>
                                        <p:tgtEl>
                                          <p:spTgt spid="3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346"/>
                                        </p:tgtEl>
                                        <p:attrNameLst>
                                          <p:attrName>style.visibility</p:attrName>
                                        </p:attrNameLst>
                                      </p:cBhvr>
                                      <p:to>
                                        <p:strVal val="hidden"/>
                                      </p:to>
                                    </p:set>
                                  </p:subTnLst>
                                </p:cTn>
                              </p:par>
                            </p:childTnLst>
                          </p:cTn>
                        </p:par>
                        <p:par>
                          <p:cTn id="70" fill="hold">
                            <p:stCondLst>
                              <p:cond delay="2075"/>
                            </p:stCondLst>
                            <p:childTnLst>
                              <p:par>
                                <p:cTn id="71" presetID="11" presetClass="entr" presetSubtype="0" fill="hold" grpId="0" nodeType="afterEffect">
                                  <p:stCondLst>
                                    <p:cond delay="0"/>
                                  </p:stCondLst>
                                  <p:childTnLst>
                                    <p:set>
                                      <p:cBhvr>
                                        <p:cTn id="72" dur="75">
                                          <p:stCondLst>
                                            <p:cond delay="0"/>
                                          </p:stCondLst>
                                        </p:cTn>
                                        <p:tgtEl>
                                          <p:spTgt spid="3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347"/>
                                        </p:tgtEl>
                                        <p:attrNameLst>
                                          <p:attrName>style.visibility</p:attrName>
                                        </p:attrNameLst>
                                      </p:cBhvr>
                                      <p:to>
                                        <p:strVal val="hidden"/>
                                      </p:to>
                                    </p:set>
                                  </p:subTnLst>
                                </p:cTn>
                              </p:par>
                            </p:childTnLst>
                          </p:cTn>
                        </p:par>
                        <p:par>
                          <p:cTn id="73" fill="hold">
                            <p:stCondLst>
                              <p:cond delay="2150"/>
                            </p:stCondLst>
                            <p:childTnLst>
                              <p:par>
                                <p:cTn id="74" presetID="11" presetClass="entr" presetSubtype="0" fill="hold" grpId="0" nodeType="afterEffect">
                                  <p:stCondLst>
                                    <p:cond delay="0"/>
                                  </p:stCondLst>
                                  <p:childTnLst>
                                    <p:set>
                                      <p:cBhvr>
                                        <p:cTn id="75" dur="75">
                                          <p:stCondLst>
                                            <p:cond delay="0"/>
                                          </p:stCondLst>
                                        </p:cTn>
                                        <p:tgtEl>
                                          <p:spTgt spid="380"/>
                                        </p:tgtEl>
                                        <p:attrNameLst>
                                          <p:attrName>style.visibility</p:attrName>
                                        </p:attrNameLst>
                                      </p:cBhvr>
                                      <p:to>
                                        <p:strVal val="visible"/>
                                      </p:to>
                                    </p:set>
                                  </p:childTnLst>
                                </p:cTn>
                              </p:par>
                            </p:childTnLst>
                          </p:cTn>
                        </p:par>
                        <p:par>
                          <p:cTn id="76" fill="hold">
                            <p:stCondLst>
                              <p:cond delay="2225"/>
                            </p:stCondLst>
                            <p:childTnLst>
                              <p:par>
                                <p:cTn id="77" presetID="11" presetClass="entr" presetSubtype="0" fill="hold" nodeType="afterEffect">
                                  <p:stCondLst>
                                    <p:cond delay="0"/>
                                  </p:stCondLst>
                                  <p:childTnLst>
                                    <p:set>
                                      <p:cBhvr>
                                        <p:cTn id="78" dur="75">
                                          <p:stCondLst>
                                            <p:cond delay="0"/>
                                          </p:stCondLst>
                                        </p:cTn>
                                        <p:tgtEl>
                                          <p:spTgt spid="3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348"/>
                                        </p:tgtEl>
                                        <p:attrNameLst>
                                          <p:attrName>style.visibility</p:attrName>
                                        </p:attrNameLst>
                                      </p:cBhvr>
                                      <p:to>
                                        <p:strVal val="hidden"/>
                                      </p:to>
                                    </p:set>
                                  </p:subTnLst>
                                </p:cTn>
                              </p:par>
                            </p:childTnLst>
                          </p:cTn>
                        </p:par>
                        <p:par>
                          <p:cTn id="79" fill="hold">
                            <p:stCondLst>
                              <p:cond delay="2300"/>
                            </p:stCondLst>
                            <p:childTnLst>
                              <p:par>
                                <p:cTn id="80" presetID="11" presetClass="entr" presetSubtype="0" fill="hold" grpId="0" nodeType="afterEffect">
                                  <p:stCondLst>
                                    <p:cond delay="0"/>
                                  </p:stCondLst>
                                  <p:childTnLst>
                                    <p:set>
                                      <p:cBhvr>
                                        <p:cTn id="81" dur="75">
                                          <p:stCondLst>
                                            <p:cond delay="0"/>
                                          </p:stCondLst>
                                        </p:cTn>
                                        <p:tgtEl>
                                          <p:spTgt spid="3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349"/>
                                        </p:tgtEl>
                                        <p:attrNameLst>
                                          <p:attrName>style.visibility</p:attrName>
                                        </p:attrNameLst>
                                      </p:cBhvr>
                                      <p:to>
                                        <p:strVal val="hidden"/>
                                      </p:to>
                                    </p:set>
                                  </p:subTnLst>
                                </p:cTn>
                              </p:par>
                            </p:childTnLst>
                          </p:cTn>
                        </p:par>
                        <p:par>
                          <p:cTn id="82" fill="hold">
                            <p:stCondLst>
                              <p:cond delay="2375"/>
                            </p:stCondLst>
                            <p:childTnLst>
                              <p:par>
                                <p:cTn id="83" presetID="11" presetClass="entr" presetSubtype="0" fill="hold" grpId="0" nodeType="afterEffect">
                                  <p:stCondLst>
                                    <p:cond delay="0"/>
                                  </p:stCondLst>
                                  <p:childTnLst>
                                    <p:set>
                                      <p:cBhvr>
                                        <p:cTn id="84" dur="75">
                                          <p:stCondLst>
                                            <p:cond delay="0"/>
                                          </p:stCondLst>
                                        </p:cTn>
                                        <p:tgtEl>
                                          <p:spTgt spid="381"/>
                                        </p:tgtEl>
                                        <p:attrNameLst>
                                          <p:attrName>style.visibility</p:attrName>
                                        </p:attrNameLst>
                                      </p:cBhvr>
                                      <p:to>
                                        <p:strVal val="visible"/>
                                      </p:to>
                                    </p:set>
                                  </p:childTnLst>
                                </p:cTn>
                              </p:par>
                            </p:childTnLst>
                          </p:cTn>
                        </p:par>
                        <p:par>
                          <p:cTn id="85" fill="hold">
                            <p:stCondLst>
                              <p:cond delay="2450"/>
                            </p:stCondLst>
                            <p:childTnLst>
                              <p:par>
                                <p:cTn id="86" presetID="11" presetClass="entr" presetSubtype="0" fill="hold" grpId="0" nodeType="afterEffect">
                                  <p:stCondLst>
                                    <p:cond delay="0"/>
                                  </p:stCondLst>
                                  <p:childTnLst>
                                    <p:set>
                                      <p:cBhvr>
                                        <p:cTn id="87" dur="75">
                                          <p:stCondLst>
                                            <p:cond delay="0"/>
                                          </p:stCondLst>
                                        </p:cTn>
                                        <p:tgtEl>
                                          <p:spTgt spid="350"/>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350"/>
                                        </p:tgtEl>
                                        <p:attrNameLst>
                                          <p:attrName>style.visibility</p:attrName>
                                        </p:attrNameLst>
                                      </p:cBhvr>
                                      <p:to>
                                        <p:strVal val="hidden"/>
                                      </p:to>
                                    </p:set>
                                  </p:subTnLst>
                                </p:cTn>
                              </p:par>
                            </p:childTnLst>
                          </p:cTn>
                        </p:par>
                        <p:par>
                          <p:cTn id="88" fill="hold">
                            <p:stCondLst>
                              <p:cond delay="2525"/>
                            </p:stCondLst>
                            <p:childTnLst>
                              <p:par>
                                <p:cTn id="89" presetID="11" presetClass="entr" presetSubtype="0" fill="hold" grpId="0" nodeType="afterEffect">
                                  <p:stCondLst>
                                    <p:cond delay="0"/>
                                  </p:stCondLst>
                                  <p:childTnLst>
                                    <p:set>
                                      <p:cBhvr>
                                        <p:cTn id="90" dur="75">
                                          <p:stCondLst>
                                            <p:cond delay="0"/>
                                          </p:stCondLst>
                                        </p:cTn>
                                        <p:tgtEl>
                                          <p:spTgt spid="351"/>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351"/>
                                        </p:tgtEl>
                                        <p:attrNameLst>
                                          <p:attrName>style.visibility</p:attrName>
                                        </p:attrNameLst>
                                      </p:cBhvr>
                                      <p:to>
                                        <p:strVal val="hidden"/>
                                      </p:to>
                                    </p:set>
                                  </p:subTnLst>
                                </p:cTn>
                              </p:par>
                            </p:childTnLst>
                          </p:cTn>
                        </p:par>
                        <p:par>
                          <p:cTn id="91" fill="hold">
                            <p:stCondLst>
                              <p:cond delay="2600"/>
                            </p:stCondLst>
                            <p:childTnLst>
                              <p:par>
                                <p:cTn id="92" presetID="11" presetClass="entr" presetSubtype="0" fill="hold" grpId="0" nodeType="afterEffect">
                                  <p:stCondLst>
                                    <p:cond delay="0"/>
                                  </p:stCondLst>
                                  <p:childTnLst>
                                    <p:set>
                                      <p:cBhvr>
                                        <p:cTn id="93" dur="75">
                                          <p:stCondLst>
                                            <p:cond delay="0"/>
                                          </p:stCondLst>
                                        </p:cTn>
                                        <p:tgtEl>
                                          <p:spTgt spid="382"/>
                                        </p:tgtEl>
                                        <p:attrNameLst>
                                          <p:attrName>style.visibility</p:attrName>
                                        </p:attrNameLst>
                                      </p:cBhvr>
                                      <p:to>
                                        <p:strVal val="visible"/>
                                      </p:to>
                                    </p:set>
                                  </p:childTnLst>
                                </p:cTn>
                              </p:par>
                            </p:childTnLst>
                          </p:cTn>
                        </p:par>
                        <p:par>
                          <p:cTn id="94" fill="hold">
                            <p:stCondLst>
                              <p:cond delay="2675"/>
                            </p:stCondLst>
                            <p:childTnLst>
                              <p:par>
                                <p:cTn id="95" presetID="11" presetClass="entr" presetSubtype="0" fill="hold" nodeType="afterEffect">
                                  <p:stCondLst>
                                    <p:cond delay="0"/>
                                  </p:stCondLst>
                                  <p:childTnLst>
                                    <p:set>
                                      <p:cBhvr>
                                        <p:cTn id="96" dur="75">
                                          <p:stCondLst>
                                            <p:cond delay="0"/>
                                          </p:stCondLst>
                                        </p:cTn>
                                        <p:tgtEl>
                                          <p:spTgt spid="35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352"/>
                                        </p:tgtEl>
                                        <p:attrNameLst>
                                          <p:attrName>style.visibility</p:attrName>
                                        </p:attrNameLst>
                                      </p:cBhvr>
                                      <p:to>
                                        <p:strVal val="hidden"/>
                                      </p:to>
                                    </p:set>
                                  </p:subTnLst>
                                </p:cTn>
                              </p:par>
                            </p:childTnLst>
                          </p:cTn>
                        </p:par>
                        <p:par>
                          <p:cTn id="97" fill="hold">
                            <p:stCondLst>
                              <p:cond delay="2750"/>
                            </p:stCondLst>
                            <p:childTnLst>
                              <p:par>
                                <p:cTn id="98" presetID="11" presetClass="entr" presetSubtype="0" fill="hold" grpId="0" nodeType="afterEffect">
                                  <p:stCondLst>
                                    <p:cond delay="0"/>
                                  </p:stCondLst>
                                  <p:childTnLst>
                                    <p:set>
                                      <p:cBhvr>
                                        <p:cTn id="99" dur="75">
                                          <p:stCondLst>
                                            <p:cond delay="0"/>
                                          </p:stCondLst>
                                        </p:cTn>
                                        <p:tgtEl>
                                          <p:spTgt spid="35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353"/>
                                        </p:tgtEl>
                                        <p:attrNameLst>
                                          <p:attrName>style.visibility</p:attrName>
                                        </p:attrNameLst>
                                      </p:cBhvr>
                                      <p:to>
                                        <p:strVal val="hidden"/>
                                      </p:to>
                                    </p:set>
                                  </p:subTnLst>
                                </p:cTn>
                              </p:par>
                            </p:childTnLst>
                          </p:cTn>
                        </p:par>
                        <p:par>
                          <p:cTn id="100" fill="hold">
                            <p:stCondLst>
                              <p:cond delay="2825"/>
                            </p:stCondLst>
                            <p:childTnLst>
                              <p:par>
                                <p:cTn id="101" presetID="11" presetClass="entr" presetSubtype="0" fill="hold" grpId="0" nodeType="afterEffect">
                                  <p:stCondLst>
                                    <p:cond delay="0"/>
                                  </p:stCondLst>
                                  <p:childTnLst>
                                    <p:set>
                                      <p:cBhvr>
                                        <p:cTn id="102" dur="75">
                                          <p:stCondLst>
                                            <p:cond delay="0"/>
                                          </p:stCondLst>
                                        </p:cTn>
                                        <p:tgtEl>
                                          <p:spTgt spid="383"/>
                                        </p:tgtEl>
                                        <p:attrNameLst>
                                          <p:attrName>style.visibility</p:attrName>
                                        </p:attrNameLst>
                                      </p:cBhvr>
                                      <p:to>
                                        <p:strVal val="visible"/>
                                      </p:to>
                                    </p:set>
                                  </p:childTnLst>
                                </p:cTn>
                              </p:par>
                            </p:childTnLst>
                          </p:cTn>
                        </p:par>
                        <p:par>
                          <p:cTn id="103" fill="hold">
                            <p:stCondLst>
                              <p:cond delay="2900"/>
                            </p:stCondLst>
                            <p:childTnLst>
                              <p:par>
                                <p:cTn id="104" presetID="11" presetClass="entr" presetSubtype="0" fill="hold" grpId="0" nodeType="afterEffect">
                                  <p:stCondLst>
                                    <p:cond delay="0"/>
                                  </p:stCondLst>
                                  <p:childTnLst>
                                    <p:set>
                                      <p:cBhvr>
                                        <p:cTn id="105" dur="75">
                                          <p:stCondLst>
                                            <p:cond delay="0"/>
                                          </p:stCondLst>
                                        </p:cTn>
                                        <p:tgtEl>
                                          <p:spTgt spid="35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354"/>
                                        </p:tgtEl>
                                        <p:attrNameLst>
                                          <p:attrName>style.visibility</p:attrName>
                                        </p:attrNameLst>
                                      </p:cBhvr>
                                      <p:to>
                                        <p:strVal val="hidden"/>
                                      </p:to>
                                    </p:set>
                                  </p:subTnLst>
                                </p:cTn>
                              </p:par>
                            </p:childTnLst>
                          </p:cTn>
                        </p:par>
                        <p:par>
                          <p:cTn id="106" fill="hold">
                            <p:stCondLst>
                              <p:cond delay="2975"/>
                            </p:stCondLst>
                            <p:childTnLst>
                              <p:par>
                                <p:cTn id="107" presetID="11" presetClass="entr" presetSubtype="0" fill="hold" grpId="0" nodeType="afterEffect">
                                  <p:stCondLst>
                                    <p:cond delay="0"/>
                                  </p:stCondLst>
                                  <p:childTnLst>
                                    <p:set>
                                      <p:cBhvr>
                                        <p:cTn id="108" dur="75">
                                          <p:stCondLst>
                                            <p:cond delay="0"/>
                                          </p:stCondLst>
                                        </p:cTn>
                                        <p:tgtEl>
                                          <p:spTgt spid="35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355"/>
                                        </p:tgtEl>
                                        <p:attrNameLst>
                                          <p:attrName>style.visibility</p:attrName>
                                        </p:attrNameLst>
                                      </p:cBhvr>
                                      <p:to>
                                        <p:strVal val="hidden"/>
                                      </p:to>
                                    </p:set>
                                  </p:subTnLst>
                                </p:cTn>
                              </p:par>
                            </p:childTnLst>
                          </p:cTn>
                        </p:par>
                        <p:par>
                          <p:cTn id="109" fill="hold">
                            <p:stCondLst>
                              <p:cond delay="3050"/>
                            </p:stCondLst>
                            <p:childTnLst>
                              <p:par>
                                <p:cTn id="110" presetID="11" presetClass="entr" presetSubtype="0" fill="hold" nodeType="afterEffect">
                                  <p:stCondLst>
                                    <p:cond delay="0"/>
                                  </p:stCondLst>
                                  <p:childTnLst>
                                    <p:set>
                                      <p:cBhvr>
                                        <p:cTn id="111" dur="75">
                                          <p:stCondLst>
                                            <p:cond delay="0"/>
                                          </p:stCondLst>
                                        </p:cTn>
                                        <p:tgtEl>
                                          <p:spTgt spid="384"/>
                                        </p:tgtEl>
                                        <p:attrNameLst>
                                          <p:attrName>style.visibility</p:attrName>
                                        </p:attrNameLst>
                                      </p:cBhvr>
                                      <p:to>
                                        <p:strVal val="visible"/>
                                      </p:to>
                                    </p:set>
                                  </p:childTnLst>
                                </p:cTn>
                              </p:par>
                            </p:childTnLst>
                          </p:cTn>
                        </p:par>
                        <p:par>
                          <p:cTn id="112" fill="hold">
                            <p:stCondLst>
                              <p:cond delay="3125"/>
                            </p:stCondLst>
                            <p:childTnLst>
                              <p:par>
                                <p:cTn id="113" presetID="11" presetClass="entr" presetSubtype="0" fill="hold" grpId="0" nodeType="afterEffect">
                                  <p:stCondLst>
                                    <p:cond delay="0"/>
                                  </p:stCondLst>
                                  <p:childTnLst>
                                    <p:set>
                                      <p:cBhvr>
                                        <p:cTn id="114" dur="75">
                                          <p:stCondLst>
                                            <p:cond delay="0"/>
                                          </p:stCondLst>
                                        </p:cTn>
                                        <p:tgtEl>
                                          <p:spTgt spid="356"/>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356"/>
                                        </p:tgtEl>
                                        <p:attrNameLst>
                                          <p:attrName>style.visibility</p:attrName>
                                        </p:attrNameLst>
                                      </p:cBhvr>
                                      <p:to>
                                        <p:strVal val="hidden"/>
                                      </p:to>
                                    </p:set>
                                  </p:subTnLst>
                                </p:cTn>
                              </p:par>
                            </p:childTnLst>
                          </p:cTn>
                        </p:par>
                        <p:par>
                          <p:cTn id="115" fill="hold">
                            <p:stCondLst>
                              <p:cond delay="3200"/>
                            </p:stCondLst>
                            <p:childTnLst>
                              <p:par>
                                <p:cTn id="116" presetID="11" presetClass="entr" presetSubtype="0" fill="hold" grpId="0" nodeType="afterEffect">
                                  <p:stCondLst>
                                    <p:cond delay="0"/>
                                  </p:stCondLst>
                                  <p:childTnLst>
                                    <p:set>
                                      <p:cBhvr>
                                        <p:cTn id="117" dur="75">
                                          <p:stCondLst>
                                            <p:cond delay="0"/>
                                          </p:stCondLst>
                                        </p:cTn>
                                        <p:tgtEl>
                                          <p:spTgt spid="357"/>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357"/>
                                        </p:tgtEl>
                                        <p:attrNameLst>
                                          <p:attrName>style.visibility</p:attrName>
                                        </p:attrNameLst>
                                      </p:cBhvr>
                                      <p:to>
                                        <p:strVal val="hidden"/>
                                      </p:to>
                                    </p:set>
                                  </p:subTnLst>
                                </p:cTn>
                              </p:par>
                            </p:childTnLst>
                          </p:cTn>
                        </p:par>
                        <p:par>
                          <p:cTn id="118" fill="hold">
                            <p:stCondLst>
                              <p:cond delay="3275"/>
                            </p:stCondLst>
                            <p:childTnLst>
                              <p:par>
                                <p:cTn id="119" presetID="11" presetClass="entr" presetSubtype="0" fill="hold" nodeType="afterEffect">
                                  <p:stCondLst>
                                    <p:cond delay="0"/>
                                  </p:stCondLst>
                                  <p:childTnLst>
                                    <p:set>
                                      <p:cBhvr>
                                        <p:cTn id="120" dur="75">
                                          <p:stCondLst>
                                            <p:cond delay="0"/>
                                          </p:stCondLst>
                                        </p:cTn>
                                        <p:tgtEl>
                                          <p:spTgt spid="385"/>
                                        </p:tgtEl>
                                        <p:attrNameLst>
                                          <p:attrName>style.visibility</p:attrName>
                                        </p:attrNameLst>
                                      </p:cBhvr>
                                      <p:to>
                                        <p:strVal val="visible"/>
                                      </p:to>
                                    </p:set>
                                  </p:childTnLst>
                                </p:cTn>
                              </p:par>
                            </p:childTnLst>
                          </p:cTn>
                        </p:par>
                        <p:par>
                          <p:cTn id="121" fill="hold">
                            <p:stCondLst>
                              <p:cond delay="3350"/>
                            </p:stCondLst>
                            <p:childTnLst>
                              <p:par>
                                <p:cTn id="122" presetID="11" presetClass="entr" presetSubtype="0" fill="hold" grpId="0" nodeType="afterEffect">
                                  <p:stCondLst>
                                    <p:cond delay="0"/>
                                  </p:stCondLst>
                                  <p:childTnLst>
                                    <p:set>
                                      <p:cBhvr>
                                        <p:cTn id="123" dur="75">
                                          <p:stCondLst>
                                            <p:cond delay="0"/>
                                          </p:stCondLst>
                                        </p:cTn>
                                        <p:tgtEl>
                                          <p:spTgt spid="358"/>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358"/>
                                        </p:tgtEl>
                                        <p:attrNameLst>
                                          <p:attrName>style.visibility</p:attrName>
                                        </p:attrNameLst>
                                      </p:cBhvr>
                                      <p:to>
                                        <p:strVal val="hidden"/>
                                      </p:to>
                                    </p:set>
                                  </p:subTnLst>
                                </p:cTn>
                              </p:par>
                            </p:childTnLst>
                          </p:cTn>
                        </p:par>
                        <p:par>
                          <p:cTn id="124" fill="hold">
                            <p:stCondLst>
                              <p:cond delay="3425"/>
                            </p:stCondLst>
                            <p:childTnLst>
                              <p:par>
                                <p:cTn id="125" presetID="11" presetClass="entr" presetSubtype="0" fill="hold" grpId="0" nodeType="afterEffect">
                                  <p:stCondLst>
                                    <p:cond delay="0"/>
                                  </p:stCondLst>
                                  <p:childTnLst>
                                    <p:set>
                                      <p:cBhvr>
                                        <p:cTn id="126" dur="75">
                                          <p:stCondLst>
                                            <p:cond delay="0"/>
                                          </p:stCondLst>
                                        </p:cTn>
                                        <p:tgtEl>
                                          <p:spTgt spid="359"/>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359"/>
                                        </p:tgtEl>
                                        <p:attrNameLst>
                                          <p:attrName>style.visibility</p:attrName>
                                        </p:attrNameLst>
                                      </p:cBhvr>
                                      <p:to>
                                        <p:strVal val="hidden"/>
                                      </p:to>
                                    </p:set>
                                  </p:subTnLst>
                                </p:cTn>
                              </p:par>
                            </p:childTnLst>
                          </p:cTn>
                        </p:par>
                        <p:par>
                          <p:cTn id="127" fill="hold">
                            <p:stCondLst>
                              <p:cond delay="3500"/>
                            </p:stCondLst>
                            <p:childTnLst>
                              <p:par>
                                <p:cTn id="128" presetID="11" presetClass="entr" presetSubtype="0" fill="hold" nodeType="afterEffect">
                                  <p:stCondLst>
                                    <p:cond delay="0"/>
                                  </p:stCondLst>
                                  <p:childTnLst>
                                    <p:set>
                                      <p:cBhvr>
                                        <p:cTn id="129" dur="75">
                                          <p:stCondLst>
                                            <p:cond delay="0"/>
                                          </p:stCondLst>
                                        </p:cTn>
                                        <p:tgtEl>
                                          <p:spTgt spid="386"/>
                                        </p:tgtEl>
                                        <p:attrNameLst>
                                          <p:attrName>style.visibility</p:attrName>
                                        </p:attrNameLst>
                                      </p:cBhvr>
                                      <p:to>
                                        <p:strVal val="visible"/>
                                      </p:to>
                                    </p:set>
                                  </p:childTnLst>
                                </p:cTn>
                              </p:par>
                            </p:childTnLst>
                          </p:cTn>
                        </p:par>
                        <p:par>
                          <p:cTn id="130" fill="hold">
                            <p:stCondLst>
                              <p:cond delay="3575"/>
                            </p:stCondLst>
                            <p:childTnLst>
                              <p:par>
                                <p:cTn id="131" presetID="11" presetClass="entr" presetSubtype="0" fill="hold" grpId="0" nodeType="afterEffect">
                                  <p:stCondLst>
                                    <p:cond delay="0"/>
                                  </p:stCondLst>
                                  <p:childTnLst>
                                    <p:set>
                                      <p:cBhvr>
                                        <p:cTn id="132" dur="75">
                                          <p:stCondLst>
                                            <p:cond delay="0"/>
                                          </p:stCondLst>
                                        </p:cTn>
                                        <p:tgtEl>
                                          <p:spTgt spid="360"/>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360"/>
                                        </p:tgtEl>
                                        <p:attrNameLst>
                                          <p:attrName>style.visibility</p:attrName>
                                        </p:attrNameLst>
                                      </p:cBhvr>
                                      <p:to>
                                        <p:strVal val="hidden"/>
                                      </p:to>
                                    </p:set>
                                  </p:subTnLst>
                                </p:cTn>
                              </p:par>
                            </p:childTnLst>
                          </p:cTn>
                        </p:par>
                        <p:par>
                          <p:cTn id="133" fill="hold">
                            <p:stCondLst>
                              <p:cond delay="3650"/>
                            </p:stCondLst>
                            <p:childTnLst>
                              <p:par>
                                <p:cTn id="134" presetID="11" presetClass="entr" presetSubtype="0" fill="hold" grpId="0" nodeType="afterEffect">
                                  <p:stCondLst>
                                    <p:cond delay="0"/>
                                  </p:stCondLst>
                                  <p:childTnLst>
                                    <p:set>
                                      <p:cBhvr>
                                        <p:cTn id="135" dur="75">
                                          <p:stCondLst>
                                            <p:cond delay="0"/>
                                          </p:stCondLst>
                                        </p:cTn>
                                        <p:tgtEl>
                                          <p:spTgt spid="361"/>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361"/>
                                        </p:tgtEl>
                                        <p:attrNameLst>
                                          <p:attrName>style.visibility</p:attrName>
                                        </p:attrNameLst>
                                      </p:cBhvr>
                                      <p:to>
                                        <p:strVal val="hidden"/>
                                      </p:to>
                                    </p:set>
                                  </p:subTnLst>
                                </p:cTn>
                              </p:par>
                            </p:childTnLst>
                          </p:cTn>
                        </p:par>
                        <p:par>
                          <p:cTn id="136" fill="hold">
                            <p:stCondLst>
                              <p:cond delay="3725"/>
                            </p:stCondLst>
                            <p:childTnLst>
                              <p:par>
                                <p:cTn id="137" presetID="11" presetClass="entr" presetSubtype="0" fill="hold" grpId="0" nodeType="afterEffect">
                                  <p:stCondLst>
                                    <p:cond delay="0"/>
                                  </p:stCondLst>
                                  <p:childTnLst>
                                    <p:set>
                                      <p:cBhvr>
                                        <p:cTn id="138" dur="75">
                                          <p:stCondLst>
                                            <p:cond delay="0"/>
                                          </p:stCondLst>
                                        </p:cTn>
                                        <p:tgtEl>
                                          <p:spTgt spid="387"/>
                                        </p:tgtEl>
                                        <p:attrNameLst>
                                          <p:attrName>style.visibility</p:attrName>
                                        </p:attrNameLst>
                                      </p:cBhvr>
                                      <p:to>
                                        <p:strVal val="visible"/>
                                      </p:to>
                                    </p:set>
                                  </p:childTnLst>
                                </p:cTn>
                              </p:par>
                            </p:childTnLst>
                          </p:cTn>
                        </p:par>
                        <p:par>
                          <p:cTn id="139" fill="hold">
                            <p:stCondLst>
                              <p:cond delay="3800"/>
                            </p:stCondLst>
                            <p:childTnLst>
                              <p:par>
                                <p:cTn id="140" presetID="11" presetClass="entr" presetSubtype="0" fill="hold" grpId="0" nodeType="afterEffect">
                                  <p:stCondLst>
                                    <p:cond delay="0"/>
                                  </p:stCondLst>
                                  <p:childTnLst>
                                    <p:set>
                                      <p:cBhvr>
                                        <p:cTn id="141" dur="75">
                                          <p:stCondLst>
                                            <p:cond delay="0"/>
                                          </p:stCondLst>
                                        </p:cTn>
                                        <p:tgtEl>
                                          <p:spTgt spid="362"/>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362"/>
                                        </p:tgtEl>
                                        <p:attrNameLst>
                                          <p:attrName>style.visibility</p:attrName>
                                        </p:attrNameLst>
                                      </p:cBhvr>
                                      <p:to>
                                        <p:strVal val="hidden"/>
                                      </p:to>
                                    </p:set>
                                  </p:subTnLst>
                                </p:cTn>
                              </p:par>
                            </p:childTnLst>
                          </p:cTn>
                        </p:par>
                        <p:par>
                          <p:cTn id="142" fill="hold">
                            <p:stCondLst>
                              <p:cond delay="3875"/>
                            </p:stCondLst>
                            <p:childTnLst>
                              <p:par>
                                <p:cTn id="143" presetID="11" presetClass="entr" presetSubtype="0" fill="hold" grpId="0" nodeType="afterEffect">
                                  <p:stCondLst>
                                    <p:cond delay="0"/>
                                  </p:stCondLst>
                                  <p:childTnLst>
                                    <p:set>
                                      <p:cBhvr>
                                        <p:cTn id="144" dur="75">
                                          <p:stCondLst>
                                            <p:cond delay="0"/>
                                          </p:stCondLst>
                                        </p:cTn>
                                        <p:tgtEl>
                                          <p:spTgt spid="363"/>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363"/>
                                        </p:tgtEl>
                                        <p:attrNameLst>
                                          <p:attrName>style.visibility</p:attrName>
                                        </p:attrNameLst>
                                      </p:cBhvr>
                                      <p:to>
                                        <p:strVal val="hidden"/>
                                      </p:to>
                                    </p:set>
                                  </p:subTnLst>
                                </p:cTn>
                              </p:par>
                            </p:childTnLst>
                          </p:cTn>
                        </p:par>
                        <p:par>
                          <p:cTn id="145" fill="hold">
                            <p:stCondLst>
                              <p:cond delay="3950"/>
                            </p:stCondLst>
                            <p:childTnLst>
                              <p:par>
                                <p:cTn id="146" presetID="11" presetClass="entr" presetSubtype="0" fill="hold" nodeType="afterEffect">
                                  <p:stCondLst>
                                    <p:cond delay="0"/>
                                  </p:stCondLst>
                                  <p:childTnLst>
                                    <p:set>
                                      <p:cBhvr>
                                        <p:cTn id="147" dur="75">
                                          <p:stCondLst>
                                            <p:cond delay="0"/>
                                          </p:stCondLst>
                                        </p:cTn>
                                        <p:tgtEl>
                                          <p:spTgt spid="388"/>
                                        </p:tgtEl>
                                        <p:attrNameLst>
                                          <p:attrName>style.visibility</p:attrName>
                                        </p:attrNameLst>
                                      </p:cBhvr>
                                      <p:to>
                                        <p:strVal val="visible"/>
                                      </p:to>
                                    </p:set>
                                  </p:childTnLst>
                                </p:cTn>
                              </p:par>
                            </p:childTnLst>
                          </p:cTn>
                        </p:par>
                        <p:par>
                          <p:cTn id="148" fill="hold">
                            <p:stCondLst>
                              <p:cond delay="4025"/>
                            </p:stCondLst>
                            <p:childTnLst>
                              <p:par>
                                <p:cTn id="149" presetID="11" presetClass="entr" presetSubtype="0" fill="hold" grpId="0" nodeType="afterEffect">
                                  <p:stCondLst>
                                    <p:cond delay="0"/>
                                  </p:stCondLst>
                                  <p:childTnLst>
                                    <p:set>
                                      <p:cBhvr>
                                        <p:cTn id="150" dur="75">
                                          <p:stCondLst>
                                            <p:cond delay="0"/>
                                          </p:stCondLst>
                                        </p:cTn>
                                        <p:tgtEl>
                                          <p:spTgt spid="364"/>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364"/>
                                        </p:tgtEl>
                                        <p:attrNameLst>
                                          <p:attrName>style.visibility</p:attrName>
                                        </p:attrNameLst>
                                      </p:cBhvr>
                                      <p:to>
                                        <p:strVal val="hidden"/>
                                      </p:to>
                                    </p:set>
                                  </p:subTnLst>
                                </p:cTn>
                              </p:par>
                            </p:childTnLst>
                          </p:cTn>
                        </p:par>
                        <p:par>
                          <p:cTn id="151" fill="hold">
                            <p:stCondLst>
                              <p:cond delay="4100"/>
                            </p:stCondLst>
                            <p:childTnLst>
                              <p:par>
                                <p:cTn id="152" presetID="11" presetClass="entr" presetSubtype="0" fill="hold" grpId="0" nodeType="afterEffect">
                                  <p:stCondLst>
                                    <p:cond delay="0"/>
                                  </p:stCondLst>
                                  <p:childTnLst>
                                    <p:set>
                                      <p:cBhvr>
                                        <p:cTn id="153" dur="75">
                                          <p:stCondLst>
                                            <p:cond delay="0"/>
                                          </p:stCondLst>
                                        </p:cTn>
                                        <p:tgtEl>
                                          <p:spTgt spid="365"/>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365"/>
                                        </p:tgtEl>
                                        <p:attrNameLst>
                                          <p:attrName>style.visibility</p:attrName>
                                        </p:attrNameLst>
                                      </p:cBhvr>
                                      <p:to>
                                        <p:strVal val="hidden"/>
                                      </p:to>
                                    </p:set>
                                  </p:subTnLst>
                                </p:cTn>
                              </p:par>
                            </p:childTnLst>
                          </p:cTn>
                        </p:par>
                        <p:par>
                          <p:cTn id="154" fill="hold">
                            <p:stCondLst>
                              <p:cond delay="4175"/>
                            </p:stCondLst>
                            <p:childTnLst>
                              <p:par>
                                <p:cTn id="155" presetID="11" presetClass="entr" presetSubtype="0" fill="hold" nodeType="afterEffect">
                                  <p:stCondLst>
                                    <p:cond delay="0"/>
                                  </p:stCondLst>
                                  <p:childTnLst>
                                    <p:set>
                                      <p:cBhvr>
                                        <p:cTn id="156" dur="75">
                                          <p:stCondLst>
                                            <p:cond delay="0"/>
                                          </p:stCondLst>
                                        </p:cTn>
                                        <p:tgtEl>
                                          <p:spTgt spid="389"/>
                                        </p:tgtEl>
                                        <p:attrNameLst>
                                          <p:attrName>style.visibility</p:attrName>
                                        </p:attrNameLst>
                                      </p:cBhvr>
                                      <p:to>
                                        <p:strVal val="visible"/>
                                      </p:to>
                                    </p:set>
                                  </p:childTnLst>
                                  <p:subTnLst>
                                    <p:set>
                                      <p:cBhvr override="childStyle">
                                        <p:cTn dur="1" fill="hold" display="0" masterRel="nextClick" afterEffect="1"/>
                                        <p:tgtEl>
                                          <p:spTgt spid="389"/>
                                        </p:tgtEl>
                                        <p:attrNameLst>
                                          <p:attrName>style.visibility</p:attrName>
                                        </p:attrNameLst>
                                      </p:cBhvr>
                                      <p:to>
                                        <p:strVal val="hidden"/>
                                      </p:to>
                                    </p:set>
                                  </p:subTnLst>
                                </p:cTn>
                              </p:par>
                            </p:childTnLst>
                          </p:cTn>
                        </p:par>
                        <p:par>
                          <p:cTn id="157" fill="hold">
                            <p:stCondLst>
                              <p:cond delay="4250"/>
                            </p:stCondLst>
                            <p:childTnLst>
                              <p:par>
                                <p:cTn id="158" presetID="11" presetClass="entr" presetSubtype="0" fill="hold" grpId="0" nodeType="afterEffect">
                                  <p:stCondLst>
                                    <p:cond delay="0"/>
                                  </p:stCondLst>
                                  <p:childTnLst>
                                    <p:set>
                                      <p:cBhvr>
                                        <p:cTn id="159" dur="75">
                                          <p:stCondLst>
                                            <p:cond delay="0"/>
                                          </p:stCondLst>
                                        </p:cTn>
                                        <p:tgtEl>
                                          <p:spTgt spid="36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366"/>
                                        </p:tgtEl>
                                        <p:attrNameLst>
                                          <p:attrName>style.visibility</p:attrName>
                                        </p:attrNameLst>
                                      </p:cBhvr>
                                      <p:to>
                                        <p:strVal val="hidden"/>
                                      </p:to>
                                    </p:set>
                                  </p:subTnLst>
                                </p:cTn>
                              </p:par>
                            </p:childTnLst>
                          </p:cTn>
                        </p:par>
                        <p:par>
                          <p:cTn id="160" fill="hold">
                            <p:stCondLst>
                              <p:cond delay="4325"/>
                            </p:stCondLst>
                            <p:childTnLst>
                              <p:par>
                                <p:cTn id="161" presetID="11" presetClass="entr" presetSubtype="0" fill="hold" grpId="0" nodeType="afterEffect">
                                  <p:stCondLst>
                                    <p:cond delay="0"/>
                                  </p:stCondLst>
                                  <p:childTnLst>
                                    <p:set>
                                      <p:cBhvr>
                                        <p:cTn id="162" dur="75">
                                          <p:stCondLst>
                                            <p:cond delay="0"/>
                                          </p:stCondLst>
                                        </p:cTn>
                                        <p:tgtEl>
                                          <p:spTgt spid="36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367"/>
                                        </p:tgtEl>
                                        <p:attrNameLst>
                                          <p:attrName>style.visibility</p:attrName>
                                        </p:attrNameLst>
                                      </p:cBhvr>
                                      <p:to>
                                        <p:strVal val="hidden"/>
                                      </p:to>
                                    </p:set>
                                  </p:subTnLst>
                                </p:cTn>
                              </p:par>
                            </p:childTnLst>
                          </p:cTn>
                        </p:par>
                        <p:par>
                          <p:cTn id="163" fill="hold">
                            <p:stCondLst>
                              <p:cond delay="4400"/>
                            </p:stCondLst>
                            <p:childTnLst>
                              <p:par>
                                <p:cTn id="164" presetID="1" presetClass="entr" presetSubtype="0" fill="hold" nodeType="afterEffect">
                                  <p:stCondLst>
                                    <p:cond delay="0"/>
                                  </p:stCondLst>
                                  <p:childTnLst>
                                    <p:set>
                                      <p:cBhvr>
                                        <p:cTn id="165" dur="1" fill="hold">
                                          <p:stCondLst>
                                            <p:cond delay="499"/>
                                          </p:stCondLst>
                                        </p:cTn>
                                        <p:tgtEl>
                                          <p:spTgt spid="390"/>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499"/>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9" grpId="0" animBg="1"/>
      <p:bldP spid="350" grpId="0" animBg="1"/>
      <p:bldP spid="351"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92" grpId="0" animBg="1"/>
      <p:bldP spid="393" grpId="0" animBg="1"/>
      <p:bldP spid="372" grpId="0"/>
      <p:bldP spid="373" grpId="0"/>
      <p:bldP spid="374" grpId="0"/>
      <p:bldP spid="375" grpId="0"/>
      <p:bldP spid="376" grpId="0"/>
      <p:bldP spid="377" grpId="0"/>
      <p:bldP spid="378" grpId="0"/>
      <p:bldP spid="379" grpId="0"/>
      <p:bldP spid="380" grpId="0"/>
      <p:bldP spid="381" grpId="0"/>
      <p:bldP spid="382" grpId="0"/>
      <p:bldP spid="383" grpId="0"/>
      <p:bldP spid="3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4724400" y="3276600"/>
            <a:ext cx="0" cy="1828800"/>
          </a:xfrm>
          <a:prstGeom prst="line">
            <a:avLst/>
          </a:prstGeom>
          <a:noFill/>
          <a:ln w="76200">
            <a:solidFill>
              <a:schemeClr val="accent1"/>
            </a:solidFill>
            <a:round/>
            <a:headEnd type="none" w="sm" len="sm"/>
            <a:tailEnd type="triangle" w="sm" len="sm"/>
          </a:ln>
          <a:scene3d>
            <a:camera prst="orthographicFront"/>
            <a:lightRig rig="threePt" dir="t"/>
          </a:scene3d>
          <a:sp3d>
            <a:bevelT prst="angle"/>
          </a:sp3d>
          <a:extLst>
            <a:ext uri="{909E8E84-426E-40DD-AFC4-6F175D3DCCD1}">
              <a14:hiddenFill xmlns:a14="http://schemas.microsoft.com/office/drawing/2010/main">
                <a:noFill/>
              </a14:hiddenFill>
            </a:ext>
          </a:extLst>
        </p:spPr>
        <p:txBody>
          <a:bodyPr lIns="0">
            <a:spAutoFit/>
          </a:bodyPr>
          <a:lstStyle/>
          <a:p>
            <a:endParaRPr lang="en-CA" dirty="0"/>
          </a:p>
        </p:txBody>
      </p:sp>
      <p:sp>
        <p:nvSpPr>
          <p:cNvPr id="16" name="Line 7"/>
          <p:cNvSpPr>
            <a:spLocks noChangeShapeType="1"/>
          </p:cNvSpPr>
          <p:nvPr/>
        </p:nvSpPr>
        <p:spPr bwMode="auto">
          <a:xfrm>
            <a:off x="7010400" y="3276600"/>
            <a:ext cx="0" cy="1828800"/>
          </a:xfrm>
          <a:prstGeom prst="line">
            <a:avLst/>
          </a:prstGeom>
          <a:noFill/>
          <a:ln w="76200">
            <a:solidFill>
              <a:schemeClr val="accent1"/>
            </a:solidFill>
            <a:round/>
            <a:headEnd type="none" w="sm" len="sm"/>
            <a:tailEnd type="triangle" w="sm" len="sm"/>
          </a:ln>
          <a:scene3d>
            <a:camera prst="orthographicFront"/>
            <a:lightRig rig="threePt" dir="t"/>
          </a:scene3d>
          <a:sp3d>
            <a:bevelT prst="angle"/>
          </a:sp3d>
          <a:extLst>
            <a:ext uri="{909E8E84-426E-40DD-AFC4-6F175D3DCCD1}">
              <a14:hiddenFill xmlns:a14="http://schemas.microsoft.com/office/drawing/2010/main">
                <a:noFill/>
              </a14:hiddenFill>
            </a:ext>
          </a:extLst>
        </p:spPr>
        <p:txBody>
          <a:bodyPr lIns="0">
            <a:spAutoFit/>
          </a:bodyPr>
          <a:lstStyle/>
          <a:p>
            <a:endParaRPr lang="en-CA" dirty="0"/>
          </a:p>
        </p:txBody>
      </p:sp>
      <p:sp>
        <p:nvSpPr>
          <p:cNvPr id="12" name="Title 140"/>
          <p:cNvSpPr>
            <a:spLocks noGrp="1"/>
          </p:cNvSpPr>
          <p:nvPr>
            <p:ph type="title"/>
          </p:nvPr>
        </p:nvSpPr>
        <p:spPr>
          <a:xfrm>
            <a:off x="0" y="152400"/>
            <a:ext cx="9144000" cy="1109655"/>
          </a:xfrm>
        </p:spPr>
        <p:txBody>
          <a:bodyPr>
            <a:normAutofit fontScale="90000"/>
          </a:bodyPr>
          <a:lstStyle/>
          <a:p>
            <a:r>
              <a:rPr lang="en-US" sz="3600" b="0" dirty="0"/>
              <a:t>Radar Level</a:t>
            </a:r>
            <a:br>
              <a:rPr lang="en-US" sz="3600" b="0" dirty="0"/>
            </a:br>
            <a:r>
              <a:rPr lang="en-US" sz="3600" b="0" dirty="0"/>
              <a:t>Echo Ranging Calculation</a:t>
            </a:r>
          </a:p>
        </p:txBody>
      </p:sp>
      <p:sp>
        <p:nvSpPr>
          <p:cNvPr id="5" name="Rectangle 4"/>
          <p:cNvSpPr>
            <a:spLocks noChangeArrowheads="1"/>
          </p:cNvSpPr>
          <p:nvPr/>
        </p:nvSpPr>
        <p:spPr bwMode="auto">
          <a:xfrm>
            <a:off x="990600" y="2677180"/>
            <a:ext cx="7524750" cy="52322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spAutoFit/>
          </a:bodyPr>
          <a:lstStyle/>
          <a:p>
            <a:pPr>
              <a:spcBef>
                <a:spcPct val="100000"/>
              </a:spcBef>
              <a:spcAft>
                <a:spcPct val="30000"/>
              </a:spcAft>
              <a:buClr>
                <a:srgbClr val="FF9933"/>
              </a:buClr>
            </a:pPr>
            <a:r>
              <a:rPr lang="en-US" sz="2800" dirty="0">
                <a:solidFill>
                  <a:schemeClr val="tx1"/>
                </a:solidFill>
                <a:latin typeface="+mj-lt"/>
              </a:rPr>
              <a:t>    DISTANCE =  	VELOCITY     x     TIME</a:t>
            </a:r>
          </a:p>
        </p:txBody>
      </p:sp>
      <p:sp>
        <p:nvSpPr>
          <p:cNvPr id="6" name="Rectangle 4"/>
          <p:cNvSpPr>
            <a:spLocks noChangeArrowheads="1"/>
          </p:cNvSpPr>
          <p:nvPr/>
        </p:nvSpPr>
        <p:spPr bwMode="auto">
          <a:xfrm>
            <a:off x="3733800" y="5182180"/>
            <a:ext cx="1981200" cy="152342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noAutofit/>
          </a:bodyPr>
          <a:lstStyle/>
          <a:p>
            <a:pPr algn="ctr">
              <a:spcBef>
                <a:spcPct val="100000"/>
              </a:spcBef>
              <a:spcAft>
                <a:spcPct val="30000"/>
              </a:spcAft>
              <a:buClr>
                <a:srgbClr val="FF9933"/>
              </a:buClr>
            </a:pPr>
            <a:r>
              <a:rPr lang="en-US" sz="2000" dirty="0">
                <a:solidFill>
                  <a:schemeClr val="tx1"/>
                </a:solidFill>
                <a:latin typeface="+mj-lt"/>
              </a:rPr>
              <a:t>Speed of light is </a:t>
            </a:r>
            <a:r>
              <a:rPr lang="en-US" sz="2000" dirty="0">
                <a:latin typeface="+mj-lt"/>
              </a:rPr>
              <a:t>9.84x10</a:t>
            </a:r>
            <a:r>
              <a:rPr lang="en-US" sz="2000" baseline="30000" dirty="0">
                <a:latin typeface="+mj-lt"/>
              </a:rPr>
              <a:t>8</a:t>
            </a:r>
            <a:r>
              <a:rPr lang="en-US" sz="2000" dirty="0">
                <a:solidFill>
                  <a:schemeClr val="tx1"/>
                </a:solidFill>
                <a:latin typeface="+mj-lt"/>
              </a:rPr>
              <a:t> </a:t>
            </a:r>
            <a:r>
              <a:rPr lang="en-US" sz="2000" dirty="0" err="1">
                <a:solidFill>
                  <a:schemeClr val="tx1"/>
                </a:solidFill>
                <a:latin typeface="+mj-lt"/>
              </a:rPr>
              <a:t>ft</a:t>
            </a:r>
            <a:r>
              <a:rPr lang="en-US" sz="2000" dirty="0">
                <a:solidFill>
                  <a:schemeClr val="tx1"/>
                </a:solidFill>
                <a:latin typeface="+mj-lt"/>
              </a:rPr>
              <a:t>/sec</a:t>
            </a:r>
          </a:p>
        </p:txBody>
      </p:sp>
      <p:sp>
        <p:nvSpPr>
          <p:cNvPr id="7" name="Rectangle 5"/>
          <p:cNvSpPr>
            <a:spLocks noChangeArrowheads="1"/>
          </p:cNvSpPr>
          <p:nvPr/>
        </p:nvSpPr>
        <p:spPr bwMode="auto">
          <a:xfrm>
            <a:off x="5867400" y="5185990"/>
            <a:ext cx="2286000" cy="151961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noAutofit/>
          </a:bodyPr>
          <a:lstStyle/>
          <a:p>
            <a:pPr algn="ctr">
              <a:spcBef>
                <a:spcPct val="100000"/>
              </a:spcBef>
              <a:spcAft>
                <a:spcPct val="30000"/>
              </a:spcAft>
              <a:buClr>
                <a:srgbClr val="FF9933"/>
              </a:buClr>
            </a:pPr>
            <a:r>
              <a:rPr lang="en-US" sz="2000" dirty="0">
                <a:solidFill>
                  <a:schemeClr val="tx1"/>
                </a:solidFill>
                <a:latin typeface="+mj-lt"/>
              </a:rPr>
              <a:t>Time between sound             transmission and echo received</a:t>
            </a:r>
          </a:p>
        </p:txBody>
      </p:sp>
      <p:sp>
        <p:nvSpPr>
          <p:cNvPr id="9" name="Line 6"/>
          <p:cNvSpPr>
            <a:spLocks noChangeShapeType="1"/>
          </p:cNvSpPr>
          <p:nvPr/>
        </p:nvSpPr>
        <p:spPr bwMode="auto">
          <a:xfrm>
            <a:off x="4572000" y="3297198"/>
            <a:ext cx="0" cy="1828800"/>
          </a:xfrm>
          <a:prstGeom prst="line">
            <a:avLst/>
          </a:prstGeom>
          <a:noFill/>
          <a:ln w="76200">
            <a:noFill/>
            <a:round/>
            <a:headEnd type="none" w="sm" len="sm"/>
            <a:tailEnd type="triangle" w="sm" len="sm"/>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lIns="0">
            <a:spAutoFit/>
          </a:bodyPr>
          <a:lstStyle/>
          <a:p>
            <a:endParaRPr lang="en-CA" dirty="0">
              <a:solidFill>
                <a:schemeClr val="tx1"/>
              </a:solidFill>
            </a:endParaRPr>
          </a:p>
        </p:txBody>
      </p:sp>
      <p:sp>
        <p:nvSpPr>
          <p:cNvPr id="11" name="Rectangle 8"/>
          <p:cNvSpPr>
            <a:spLocks noChangeArrowheads="1"/>
          </p:cNvSpPr>
          <p:nvPr/>
        </p:nvSpPr>
        <p:spPr bwMode="auto">
          <a:xfrm>
            <a:off x="1447800" y="3896380"/>
            <a:ext cx="6934200" cy="52322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spAutoFit/>
          </a:bodyPr>
          <a:lstStyle/>
          <a:p>
            <a:pPr algn="ctr">
              <a:spcBef>
                <a:spcPct val="100000"/>
              </a:spcBef>
              <a:spcAft>
                <a:spcPct val="30000"/>
              </a:spcAft>
              <a:buClr>
                <a:srgbClr val="FF9933"/>
              </a:buClr>
            </a:pPr>
            <a:r>
              <a:rPr lang="en-US" sz="2800" dirty="0">
                <a:solidFill>
                  <a:schemeClr val="tx1"/>
                </a:solidFill>
                <a:latin typeface="Siemens Sans"/>
              </a:rPr>
              <a:t>    </a:t>
            </a:r>
            <a:r>
              <a:rPr lang="en-US" sz="2800" dirty="0">
                <a:latin typeface="+mj-lt"/>
              </a:rPr>
              <a:t>65.62</a:t>
            </a:r>
            <a:r>
              <a:rPr lang="en-US" sz="2800" dirty="0">
                <a:solidFill>
                  <a:schemeClr val="tx1"/>
                </a:solidFill>
                <a:latin typeface="+mj-lt"/>
              </a:rPr>
              <a:t> </a:t>
            </a:r>
            <a:r>
              <a:rPr lang="en-US" sz="2800" dirty="0" err="1">
                <a:solidFill>
                  <a:schemeClr val="tx1"/>
                </a:solidFill>
                <a:latin typeface="+mj-lt"/>
              </a:rPr>
              <a:t>ft</a:t>
            </a:r>
            <a:r>
              <a:rPr lang="en-US" sz="2800" dirty="0">
                <a:solidFill>
                  <a:schemeClr val="tx1"/>
                </a:solidFill>
                <a:latin typeface="+mj-lt"/>
              </a:rPr>
              <a:t> =  9.84x10</a:t>
            </a:r>
            <a:r>
              <a:rPr lang="en-US" sz="2800" baseline="30000" dirty="0">
                <a:solidFill>
                  <a:schemeClr val="tx1"/>
                </a:solidFill>
                <a:latin typeface="+mj-lt"/>
              </a:rPr>
              <a:t>8</a:t>
            </a:r>
            <a:r>
              <a:rPr lang="en-US" sz="2800" dirty="0">
                <a:solidFill>
                  <a:schemeClr val="tx1"/>
                </a:solidFill>
                <a:latin typeface="+mj-lt"/>
              </a:rPr>
              <a:t> </a:t>
            </a:r>
            <a:r>
              <a:rPr lang="en-US" sz="2800" dirty="0" err="1">
                <a:solidFill>
                  <a:schemeClr val="tx1"/>
                </a:solidFill>
                <a:latin typeface="+mj-lt"/>
              </a:rPr>
              <a:t>ft</a:t>
            </a:r>
            <a:r>
              <a:rPr lang="en-US" sz="2800" dirty="0">
                <a:solidFill>
                  <a:schemeClr val="tx1"/>
                </a:solidFill>
                <a:latin typeface="+mj-lt"/>
              </a:rPr>
              <a:t>/s  x  66.67 nS</a:t>
            </a:r>
          </a:p>
        </p:txBody>
      </p:sp>
      <p:sp>
        <p:nvSpPr>
          <p:cNvPr id="13" name="Rectangle 21"/>
          <p:cNvSpPr>
            <a:spLocks noChangeArrowheads="1"/>
          </p:cNvSpPr>
          <p:nvPr/>
        </p:nvSpPr>
        <p:spPr bwMode="auto">
          <a:xfrm>
            <a:off x="533400" y="5181600"/>
            <a:ext cx="2994025" cy="1524000"/>
          </a:xfrm>
          <a:prstGeom prst="rect">
            <a:avLst/>
          </a:prstGeom>
          <a:solidFill>
            <a:srgbClr val="D7D7CD"/>
          </a:solidFill>
          <a:ln w="762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square" lIns="0" anchor="ctr">
            <a:noAutofit/>
          </a:bodyPr>
          <a:lstStyle/>
          <a:p>
            <a:pPr algn="ctr">
              <a:spcBef>
                <a:spcPts val="600"/>
              </a:spcBef>
              <a:spcAft>
                <a:spcPts val="0"/>
              </a:spcAft>
              <a:buClr>
                <a:srgbClr val="FF9933"/>
              </a:buClr>
            </a:pPr>
            <a:r>
              <a:rPr lang="en-US" sz="2000" dirty="0">
                <a:solidFill>
                  <a:schemeClr val="tx1"/>
                </a:solidFill>
                <a:latin typeface="+mj-lt"/>
              </a:rPr>
              <a:t>Divide by 2 to determine travel time one way</a:t>
            </a:r>
          </a:p>
          <a:p>
            <a:pPr algn="ctr">
              <a:spcBef>
                <a:spcPts val="600"/>
              </a:spcBef>
              <a:spcAft>
                <a:spcPts val="0"/>
              </a:spcAft>
              <a:buClr>
                <a:srgbClr val="FF9933"/>
              </a:buClr>
            </a:pPr>
            <a:r>
              <a:rPr lang="en-US" sz="2000" dirty="0">
                <a:solidFill>
                  <a:schemeClr val="tx1"/>
                </a:solidFill>
                <a:latin typeface="+mj-lt"/>
              </a:rPr>
              <a:t> </a:t>
            </a:r>
            <a:r>
              <a:rPr lang="en-US" sz="2000" dirty="0">
                <a:latin typeface="+mj-lt"/>
              </a:rPr>
              <a:t>65.62</a:t>
            </a:r>
            <a:r>
              <a:rPr lang="en-US" sz="2000" dirty="0">
                <a:solidFill>
                  <a:schemeClr val="tx1"/>
                </a:solidFill>
                <a:latin typeface="+mj-lt"/>
              </a:rPr>
              <a:t> </a:t>
            </a:r>
            <a:r>
              <a:rPr lang="en-US" sz="2000" dirty="0">
                <a:solidFill>
                  <a:schemeClr val="tx2">
                    <a:lumMod val="85000"/>
                    <a:lumOff val="15000"/>
                  </a:schemeClr>
                </a:solidFill>
              </a:rPr>
              <a:t>÷ </a:t>
            </a:r>
            <a:r>
              <a:rPr lang="en-US" sz="2000" dirty="0">
                <a:solidFill>
                  <a:schemeClr val="tx1"/>
                </a:solidFill>
                <a:latin typeface="+mj-lt"/>
              </a:rPr>
              <a:t>2 = 32.81 </a:t>
            </a:r>
            <a:r>
              <a:rPr lang="en-US" sz="2000" dirty="0" err="1">
                <a:solidFill>
                  <a:schemeClr val="tx1"/>
                </a:solidFill>
                <a:latin typeface="+mj-lt"/>
              </a:rPr>
              <a:t>ft</a:t>
            </a:r>
            <a:r>
              <a:rPr lang="en-US" sz="2000" dirty="0">
                <a:solidFill>
                  <a:schemeClr val="tx1"/>
                </a:solidFill>
                <a:latin typeface="+mj-lt"/>
              </a:rPr>
              <a:t> Distance</a:t>
            </a:r>
          </a:p>
        </p:txBody>
      </p:sp>
      <p:sp>
        <p:nvSpPr>
          <p:cNvPr id="14" name="Rectangle 13"/>
          <p:cNvSpPr/>
          <p:nvPr/>
        </p:nvSpPr>
        <p:spPr>
          <a:xfrm>
            <a:off x="0" y="2133600"/>
            <a:ext cx="9144000" cy="400110"/>
          </a:xfrm>
          <a:prstGeom prst="rect">
            <a:avLst/>
          </a:prstGeom>
        </p:spPr>
        <p:txBody>
          <a:bodyPr wrap="square">
            <a:spAutoFit/>
          </a:bodyPr>
          <a:lstStyle/>
          <a:p>
            <a:pPr algn="ctr"/>
            <a:r>
              <a:rPr lang="en-US" sz="2000" dirty="0">
                <a:solidFill>
                  <a:schemeClr val="tx1"/>
                </a:solidFill>
              </a:rPr>
              <a:t>Example:  for a 66.67 nanosecond time interval    </a:t>
            </a:r>
          </a:p>
        </p:txBody>
      </p:sp>
    </p:spTree>
    <p:extLst>
      <p:ext uri="{BB962C8B-B14F-4D97-AF65-F5344CB8AC3E}">
        <p14:creationId xmlns:p14="http://schemas.microsoft.com/office/powerpoint/2010/main" val="3487854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7" grpId="0" animBg="1"/>
      <p:bldP spid="9" grpId="0"/>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419600" y="4495800"/>
            <a:ext cx="4546328" cy="195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spcBef>
                <a:spcPts val="600"/>
              </a:spcBef>
            </a:pPr>
            <a:r>
              <a:rPr lang="en-US" dirty="0">
                <a:solidFill>
                  <a:schemeClr val="tx2">
                    <a:lumMod val="85000"/>
                    <a:lumOff val="15000"/>
                  </a:schemeClr>
                </a:solidFill>
                <a:latin typeface="Arial" pitchFamily="34" charset="0"/>
                <a:cs typeface="Arial" pitchFamily="34" charset="0"/>
              </a:rPr>
              <a:t>Level reading example: </a:t>
            </a:r>
          </a:p>
          <a:p>
            <a:pPr eaLnBrk="0" hangingPunct="0">
              <a:spcBef>
                <a:spcPts val="600"/>
              </a:spcBef>
            </a:pPr>
            <a:r>
              <a:rPr lang="en-US" dirty="0">
                <a:solidFill>
                  <a:schemeClr val="tx2">
                    <a:lumMod val="85000"/>
                    <a:lumOff val="15000"/>
                  </a:schemeClr>
                </a:solidFill>
                <a:cs typeface="Arial" pitchFamily="34" charset="0"/>
              </a:rPr>
              <a:t>If</a:t>
            </a:r>
            <a:r>
              <a:rPr lang="en-US" dirty="0">
                <a:solidFill>
                  <a:schemeClr val="tx2">
                    <a:lumMod val="85000"/>
                    <a:lumOff val="15000"/>
                  </a:schemeClr>
                </a:solidFill>
                <a:latin typeface="Arial" pitchFamily="34" charset="0"/>
                <a:cs typeface="Arial" pitchFamily="34" charset="0"/>
              </a:rPr>
              <a:t> the empty distance is 50ft and distance measured by the device is 30ft then material level calculated is:</a:t>
            </a:r>
          </a:p>
          <a:p>
            <a:pPr eaLnBrk="0" hangingPunct="0">
              <a:spcBef>
                <a:spcPts val="0"/>
              </a:spcBef>
            </a:pPr>
            <a:endParaRPr lang="en-US" sz="800" dirty="0">
              <a:solidFill>
                <a:schemeClr val="tx2">
                  <a:lumMod val="85000"/>
                  <a:lumOff val="15000"/>
                </a:schemeClr>
              </a:solidFill>
              <a:latin typeface="Arial" pitchFamily="34" charset="0"/>
              <a:cs typeface="Arial" pitchFamily="34" charset="0"/>
            </a:endParaRPr>
          </a:p>
          <a:p>
            <a:pPr eaLnBrk="0" hangingPunct="0">
              <a:spcBef>
                <a:spcPts val="0"/>
              </a:spcBef>
            </a:pPr>
            <a:endParaRPr lang="en-US" sz="800" dirty="0">
              <a:solidFill>
                <a:schemeClr val="tx2">
                  <a:lumMod val="85000"/>
                  <a:lumOff val="15000"/>
                </a:schemeClr>
              </a:solidFill>
              <a:latin typeface="Arial" pitchFamily="34" charset="0"/>
              <a:cs typeface="Arial" pitchFamily="34" charset="0"/>
            </a:endParaRPr>
          </a:p>
          <a:p>
            <a:pPr marL="520700" eaLnBrk="0" hangingPunct="0">
              <a:spcBef>
                <a:spcPts val="0"/>
              </a:spcBef>
            </a:pPr>
            <a:r>
              <a:rPr lang="en-US" dirty="0">
                <a:solidFill>
                  <a:schemeClr val="tx2">
                    <a:lumMod val="85000"/>
                    <a:lumOff val="15000"/>
                  </a:schemeClr>
                </a:solidFill>
                <a:latin typeface="Arial" pitchFamily="34" charset="0"/>
                <a:cs typeface="Arial" pitchFamily="34" charset="0"/>
              </a:rPr>
              <a:t>50ft – 30ft = </a:t>
            </a:r>
            <a:r>
              <a:rPr lang="en-US" b="1" dirty="0">
                <a:solidFill>
                  <a:schemeClr val="tx2">
                    <a:lumMod val="85000"/>
                    <a:lumOff val="15000"/>
                  </a:schemeClr>
                </a:solidFill>
                <a:latin typeface="Arial" pitchFamily="34" charset="0"/>
                <a:cs typeface="Arial" pitchFamily="34" charset="0"/>
              </a:rPr>
              <a:t>20ft</a:t>
            </a:r>
          </a:p>
        </p:txBody>
      </p:sp>
      <p:sp>
        <p:nvSpPr>
          <p:cNvPr id="6" name="Line 3"/>
          <p:cNvSpPr>
            <a:spLocks noChangeShapeType="1"/>
          </p:cNvSpPr>
          <p:nvPr/>
        </p:nvSpPr>
        <p:spPr bwMode="auto">
          <a:xfrm>
            <a:off x="1981200" y="2768598"/>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CA" dirty="0">
              <a:solidFill>
                <a:schemeClr val="tx2">
                  <a:lumMod val="85000"/>
                  <a:lumOff val="15000"/>
                </a:schemeClr>
              </a:solidFill>
            </a:endParaRPr>
          </a:p>
        </p:txBody>
      </p:sp>
      <p:sp>
        <p:nvSpPr>
          <p:cNvPr id="7" name="Line 4"/>
          <p:cNvSpPr>
            <a:spLocks noChangeShapeType="1"/>
          </p:cNvSpPr>
          <p:nvPr/>
        </p:nvSpPr>
        <p:spPr bwMode="auto">
          <a:xfrm>
            <a:off x="2133600" y="2708272"/>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CA" dirty="0">
              <a:solidFill>
                <a:schemeClr val="tx2">
                  <a:lumMod val="85000"/>
                  <a:lumOff val="15000"/>
                </a:schemeClr>
              </a:solidFill>
            </a:endParaRPr>
          </a:p>
        </p:txBody>
      </p:sp>
      <p:sp>
        <p:nvSpPr>
          <p:cNvPr id="8" name="Rectangle 7"/>
          <p:cNvSpPr>
            <a:spLocks noChangeArrowheads="1"/>
          </p:cNvSpPr>
          <p:nvPr/>
        </p:nvSpPr>
        <p:spPr bwMode="auto">
          <a:xfrm>
            <a:off x="1371600" y="5297423"/>
            <a:ext cx="61234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dirty="0">
                <a:solidFill>
                  <a:schemeClr val="tx2">
                    <a:lumMod val="85000"/>
                    <a:lumOff val="15000"/>
                  </a:schemeClr>
                </a:solidFill>
              </a:rPr>
              <a:t>50ft</a:t>
            </a:r>
          </a:p>
        </p:txBody>
      </p:sp>
      <p:sp>
        <p:nvSpPr>
          <p:cNvPr id="9" name="Rectangle 8"/>
          <p:cNvSpPr>
            <a:spLocks noChangeArrowheads="1"/>
          </p:cNvSpPr>
          <p:nvPr/>
        </p:nvSpPr>
        <p:spPr bwMode="auto">
          <a:xfrm>
            <a:off x="1219200" y="4587873"/>
            <a:ext cx="13716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4763" lvl="1" algn="r" eaLnBrk="0" hangingPunct="0"/>
            <a:r>
              <a:rPr lang="en-US" dirty="0">
                <a:solidFill>
                  <a:srgbClr val="0066FF"/>
                </a:solidFill>
              </a:rPr>
              <a:t>=   30ft     </a:t>
            </a:r>
          </a:p>
        </p:txBody>
      </p:sp>
      <p:sp>
        <p:nvSpPr>
          <p:cNvPr id="12" name="Rectangle 11"/>
          <p:cNvSpPr>
            <a:spLocks noChangeArrowheads="1"/>
          </p:cNvSpPr>
          <p:nvPr/>
        </p:nvSpPr>
        <p:spPr bwMode="auto">
          <a:xfrm>
            <a:off x="838852" y="2101013"/>
            <a:ext cx="170418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dirty="0"/>
              <a:t>Transmitter </a:t>
            </a:r>
          </a:p>
        </p:txBody>
      </p:sp>
      <p:sp>
        <p:nvSpPr>
          <p:cNvPr id="14" name="Line 12"/>
          <p:cNvSpPr>
            <a:spLocks noChangeShapeType="1"/>
          </p:cNvSpPr>
          <p:nvPr/>
        </p:nvSpPr>
        <p:spPr bwMode="auto">
          <a:xfrm flipH="1">
            <a:off x="1571625" y="4038599"/>
            <a:ext cx="987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15" name="Line 13"/>
          <p:cNvSpPr>
            <a:spLocks noChangeShapeType="1"/>
          </p:cNvSpPr>
          <p:nvPr/>
        </p:nvSpPr>
        <p:spPr bwMode="auto">
          <a:xfrm flipH="1">
            <a:off x="1571625" y="6400800"/>
            <a:ext cx="987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16" name="Line 14"/>
          <p:cNvSpPr>
            <a:spLocks noChangeShapeType="1"/>
          </p:cNvSpPr>
          <p:nvPr/>
        </p:nvSpPr>
        <p:spPr bwMode="auto">
          <a:xfrm flipH="1">
            <a:off x="2181225" y="5410199"/>
            <a:ext cx="3016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17" name="Rectangle 16"/>
          <p:cNvSpPr>
            <a:spLocks noChangeArrowheads="1"/>
          </p:cNvSpPr>
          <p:nvPr/>
        </p:nvSpPr>
        <p:spPr bwMode="auto">
          <a:xfrm>
            <a:off x="1976187" y="5724337"/>
            <a:ext cx="61234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dirty="0">
                <a:solidFill>
                  <a:schemeClr val="tx2">
                    <a:lumMod val="85000"/>
                    <a:lumOff val="15000"/>
                  </a:schemeClr>
                </a:solidFill>
              </a:rPr>
              <a:t>20ft</a:t>
            </a:r>
          </a:p>
        </p:txBody>
      </p:sp>
      <p:sp>
        <p:nvSpPr>
          <p:cNvPr id="18" name="Line 16"/>
          <p:cNvSpPr>
            <a:spLocks noChangeShapeType="1"/>
          </p:cNvSpPr>
          <p:nvPr/>
        </p:nvSpPr>
        <p:spPr bwMode="auto">
          <a:xfrm>
            <a:off x="2254250" y="4057648"/>
            <a:ext cx="0" cy="454025"/>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19" name="Line 17"/>
          <p:cNvSpPr>
            <a:spLocks noChangeShapeType="1"/>
          </p:cNvSpPr>
          <p:nvPr/>
        </p:nvSpPr>
        <p:spPr bwMode="auto">
          <a:xfrm>
            <a:off x="2254250" y="4956174"/>
            <a:ext cx="0" cy="3778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0" name="Line 18"/>
          <p:cNvSpPr>
            <a:spLocks noChangeShapeType="1"/>
          </p:cNvSpPr>
          <p:nvPr/>
        </p:nvSpPr>
        <p:spPr bwMode="auto">
          <a:xfrm>
            <a:off x="2254250" y="5489575"/>
            <a:ext cx="0" cy="225425"/>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1" name="Line 19"/>
          <p:cNvSpPr>
            <a:spLocks noChangeShapeType="1"/>
          </p:cNvSpPr>
          <p:nvPr/>
        </p:nvSpPr>
        <p:spPr bwMode="auto">
          <a:xfrm>
            <a:off x="2254250" y="6099175"/>
            <a:ext cx="0" cy="2254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2" name="Line 20"/>
          <p:cNvSpPr>
            <a:spLocks noChangeShapeType="1"/>
          </p:cNvSpPr>
          <p:nvPr/>
        </p:nvSpPr>
        <p:spPr bwMode="auto">
          <a:xfrm>
            <a:off x="3306762" y="3978273"/>
            <a:ext cx="0" cy="1333501"/>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3" name="Line 21"/>
          <p:cNvSpPr>
            <a:spLocks noChangeShapeType="1"/>
          </p:cNvSpPr>
          <p:nvPr/>
        </p:nvSpPr>
        <p:spPr bwMode="auto">
          <a:xfrm flipV="1">
            <a:off x="3459162" y="3998910"/>
            <a:ext cx="0" cy="12969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grpSp>
        <p:nvGrpSpPr>
          <p:cNvPr id="2" name="Group 232"/>
          <p:cNvGrpSpPr/>
          <p:nvPr/>
        </p:nvGrpSpPr>
        <p:grpSpPr>
          <a:xfrm>
            <a:off x="2725738" y="4006849"/>
            <a:ext cx="1389062" cy="2378076"/>
            <a:chOff x="2725738" y="4006849"/>
            <a:chExt cx="1389062" cy="2378076"/>
          </a:xfrm>
          <a:effectLst>
            <a:outerShdw blurRad="76200" dir="18900000" sy="23000" kx="-1200000" algn="bl" rotWithShape="0">
              <a:prstClr val="black">
                <a:alpha val="20000"/>
              </a:prstClr>
            </a:outerShdw>
            <a:reflection blurRad="6350" stA="52000" endA="300" endPos="35000" dir="5400000" sy="-100000" algn="bl" rotWithShape="0"/>
          </a:effectLst>
        </p:grpSpPr>
        <p:sp>
          <p:nvSpPr>
            <p:cNvPr id="24" name="Rectangle 23"/>
            <p:cNvSpPr>
              <a:spLocks noChangeArrowheads="1"/>
            </p:cNvSpPr>
            <p:nvPr/>
          </p:nvSpPr>
          <p:spPr bwMode="auto">
            <a:xfrm>
              <a:off x="2727324" y="5407024"/>
              <a:ext cx="1387476" cy="977901"/>
            </a:xfrm>
            <a:prstGeom prst="rect">
              <a:avLst/>
            </a:prstGeom>
            <a:gradFill rotWithShape="0">
              <a:gsLst>
                <a:gs pos="0">
                  <a:srgbClr val="CAE4EF"/>
                </a:gs>
                <a:gs pos="100000">
                  <a:schemeClr val="accent5">
                    <a:lumMod val="40000"/>
                    <a:lumOff val="60000"/>
                  </a:schemeClr>
                </a:gs>
              </a:gsLst>
              <a:lin ang="5400000" scaled="1"/>
            </a:gradFill>
            <a:ln w="12700">
              <a:solidFill>
                <a:schemeClr val="tx1"/>
              </a:solidFill>
              <a:miter lim="800000"/>
              <a:headEnd/>
              <a:tailEnd/>
            </a:ln>
          </p:spPr>
          <p:txBody>
            <a:bodyPr wrap="none" anchor="ctr"/>
            <a:lstStyle/>
            <a:p>
              <a:endParaRPr lang="en-US" dirty="0">
                <a:solidFill>
                  <a:schemeClr val="tx2">
                    <a:lumMod val="85000"/>
                    <a:lumOff val="15000"/>
                  </a:schemeClr>
                </a:solidFill>
              </a:endParaRPr>
            </a:p>
          </p:txBody>
        </p:sp>
        <p:sp>
          <p:nvSpPr>
            <p:cNvPr id="25" name="Line 23"/>
            <p:cNvSpPr>
              <a:spLocks noChangeShapeType="1"/>
            </p:cNvSpPr>
            <p:nvPr/>
          </p:nvSpPr>
          <p:spPr bwMode="auto">
            <a:xfrm flipV="1">
              <a:off x="4114800" y="4006849"/>
              <a:ext cx="0" cy="13970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6" name="Line 24"/>
            <p:cNvSpPr>
              <a:spLocks noChangeShapeType="1"/>
            </p:cNvSpPr>
            <p:nvPr/>
          </p:nvSpPr>
          <p:spPr bwMode="auto">
            <a:xfrm flipV="1">
              <a:off x="2725738" y="4016373"/>
              <a:ext cx="0" cy="13874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grpSp>
      <p:grpSp>
        <p:nvGrpSpPr>
          <p:cNvPr id="3" name="Group 27"/>
          <p:cNvGrpSpPr>
            <a:grpSpLocks/>
          </p:cNvGrpSpPr>
          <p:nvPr/>
        </p:nvGrpSpPr>
        <p:grpSpPr bwMode="auto">
          <a:xfrm>
            <a:off x="3206750" y="3479800"/>
            <a:ext cx="374650" cy="406400"/>
            <a:chOff x="2343" y="1671"/>
            <a:chExt cx="236" cy="256"/>
          </a:xfrm>
          <a:solidFill>
            <a:srgbClr val="0070C0"/>
          </a:solidFill>
        </p:grpSpPr>
        <p:sp>
          <p:nvSpPr>
            <p:cNvPr id="31" name="Freeform 27"/>
            <p:cNvSpPr>
              <a:spLocks/>
            </p:cNvSpPr>
            <p:nvPr/>
          </p:nvSpPr>
          <p:spPr bwMode="auto">
            <a:xfrm>
              <a:off x="2365" y="1740"/>
              <a:ext cx="181" cy="51"/>
            </a:xfrm>
            <a:custGeom>
              <a:avLst/>
              <a:gdLst>
                <a:gd name="T0" fmla="*/ 54 w 181"/>
                <a:gd name="T1" fmla="*/ 1 h 51"/>
                <a:gd name="T2" fmla="*/ 140 w 181"/>
                <a:gd name="T3" fmla="*/ 0 h 51"/>
                <a:gd name="T4" fmla="*/ 180 w 181"/>
                <a:gd name="T5" fmla="*/ 50 h 51"/>
                <a:gd name="T6" fmla="*/ 0 w 181"/>
                <a:gd name="T7" fmla="*/ 47 h 51"/>
                <a:gd name="T8" fmla="*/ 54 w 181"/>
                <a:gd name="T9" fmla="*/ 1 h 51"/>
                <a:gd name="T10" fmla="*/ 0 60000 65536"/>
                <a:gd name="T11" fmla="*/ 0 60000 65536"/>
                <a:gd name="T12" fmla="*/ 0 60000 65536"/>
                <a:gd name="T13" fmla="*/ 0 60000 65536"/>
                <a:gd name="T14" fmla="*/ 0 60000 65536"/>
                <a:gd name="T15" fmla="*/ 0 w 181"/>
                <a:gd name="T16" fmla="*/ 0 h 51"/>
                <a:gd name="T17" fmla="*/ 181 w 181"/>
                <a:gd name="T18" fmla="*/ 51 h 51"/>
              </a:gdLst>
              <a:ahLst/>
              <a:cxnLst>
                <a:cxn ang="T10">
                  <a:pos x="T0" y="T1"/>
                </a:cxn>
                <a:cxn ang="T11">
                  <a:pos x="T2" y="T3"/>
                </a:cxn>
                <a:cxn ang="T12">
                  <a:pos x="T4" y="T5"/>
                </a:cxn>
                <a:cxn ang="T13">
                  <a:pos x="T6" y="T7"/>
                </a:cxn>
                <a:cxn ang="T14">
                  <a:pos x="T8" y="T9"/>
                </a:cxn>
              </a:cxnLst>
              <a:rect l="T15" t="T16" r="T17" b="T18"/>
              <a:pathLst>
                <a:path w="181" h="51">
                  <a:moveTo>
                    <a:pt x="54" y="1"/>
                  </a:moveTo>
                  <a:lnTo>
                    <a:pt x="140" y="0"/>
                  </a:lnTo>
                  <a:lnTo>
                    <a:pt x="180" y="50"/>
                  </a:lnTo>
                  <a:lnTo>
                    <a:pt x="0" y="47"/>
                  </a:lnTo>
                  <a:lnTo>
                    <a:pt x="54" y="1"/>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32" name="Freeform 28"/>
            <p:cNvSpPr>
              <a:spLocks/>
            </p:cNvSpPr>
            <p:nvPr/>
          </p:nvSpPr>
          <p:spPr bwMode="auto">
            <a:xfrm>
              <a:off x="2348" y="1788"/>
              <a:ext cx="224" cy="17"/>
            </a:xfrm>
            <a:custGeom>
              <a:avLst/>
              <a:gdLst>
                <a:gd name="T0" fmla="*/ 0 w 224"/>
                <a:gd name="T1" fmla="*/ 0 h 17"/>
                <a:gd name="T2" fmla="*/ 223 w 224"/>
                <a:gd name="T3" fmla="*/ 0 h 17"/>
                <a:gd name="T4" fmla="*/ 223 w 224"/>
                <a:gd name="T5" fmla="*/ 16 h 17"/>
                <a:gd name="T6" fmla="*/ 0 w 224"/>
                <a:gd name="T7" fmla="*/ 16 h 17"/>
                <a:gd name="T8" fmla="*/ 0 w 224"/>
                <a:gd name="T9" fmla="*/ 0 h 17"/>
                <a:gd name="T10" fmla="*/ 0 60000 65536"/>
                <a:gd name="T11" fmla="*/ 0 60000 65536"/>
                <a:gd name="T12" fmla="*/ 0 60000 65536"/>
                <a:gd name="T13" fmla="*/ 0 60000 65536"/>
                <a:gd name="T14" fmla="*/ 0 60000 65536"/>
                <a:gd name="T15" fmla="*/ 0 w 224"/>
                <a:gd name="T16" fmla="*/ 0 h 17"/>
                <a:gd name="T17" fmla="*/ 224 w 224"/>
                <a:gd name="T18" fmla="*/ 17 h 17"/>
              </a:gdLst>
              <a:ahLst/>
              <a:cxnLst>
                <a:cxn ang="T10">
                  <a:pos x="T0" y="T1"/>
                </a:cxn>
                <a:cxn ang="T11">
                  <a:pos x="T2" y="T3"/>
                </a:cxn>
                <a:cxn ang="T12">
                  <a:pos x="T4" y="T5"/>
                </a:cxn>
                <a:cxn ang="T13">
                  <a:pos x="T6" y="T7"/>
                </a:cxn>
                <a:cxn ang="T14">
                  <a:pos x="T8" y="T9"/>
                </a:cxn>
              </a:cxnLst>
              <a:rect l="T15" t="T16" r="T17" b="T18"/>
              <a:pathLst>
                <a:path w="224" h="17">
                  <a:moveTo>
                    <a:pt x="0" y="0"/>
                  </a:moveTo>
                  <a:lnTo>
                    <a:pt x="223" y="0"/>
                  </a:lnTo>
                  <a:lnTo>
                    <a:pt x="223" y="16"/>
                  </a:lnTo>
                  <a:lnTo>
                    <a:pt x="0"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33" name="Freeform 29"/>
            <p:cNvSpPr>
              <a:spLocks/>
            </p:cNvSpPr>
            <p:nvPr/>
          </p:nvSpPr>
          <p:spPr bwMode="auto">
            <a:xfrm>
              <a:off x="2348" y="1788"/>
              <a:ext cx="224" cy="17"/>
            </a:xfrm>
            <a:custGeom>
              <a:avLst/>
              <a:gdLst>
                <a:gd name="T0" fmla="*/ 0 w 224"/>
                <a:gd name="T1" fmla="*/ 0 h 17"/>
                <a:gd name="T2" fmla="*/ 223 w 224"/>
                <a:gd name="T3" fmla="*/ 0 h 17"/>
                <a:gd name="T4" fmla="*/ 223 w 224"/>
                <a:gd name="T5" fmla="*/ 16 h 17"/>
                <a:gd name="T6" fmla="*/ 0 w 224"/>
                <a:gd name="T7" fmla="*/ 16 h 17"/>
                <a:gd name="T8" fmla="*/ 0 w 224"/>
                <a:gd name="T9" fmla="*/ 0 h 17"/>
                <a:gd name="T10" fmla="*/ 0 60000 65536"/>
                <a:gd name="T11" fmla="*/ 0 60000 65536"/>
                <a:gd name="T12" fmla="*/ 0 60000 65536"/>
                <a:gd name="T13" fmla="*/ 0 60000 65536"/>
                <a:gd name="T14" fmla="*/ 0 60000 65536"/>
                <a:gd name="T15" fmla="*/ 0 w 224"/>
                <a:gd name="T16" fmla="*/ 0 h 17"/>
                <a:gd name="T17" fmla="*/ 224 w 224"/>
                <a:gd name="T18" fmla="*/ 17 h 17"/>
              </a:gdLst>
              <a:ahLst/>
              <a:cxnLst>
                <a:cxn ang="T10">
                  <a:pos x="T0" y="T1"/>
                </a:cxn>
                <a:cxn ang="T11">
                  <a:pos x="T2" y="T3"/>
                </a:cxn>
                <a:cxn ang="T12">
                  <a:pos x="T4" y="T5"/>
                </a:cxn>
                <a:cxn ang="T13">
                  <a:pos x="T6" y="T7"/>
                </a:cxn>
                <a:cxn ang="T14">
                  <a:pos x="T8" y="T9"/>
                </a:cxn>
              </a:cxnLst>
              <a:rect l="T15" t="T16" r="T17" b="T18"/>
              <a:pathLst>
                <a:path w="224" h="17">
                  <a:moveTo>
                    <a:pt x="0" y="0"/>
                  </a:moveTo>
                  <a:lnTo>
                    <a:pt x="223" y="0"/>
                  </a:lnTo>
                  <a:lnTo>
                    <a:pt x="223" y="16"/>
                  </a:lnTo>
                  <a:lnTo>
                    <a:pt x="0"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34" name="Line 30"/>
            <p:cNvSpPr>
              <a:spLocks noChangeShapeType="1"/>
            </p:cNvSpPr>
            <p:nvPr/>
          </p:nvSpPr>
          <p:spPr bwMode="auto">
            <a:xfrm>
              <a:off x="2455" y="1742"/>
              <a:ext cx="13"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35" name="Line 31"/>
            <p:cNvSpPr>
              <a:spLocks noChangeShapeType="1"/>
            </p:cNvSpPr>
            <p:nvPr/>
          </p:nvSpPr>
          <p:spPr bwMode="auto">
            <a:xfrm flipH="1">
              <a:off x="2452" y="1742"/>
              <a:ext cx="13"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36" name="Line 32"/>
            <p:cNvSpPr>
              <a:spLocks noChangeShapeType="1"/>
            </p:cNvSpPr>
            <p:nvPr/>
          </p:nvSpPr>
          <p:spPr bwMode="auto">
            <a:xfrm flipH="1">
              <a:off x="2431" y="1721"/>
              <a:ext cx="59"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37" name="Freeform 33"/>
            <p:cNvSpPr>
              <a:spLocks/>
            </p:cNvSpPr>
            <p:nvPr/>
          </p:nvSpPr>
          <p:spPr bwMode="auto">
            <a:xfrm>
              <a:off x="2351" y="1798"/>
              <a:ext cx="218" cy="17"/>
            </a:xfrm>
            <a:custGeom>
              <a:avLst/>
              <a:gdLst>
                <a:gd name="T0" fmla="*/ 0 w 218"/>
                <a:gd name="T1" fmla="*/ 16 h 17"/>
                <a:gd name="T2" fmla="*/ 217 w 218"/>
                <a:gd name="T3" fmla="*/ 16 h 17"/>
                <a:gd name="T4" fmla="*/ 217 w 218"/>
                <a:gd name="T5" fmla="*/ 0 h 17"/>
                <a:gd name="T6" fmla="*/ 0 w 218"/>
                <a:gd name="T7" fmla="*/ 0 h 17"/>
                <a:gd name="T8" fmla="*/ 0 w 218"/>
                <a:gd name="T9" fmla="*/ 16 h 17"/>
                <a:gd name="T10" fmla="*/ 0 60000 65536"/>
                <a:gd name="T11" fmla="*/ 0 60000 65536"/>
                <a:gd name="T12" fmla="*/ 0 60000 65536"/>
                <a:gd name="T13" fmla="*/ 0 60000 65536"/>
                <a:gd name="T14" fmla="*/ 0 60000 65536"/>
                <a:gd name="T15" fmla="*/ 0 w 218"/>
                <a:gd name="T16" fmla="*/ 0 h 17"/>
                <a:gd name="T17" fmla="*/ 218 w 218"/>
                <a:gd name="T18" fmla="*/ 17 h 17"/>
              </a:gdLst>
              <a:ahLst/>
              <a:cxnLst>
                <a:cxn ang="T10">
                  <a:pos x="T0" y="T1"/>
                </a:cxn>
                <a:cxn ang="T11">
                  <a:pos x="T2" y="T3"/>
                </a:cxn>
                <a:cxn ang="T12">
                  <a:pos x="T4" y="T5"/>
                </a:cxn>
                <a:cxn ang="T13">
                  <a:pos x="T6" y="T7"/>
                </a:cxn>
                <a:cxn ang="T14">
                  <a:pos x="T8" y="T9"/>
                </a:cxn>
              </a:cxnLst>
              <a:rect l="T15" t="T16" r="T17" b="T18"/>
              <a:pathLst>
                <a:path w="218" h="17">
                  <a:moveTo>
                    <a:pt x="0" y="16"/>
                  </a:moveTo>
                  <a:lnTo>
                    <a:pt x="217" y="16"/>
                  </a:lnTo>
                  <a:lnTo>
                    <a:pt x="217" y="0"/>
                  </a:lnTo>
                  <a:lnTo>
                    <a:pt x="0" y="0"/>
                  </a:lnTo>
                  <a:lnTo>
                    <a:pt x="0" y="16"/>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38" name="Freeform 34"/>
            <p:cNvSpPr>
              <a:spLocks/>
            </p:cNvSpPr>
            <p:nvPr/>
          </p:nvSpPr>
          <p:spPr bwMode="auto">
            <a:xfrm>
              <a:off x="2351" y="1798"/>
              <a:ext cx="218" cy="17"/>
            </a:xfrm>
            <a:custGeom>
              <a:avLst/>
              <a:gdLst>
                <a:gd name="T0" fmla="*/ 0 w 218"/>
                <a:gd name="T1" fmla="*/ 16 h 17"/>
                <a:gd name="T2" fmla="*/ 217 w 218"/>
                <a:gd name="T3" fmla="*/ 16 h 17"/>
                <a:gd name="T4" fmla="*/ 217 w 218"/>
                <a:gd name="T5" fmla="*/ 0 h 17"/>
                <a:gd name="T6" fmla="*/ 0 w 218"/>
                <a:gd name="T7" fmla="*/ 0 h 17"/>
                <a:gd name="T8" fmla="*/ 0 w 218"/>
                <a:gd name="T9" fmla="*/ 16 h 17"/>
                <a:gd name="T10" fmla="*/ 0 60000 65536"/>
                <a:gd name="T11" fmla="*/ 0 60000 65536"/>
                <a:gd name="T12" fmla="*/ 0 60000 65536"/>
                <a:gd name="T13" fmla="*/ 0 60000 65536"/>
                <a:gd name="T14" fmla="*/ 0 60000 65536"/>
                <a:gd name="T15" fmla="*/ 0 w 218"/>
                <a:gd name="T16" fmla="*/ 0 h 17"/>
                <a:gd name="T17" fmla="*/ 218 w 218"/>
                <a:gd name="T18" fmla="*/ 17 h 17"/>
              </a:gdLst>
              <a:ahLst/>
              <a:cxnLst>
                <a:cxn ang="T10">
                  <a:pos x="T0" y="T1"/>
                </a:cxn>
                <a:cxn ang="T11">
                  <a:pos x="T2" y="T3"/>
                </a:cxn>
                <a:cxn ang="T12">
                  <a:pos x="T4" y="T5"/>
                </a:cxn>
                <a:cxn ang="T13">
                  <a:pos x="T6" y="T7"/>
                </a:cxn>
                <a:cxn ang="T14">
                  <a:pos x="T8" y="T9"/>
                </a:cxn>
              </a:cxnLst>
              <a:rect l="T15" t="T16" r="T17" b="T18"/>
              <a:pathLst>
                <a:path w="218" h="17">
                  <a:moveTo>
                    <a:pt x="0" y="16"/>
                  </a:moveTo>
                  <a:lnTo>
                    <a:pt x="217" y="16"/>
                  </a:lnTo>
                  <a:lnTo>
                    <a:pt x="217" y="0"/>
                  </a:lnTo>
                  <a:lnTo>
                    <a:pt x="0" y="0"/>
                  </a:lnTo>
                  <a:lnTo>
                    <a:pt x="0" y="16"/>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39" name="Line 35"/>
            <p:cNvSpPr>
              <a:spLocks noChangeShapeType="1"/>
            </p:cNvSpPr>
            <p:nvPr/>
          </p:nvSpPr>
          <p:spPr bwMode="auto">
            <a:xfrm flipH="1">
              <a:off x="2428" y="1714"/>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40" name="Freeform 36"/>
            <p:cNvSpPr>
              <a:spLocks/>
            </p:cNvSpPr>
            <p:nvPr/>
          </p:nvSpPr>
          <p:spPr bwMode="auto">
            <a:xfrm>
              <a:off x="2438" y="1799"/>
              <a:ext cx="44" cy="64"/>
            </a:xfrm>
            <a:custGeom>
              <a:avLst/>
              <a:gdLst>
                <a:gd name="T0" fmla="*/ 0 w 44"/>
                <a:gd name="T1" fmla="*/ 62 h 64"/>
                <a:gd name="T2" fmla="*/ 0 w 44"/>
                <a:gd name="T3" fmla="*/ 0 h 64"/>
                <a:gd name="T4" fmla="*/ 43 w 44"/>
                <a:gd name="T5" fmla="*/ 0 h 64"/>
                <a:gd name="T6" fmla="*/ 43 w 44"/>
                <a:gd name="T7" fmla="*/ 63 h 64"/>
                <a:gd name="T8" fmla="*/ 0 w 44"/>
                <a:gd name="T9" fmla="*/ 62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0" y="62"/>
                  </a:moveTo>
                  <a:lnTo>
                    <a:pt x="0" y="0"/>
                  </a:lnTo>
                  <a:lnTo>
                    <a:pt x="43" y="0"/>
                  </a:lnTo>
                  <a:lnTo>
                    <a:pt x="43" y="63"/>
                  </a:lnTo>
                  <a:lnTo>
                    <a:pt x="0" y="62"/>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41" name="Freeform 37"/>
            <p:cNvSpPr>
              <a:spLocks/>
            </p:cNvSpPr>
            <p:nvPr/>
          </p:nvSpPr>
          <p:spPr bwMode="auto">
            <a:xfrm>
              <a:off x="2438" y="1799"/>
              <a:ext cx="44" cy="64"/>
            </a:xfrm>
            <a:custGeom>
              <a:avLst/>
              <a:gdLst>
                <a:gd name="T0" fmla="*/ 0 w 44"/>
                <a:gd name="T1" fmla="*/ 62 h 64"/>
                <a:gd name="T2" fmla="*/ 0 w 44"/>
                <a:gd name="T3" fmla="*/ 0 h 64"/>
                <a:gd name="T4" fmla="*/ 43 w 44"/>
                <a:gd name="T5" fmla="*/ 0 h 64"/>
                <a:gd name="T6" fmla="*/ 43 w 44"/>
                <a:gd name="T7" fmla="*/ 63 h 64"/>
                <a:gd name="T8" fmla="*/ 0 w 44"/>
                <a:gd name="T9" fmla="*/ 62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0" y="62"/>
                  </a:moveTo>
                  <a:lnTo>
                    <a:pt x="0" y="0"/>
                  </a:lnTo>
                  <a:lnTo>
                    <a:pt x="43" y="0"/>
                  </a:lnTo>
                  <a:lnTo>
                    <a:pt x="43" y="63"/>
                  </a:lnTo>
                  <a:lnTo>
                    <a:pt x="0" y="62"/>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42" name="Freeform 38"/>
            <p:cNvSpPr>
              <a:spLocks/>
            </p:cNvSpPr>
            <p:nvPr/>
          </p:nvSpPr>
          <p:spPr bwMode="auto">
            <a:xfrm>
              <a:off x="2397" y="1799"/>
              <a:ext cx="42" cy="64"/>
            </a:xfrm>
            <a:custGeom>
              <a:avLst/>
              <a:gdLst>
                <a:gd name="T0" fmla="*/ 0 w 42"/>
                <a:gd name="T1" fmla="*/ 62 h 64"/>
                <a:gd name="T2" fmla="*/ 0 w 42"/>
                <a:gd name="T3" fmla="*/ 0 h 64"/>
                <a:gd name="T4" fmla="*/ 41 w 42"/>
                <a:gd name="T5" fmla="*/ 0 h 64"/>
                <a:gd name="T6" fmla="*/ 41 w 42"/>
                <a:gd name="T7" fmla="*/ 63 h 64"/>
                <a:gd name="T8" fmla="*/ 0 w 42"/>
                <a:gd name="T9" fmla="*/ 62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0" y="62"/>
                  </a:moveTo>
                  <a:lnTo>
                    <a:pt x="0" y="0"/>
                  </a:lnTo>
                  <a:lnTo>
                    <a:pt x="41" y="0"/>
                  </a:lnTo>
                  <a:lnTo>
                    <a:pt x="41" y="63"/>
                  </a:lnTo>
                  <a:lnTo>
                    <a:pt x="0" y="62"/>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43" name="Freeform 39"/>
            <p:cNvSpPr>
              <a:spLocks/>
            </p:cNvSpPr>
            <p:nvPr/>
          </p:nvSpPr>
          <p:spPr bwMode="auto">
            <a:xfrm>
              <a:off x="2397" y="1799"/>
              <a:ext cx="42" cy="64"/>
            </a:xfrm>
            <a:custGeom>
              <a:avLst/>
              <a:gdLst>
                <a:gd name="T0" fmla="*/ 0 w 42"/>
                <a:gd name="T1" fmla="*/ 62 h 64"/>
                <a:gd name="T2" fmla="*/ 0 w 42"/>
                <a:gd name="T3" fmla="*/ 0 h 64"/>
                <a:gd name="T4" fmla="*/ 41 w 42"/>
                <a:gd name="T5" fmla="*/ 0 h 64"/>
                <a:gd name="T6" fmla="*/ 41 w 42"/>
                <a:gd name="T7" fmla="*/ 63 h 64"/>
                <a:gd name="T8" fmla="*/ 0 w 42"/>
                <a:gd name="T9" fmla="*/ 62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0" y="62"/>
                  </a:moveTo>
                  <a:lnTo>
                    <a:pt x="0" y="0"/>
                  </a:lnTo>
                  <a:lnTo>
                    <a:pt x="41" y="0"/>
                  </a:lnTo>
                  <a:lnTo>
                    <a:pt x="41" y="63"/>
                  </a:lnTo>
                  <a:lnTo>
                    <a:pt x="0" y="62"/>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44" name="Freeform 40"/>
            <p:cNvSpPr>
              <a:spLocks/>
            </p:cNvSpPr>
            <p:nvPr/>
          </p:nvSpPr>
          <p:spPr bwMode="auto">
            <a:xfrm>
              <a:off x="2349" y="1799"/>
              <a:ext cx="18" cy="64"/>
            </a:xfrm>
            <a:custGeom>
              <a:avLst/>
              <a:gdLst>
                <a:gd name="T0" fmla="*/ 0 w 18"/>
                <a:gd name="T1" fmla="*/ 63 h 64"/>
                <a:gd name="T2" fmla="*/ 1 w 18"/>
                <a:gd name="T3" fmla="*/ 0 h 64"/>
                <a:gd name="T4" fmla="*/ 17 w 18"/>
                <a:gd name="T5" fmla="*/ 0 h 64"/>
                <a:gd name="T6" fmla="*/ 17 w 18"/>
                <a:gd name="T7" fmla="*/ 62 h 64"/>
                <a:gd name="T8" fmla="*/ 0 w 18"/>
                <a:gd name="T9" fmla="*/ 63 h 64"/>
                <a:gd name="T10" fmla="*/ 0 60000 65536"/>
                <a:gd name="T11" fmla="*/ 0 60000 65536"/>
                <a:gd name="T12" fmla="*/ 0 60000 65536"/>
                <a:gd name="T13" fmla="*/ 0 60000 65536"/>
                <a:gd name="T14" fmla="*/ 0 60000 65536"/>
                <a:gd name="T15" fmla="*/ 0 w 18"/>
                <a:gd name="T16" fmla="*/ 0 h 64"/>
                <a:gd name="T17" fmla="*/ 18 w 18"/>
                <a:gd name="T18" fmla="*/ 64 h 64"/>
              </a:gdLst>
              <a:ahLst/>
              <a:cxnLst>
                <a:cxn ang="T10">
                  <a:pos x="T0" y="T1"/>
                </a:cxn>
                <a:cxn ang="T11">
                  <a:pos x="T2" y="T3"/>
                </a:cxn>
                <a:cxn ang="T12">
                  <a:pos x="T4" y="T5"/>
                </a:cxn>
                <a:cxn ang="T13">
                  <a:pos x="T6" y="T7"/>
                </a:cxn>
                <a:cxn ang="T14">
                  <a:pos x="T8" y="T9"/>
                </a:cxn>
              </a:cxnLst>
              <a:rect l="T15" t="T16" r="T17" b="T18"/>
              <a:pathLst>
                <a:path w="18" h="64">
                  <a:moveTo>
                    <a:pt x="0" y="63"/>
                  </a:moveTo>
                  <a:lnTo>
                    <a:pt x="1" y="0"/>
                  </a:lnTo>
                  <a:lnTo>
                    <a:pt x="17" y="0"/>
                  </a:lnTo>
                  <a:lnTo>
                    <a:pt x="17" y="62"/>
                  </a:lnTo>
                  <a:lnTo>
                    <a:pt x="0" y="63"/>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45" name="Freeform 41"/>
            <p:cNvSpPr>
              <a:spLocks/>
            </p:cNvSpPr>
            <p:nvPr/>
          </p:nvSpPr>
          <p:spPr bwMode="auto">
            <a:xfrm>
              <a:off x="2349" y="1799"/>
              <a:ext cx="18" cy="64"/>
            </a:xfrm>
            <a:custGeom>
              <a:avLst/>
              <a:gdLst>
                <a:gd name="T0" fmla="*/ 0 w 18"/>
                <a:gd name="T1" fmla="*/ 63 h 64"/>
                <a:gd name="T2" fmla="*/ 1 w 18"/>
                <a:gd name="T3" fmla="*/ 0 h 64"/>
                <a:gd name="T4" fmla="*/ 17 w 18"/>
                <a:gd name="T5" fmla="*/ 0 h 64"/>
                <a:gd name="T6" fmla="*/ 17 w 18"/>
                <a:gd name="T7" fmla="*/ 62 h 64"/>
                <a:gd name="T8" fmla="*/ 0 w 18"/>
                <a:gd name="T9" fmla="*/ 63 h 64"/>
                <a:gd name="T10" fmla="*/ 0 60000 65536"/>
                <a:gd name="T11" fmla="*/ 0 60000 65536"/>
                <a:gd name="T12" fmla="*/ 0 60000 65536"/>
                <a:gd name="T13" fmla="*/ 0 60000 65536"/>
                <a:gd name="T14" fmla="*/ 0 60000 65536"/>
                <a:gd name="T15" fmla="*/ 0 w 18"/>
                <a:gd name="T16" fmla="*/ 0 h 64"/>
                <a:gd name="T17" fmla="*/ 18 w 18"/>
                <a:gd name="T18" fmla="*/ 64 h 64"/>
              </a:gdLst>
              <a:ahLst/>
              <a:cxnLst>
                <a:cxn ang="T10">
                  <a:pos x="T0" y="T1"/>
                </a:cxn>
                <a:cxn ang="T11">
                  <a:pos x="T2" y="T3"/>
                </a:cxn>
                <a:cxn ang="T12">
                  <a:pos x="T4" y="T5"/>
                </a:cxn>
                <a:cxn ang="T13">
                  <a:pos x="T6" y="T7"/>
                </a:cxn>
                <a:cxn ang="T14">
                  <a:pos x="T8" y="T9"/>
                </a:cxn>
              </a:cxnLst>
              <a:rect l="T15" t="T16" r="T17" b="T18"/>
              <a:pathLst>
                <a:path w="18" h="64">
                  <a:moveTo>
                    <a:pt x="0" y="63"/>
                  </a:moveTo>
                  <a:lnTo>
                    <a:pt x="1" y="0"/>
                  </a:lnTo>
                  <a:lnTo>
                    <a:pt x="17" y="0"/>
                  </a:lnTo>
                  <a:lnTo>
                    <a:pt x="17" y="62"/>
                  </a:lnTo>
                  <a:lnTo>
                    <a:pt x="0" y="6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46" name="Freeform 42"/>
            <p:cNvSpPr>
              <a:spLocks/>
            </p:cNvSpPr>
            <p:nvPr/>
          </p:nvSpPr>
          <p:spPr bwMode="auto">
            <a:xfrm>
              <a:off x="2366" y="1799"/>
              <a:ext cx="32" cy="64"/>
            </a:xfrm>
            <a:custGeom>
              <a:avLst/>
              <a:gdLst>
                <a:gd name="T0" fmla="*/ 0 w 32"/>
                <a:gd name="T1" fmla="*/ 63 h 64"/>
                <a:gd name="T2" fmla="*/ 0 w 32"/>
                <a:gd name="T3" fmla="*/ 0 h 64"/>
                <a:gd name="T4" fmla="*/ 31 w 32"/>
                <a:gd name="T5" fmla="*/ 0 h 64"/>
                <a:gd name="T6" fmla="*/ 31 w 32"/>
                <a:gd name="T7" fmla="*/ 63 h 64"/>
                <a:gd name="T8" fmla="*/ 0 w 32"/>
                <a:gd name="T9" fmla="*/ 63 h 64"/>
                <a:gd name="T10" fmla="*/ 0 60000 65536"/>
                <a:gd name="T11" fmla="*/ 0 60000 65536"/>
                <a:gd name="T12" fmla="*/ 0 60000 65536"/>
                <a:gd name="T13" fmla="*/ 0 60000 65536"/>
                <a:gd name="T14" fmla="*/ 0 60000 65536"/>
                <a:gd name="T15" fmla="*/ 0 w 32"/>
                <a:gd name="T16" fmla="*/ 0 h 64"/>
                <a:gd name="T17" fmla="*/ 32 w 32"/>
                <a:gd name="T18" fmla="*/ 64 h 64"/>
              </a:gdLst>
              <a:ahLst/>
              <a:cxnLst>
                <a:cxn ang="T10">
                  <a:pos x="T0" y="T1"/>
                </a:cxn>
                <a:cxn ang="T11">
                  <a:pos x="T2" y="T3"/>
                </a:cxn>
                <a:cxn ang="T12">
                  <a:pos x="T4" y="T5"/>
                </a:cxn>
                <a:cxn ang="T13">
                  <a:pos x="T6" y="T7"/>
                </a:cxn>
                <a:cxn ang="T14">
                  <a:pos x="T8" y="T9"/>
                </a:cxn>
              </a:cxnLst>
              <a:rect l="T15" t="T16" r="T17" b="T18"/>
              <a:pathLst>
                <a:path w="32" h="64">
                  <a:moveTo>
                    <a:pt x="0" y="63"/>
                  </a:moveTo>
                  <a:lnTo>
                    <a:pt x="0" y="0"/>
                  </a:lnTo>
                  <a:lnTo>
                    <a:pt x="31" y="0"/>
                  </a:lnTo>
                  <a:lnTo>
                    <a:pt x="31" y="63"/>
                  </a:lnTo>
                  <a:lnTo>
                    <a:pt x="0" y="63"/>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47" name="Freeform 43"/>
            <p:cNvSpPr>
              <a:spLocks/>
            </p:cNvSpPr>
            <p:nvPr/>
          </p:nvSpPr>
          <p:spPr bwMode="auto">
            <a:xfrm>
              <a:off x="2366" y="1799"/>
              <a:ext cx="32" cy="64"/>
            </a:xfrm>
            <a:custGeom>
              <a:avLst/>
              <a:gdLst>
                <a:gd name="T0" fmla="*/ 0 w 32"/>
                <a:gd name="T1" fmla="*/ 63 h 64"/>
                <a:gd name="T2" fmla="*/ 0 w 32"/>
                <a:gd name="T3" fmla="*/ 0 h 64"/>
                <a:gd name="T4" fmla="*/ 31 w 32"/>
                <a:gd name="T5" fmla="*/ 0 h 64"/>
                <a:gd name="T6" fmla="*/ 31 w 32"/>
                <a:gd name="T7" fmla="*/ 63 h 64"/>
                <a:gd name="T8" fmla="*/ 0 w 32"/>
                <a:gd name="T9" fmla="*/ 63 h 64"/>
                <a:gd name="T10" fmla="*/ 0 60000 65536"/>
                <a:gd name="T11" fmla="*/ 0 60000 65536"/>
                <a:gd name="T12" fmla="*/ 0 60000 65536"/>
                <a:gd name="T13" fmla="*/ 0 60000 65536"/>
                <a:gd name="T14" fmla="*/ 0 60000 65536"/>
                <a:gd name="T15" fmla="*/ 0 w 32"/>
                <a:gd name="T16" fmla="*/ 0 h 64"/>
                <a:gd name="T17" fmla="*/ 32 w 32"/>
                <a:gd name="T18" fmla="*/ 64 h 64"/>
              </a:gdLst>
              <a:ahLst/>
              <a:cxnLst>
                <a:cxn ang="T10">
                  <a:pos x="T0" y="T1"/>
                </a:cxn>
                <a:cxn ang="T11">
                  <a:pos x="T2" y="T3"/>
                </a:cxn>
                <a:cxn ang="T12">
                  <a:pos x="T4" y="T5"/>
                </a:cxn>
                <a:cxn ang="T13">
                  <a:pos x="T6" y="T7"/>
                </a:cxn>
                <a:cxn ang="T14">
                  <a:pos x="T8" y="T9"/>
                </a:cxn>
              </a:cxnLst>
              <a:rect l="T15" t="T16" r="T17" b="T18"/>
              <a:pathLst>
                <a:path w="32" h="64">
                  <a:moveTo>
                    <a:pt x="0" y="63"/>
                  </a:moveTo>
                  <a:lnTo>
                    <a:pt x="0" y="0"/>
                  </a:lnTo>
                  <a:lnTo>
                    <a:pt x="31" y="0"/>
                  </a:lnTo>
                  <a:lnTo>
                    <a:pt x="31" y="63"/>
                  </a:lnTo>
                  <a:lnTo>
                    <a:pt x="0" y="6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48" name="Freeform 44"/>
            <p:cNvSpPr>
              <a:spLocks/>
            </p:cNvSpPr>
            <p:nvPr/>
          </p:nvSpPr>
          <p:spPr bwMode="auto">
            <a:xfrm>
              <a:off x="2348" y="1861"/>
              <a:ext cx="19" cy="17"/>
            </a:xfrm>
            <a:custGeom>
              <a:avLst/>
              <a:gdLst>
                <a:gd name="T0" fmla="*/ 1 w 19"/>
                <a:gd name="T1" fmla="*/ 3 h 17"/>
                <a:gd name="T2" fmla="*/ 0 w 19"/>
                <a:gd name="T3" fmla="*/ 16 h 17"/>
                <a:gd name="T4" fmla="*/ 1 w 19"/>
                <a:gd name="T5" fmla="*/ 16 h 17"/>
                <a:gd name="T6" fmla="*/ 2 w 19"/>
                <a:gd name="T7" fmla="*/ 16 h 17"/>
                <a:gd name="T8" fmla="*/ 3 w 19"/>
                <a:gd name="T9" fmla="*/ 16 h 17"/>
                <a:gd name="T10" fmla="*/ 4 w 19"/>
                <a:gd name="T11" fmla="*/ 16 h 17"/>
                <a:gd name="T12" fmla="*/ 5 w 19"/>
                <a:gd name="T13" fmla="*/ 16 h 17"/>
                <a:gd name="T14" fmla="*/ 7 w 19"/>
                <a:gd name="T15" fmla="*/ 16 h 17"/>
                <a:gd name="T16" fmla="*/ 8 w 19"/>
                <a:gd name="T17" fmla="*/ 12 h 17"/>
                <a:gd name="T18" fmla="*/ 9 w 19"/>
                <a:gd name="T19" fmla="*/ 12 h 17"/>
                <a:gd name="T20" fmla="*/ 10 w 19"/>
                <a:gd name="T21" fmla="*/ 12 h 17"/>
                <a:gd name="T22" fmla="*/ 11 w 19"/>
                <a:gd name="T23" fmla="*/ 12 h 17"/>
                <a:gd name="T24" fmla="*/ 13 w 19"/>
                <a:gd name="T25" fmla="*/ 9 h 17"/>
                <a:gd name="T26" fmla="*/ 14 w 19"/>
                <a:gd name="T27" fmla="*/ 9 h 17"/>
                <a:gd name="T28" fmla="*/ 15 w 19"/>
                <a:gd name="T29" fmla="*/ 6 h 17"/>
                <a:gd name="T30" fmla="*/ 16 w 19"/>
                <a:gd name="T31" fmla="*/ 6 h 17"/>
                <a:gd name="T32" fmla="*/ 17 w 19"/>
                <a:gd name="T33" fmla="*/ 3 h 17"/>
                <a:gd name="T34" fmla="*/ 18 w 19"/>
                <a:gd name="T35" fmla="*/ 0 h 17"/>
                <a:gd name="T36" fmla="*/ 1 w 19"/>
                <a:gd name="T37" fmla="*/ 3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1" y="3"/>
                  </a:moveTo>
                  <a:lnTo>
                    <a:pt x="0" y="16"/>
                  </a:lnTo>
                  <a:lnTo>
                    <a:pt x="1" y="16"/>
                  </a:lnTo>
                  <a:lnTo>
                    <a:pt x="2" y="16"/>
                  </a:lnTo>
                  <a:lnTo>
                    <a:pt x="3" y="16"/>
                  </a:lnTo>
                  <a:lnTo>
                    <a:pt x="4" y="16"/>
                  </a:lnTo>
                  <a:lnTo>
                    <a:pt x="5" y="16"/>
                  </a:lnTo>
                  <a:lnTo>
                    <a:pt x="7" y="16"/>
                  </a:lnTo>
                  <a:lnTo>
                    <a:pt x="8" y="12"/>
                  </a:lnTo>
                  <a:lnTo>
                    <a:pt x="9" y="12"/>
                  </a:lnTo>
                  <a:lnTo>
                    <a:pt x="10" y="12"/>
                  </a:lnTo>
                  <a:lnTo>
                    <a:pt x="11" y="12"/>
                  </a:lnTo>
                  <a:lnTo>
                    <a:pt x="13" y="9"/>
                  </a:lnTo>
                  <a:lnTo>
                    <a:pt x="14" y="9"/>
                  </a:lnTo>
                  <a:lnTo>
                    <a:pt x="15" y="6"/>
                  </a:lnTo>
                  <a:lnTo>
                    <a:pt x="16" y="6"/>
                  </a:lnTo>
                  <a:lnTo>
                    <a:pt x="17" y="3"/>
                  </a:lnTo>
                  <a:lnTo>
                    <a:pt x="18" y="0"/>
                  </a:lnTo>
                  <a:lnTo>
                    <a:pt x="1" y="3"/>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49" name="Freeform 45"/>
            <p:cNvSpPr>
              <a:spLocks/>
            </p:cNvSpPr>
            <p:nvPr/>
          </p:nvSpPr>
          <p:spPr bwMode="auto">
            <a:xfrm>
              <a:off x="2348" y="1861"/>
              <a:ext cx="19" cy="17"/>
            </a:xfrm>
            <a:custGeom>
              <a:avLst/>
              <a:gdLst>
                <a:gd name="T0" fmla="*/ 1 w 19"/>
                <a:gd name="T1" fmla="*/ 3 h 17"/>
                <a:gd name="T2" fmla="*/ 0 w 19"/>
                <a:gd name="T3" fmla="*/ 16 h 17"/>
                <a:gd name="T4" fmla="*/ 1 w 19"/>
                <a:gd name="T5" fmla="*/ 16 h 17"/>
                <a:gd name="T6" fmla="*/ 2 w 19"/>
                <a:gd name="T7" fmla="*/ 16 h 17"/>
                <a:gd name="T8" fmla="*/ 3 w 19"/>
                <a:gd name="T9" fmla="*/ 16 h 17"/>
                <a:gd name="T10" fmla="*/ 4 w 19"/>
                <a:gd name="T11" fmla="*/ 16 h 17"/>
                <a:gd name="T12" fmla="*/ 5 w 19"/>
                <a:gd name="T13" fmla="*/ 16 h 17"/>
                <a:gd name="T14" fmla="*/ 7 w 19"/>
                <a:gd name="T15" fmla="*/ 16 h 17"/>
                <a:gd name="T16" fmla="*/ 8 w 19"/>
                <a:gd name="T17" fmla="*/ 12 h 17"/>
                <a:gd name="T18" fmla="*/ 9 w 19"/>
                <a:gd name="T19" fmla="*/ 12 h 17"/>
                <a:gd name="T20" fmla="*/ 10 w 19"/>
                <a:gd name="T21" fmla="*/ 12 h 17"/>
                <a:gd name="T22" fmla="*/ 11 w 19"/>
                <a:gd name="T23" fmla="*/ 12 h 17"/>
                <a:gd name="T24" fmla="*/ 13 w 19"/>
                <a:gd name="T25" fmla="*/ 9 h 17"/>
                <a:gd name="T26" fmla="*/ 14 w 19"/>
                <a:gd name="T27" fmla="*/ 9 h 17"/>
                <a:gd name="T28" fmla="*/ 15 w 19"/>
                <a:gd name="T29" fmla="*/ 6 h 17"/>
                <a:gd name="T30" fmla="*/ 16 w 19"/>
                <a:gd name="T31" fmla="*/ 6 h 17"/>
                <a:gd name="T32" fmla="*/ 17 w 19"/>
                <a:gd name="T33" fmla="*/ 3 h 17"/>
                <a:gd name="T34" fmla="*/ 18 w 19"/>
                <a:gd name="T35" fmla="*/ 0 h 17"/>
                <a:gd name="T36" fmla="*/ 1 w 19"/>
                <a:gd name="T37" fmla="*/ 3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1" y="3"/>
                  </a:moveTo>
                  <a:lnTo>
                    <a:pt x="0" y="16"/>
                  </a:lnTo>
                  <a:lnTo>
                    <a:pt x="1" y="16"/>
                  </a:lnTo>
                  <a:lnTo>
                    <a:pt x="2" y="16"/>
                  </a:lnTo>
                  <a:lnTo>
                    <a:pt x="3" y="16"/>
                  </a:lnTo>
                  <a:lnTo>
                    <a:pt x="4" y="16"/>
                  </a:lnTo>
                  <a:lnTo>
                    <a:pt x="5" y="16"/>
                  </a:lnTo>
                  <a:lnTo>
                    <a:pt x="7" y="16"/>
                  </a:lnTo>
                  <a:lnTo>
                    <a:pt x="8" y="12"/>
                  </a:lnTo>
                  <a:lnTo>
                    <a:pt x="9" y="12"/>
                  </a:lnTo>
                  <a:lnTo>
                    <a:pt x="10" y="12"/>
                  </a:lnTo>
                  <a:lnTo>
                    <a:pt x="11" y="12"/>
                  </a:lnTo>
                  <a:lnTo>
                    <a:pt x="13" y="9"/>
                  </a:lnTo>
                  <a:lnTo>
                    <a:pt x="14" y="9"/>
                  </a:lnTo>
                  <a:lnTo>
                    <a:pt x="15" y="6"/>
                  </a:lnTo>
                  <a:lnTo>
                    <a:pt x="16" y="6"/>
                  </a:lnTo>
                  <a:lnTo>
                    <a:pt x="17" y="3"/>
                  </a:lnTo>
                  <a:lnTo>
                    <a:pt x="18" y="0"/>
                  </a:lnTo>
                  <a:lnTo>
                    <a:pt x="1" y="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50" name="Line 46"/>
            <p:cNvSpPr>
              <a:spLocks noChangeShapeType="1"/>
            </p:cNvSpPr>
            <p:nvPr/>
          </p:nvSpPr>
          <p:spPr bwMode="auto">
            <a:xfrm flipV="1">
              <a:off x="2349" y="1767"/>
              <a:ext cx="32" cy="2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1" name="Line 47"/>
            <p:cNvSpPr>
              <a:spLocks noChangeShapeType="1"/>
            </p:cNvSpPr>
            <p:nvPr/>
          </p:nvSpPr>
          <p:spPr bwMode="auto">
            <a:xfrm flipV="1">
              <a:off x="2360" y="1752"/>
              <a:ext cx="43" cy="32"/>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2" name="Line 48"/>
            <p:cNvSpPr>
              <a:spLocks noChangeShapeType="1"/>
            </p:cNvSpPr>
            <p:nvPr/>
          </p:nvSpPr>
          <p:spPr bwMode="auto">
            <a:xfrm flipV="1">
              <a:off x="2364" y="1743"/>
              <a:ext cx="49"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3" name="Line 49"/>
            <p:cNvSpPr>
              <a:spLocks noChangeShapeType="1"/>
            </p:cNvSpPr>
            <p:nvPr/>
          </p:nvSpPr>
          <p:spPr bwMode="auto">
            <a:xfrm flipH="1">
              <a:off x="2361" y="1785"/>
              <a:ext cx="2"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4" name="Line 50"/>
            <p:cNvSpPr>
              <a:spLocks noChangeShapeType="1"/>
            </p:cNvSpPr>
            <p:nvPr/>
          </p:nvSpPr>
          <p:spPr bwMode="auto">
            <a:xfrm flipV="1">
              <a:off x="2423" y="1746"/>
              <a:ext cx="17" cy="38"/>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5" name="Line 51"/>
            <p:cNvSpPr>
              <a:spLocks noChangeShapeType="1"/>
            </p:cNvSpPr>
            <p:nvPr/>
          </p:nvSpPr>
          <p:spPr bwMode="auto">
            <a:xfrm flipH="1">
              <a:off x="2424" y="1744"/>
              <a:ext cx="17"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6" name="Line 52"/>
            <p:cNvSpPr>
              <a:spLocks noChangeShapeType="1"/>
            </p:cNvSpPr>
            <p:nvPr/>
          </p:nvSpPr>
          <p:spPr bwMode="auto">
            <a:xfrm flipH="1">
              <a:off x="2382" y="1744"/>
              <a:ext cx="39"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7" name="Line 53"/>
            <p:cNvSpPr>
              <a:spLocks noChangeShapeType="1"/>
            </p:cNvSpPr>
            <p:nvPr/>
          </p:nvSpPr>
          <p:spPr bwMode="auto">
            <a:xfrm flipH="1">
              <a:off x="2382" y="1747"/>
              <a:ext cx="39" cy="38"/>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8" name="Line 54"/>
            <p:cNvSpPr>
              <a:spLocks noChangeShapeType="1"/>
            </p:cNvSpPr>
            <p:nvPr/>
          </p:nvSpPr>
          <p:spPr bwMode="auto">
            <a:xfrm flipH="1">
              <a:off x="2396" y="1744"/>
              <a:ext cx="32"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59" name="Line 55"/>
            <p:cNvSpPr>
              <a:spLocks noChangeShapeType="1"/>
            </p:cNvSpPr>
            <p:nvPr/>
          </p:nvSpPr>
          <p:spPr bwMode="auto">
            <a:xfrm flipH="1">
              <a:off x="2443" y="1744"/>
              <a:ext cx="7"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0" name="Line 56"/>
            <p:cNvSpPr>
              <a:spLocks noChangeShapeType="1"/>
            </p:cNvSpPr>
            <p:nvPr/>
          </p:nvSpPr>
          <p:spPr bwMode="auto">
            <a:xfrm flipH="1">
              <a:off x="2382" y="1785"/>
              <a:ext cx="12"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1" name="Line 57"/>
            <p:cNvSpPr>
              <a:spLocks noChangeShapeType="1"/>
            </p:cNvSpPr>
            <p:nvPr/>
          </p:nvSpPr>
          <p:spPr bwMode="auto">
            <a:xfrm flipH="1">
              <a:off x="2424" y="1785"/>
              <a:ext cx="17"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2" name="Line 58"/>
            <p:cNvSpPr>
              <a:spLocks noChangeShapeType="1"/>
            </p:cNvSpPr>
            <p:nvPr/>
          </p:nvSpPr>
          <p:spPr bwMode="auto">
            <a:xfrm flipH="1">
              <a:off x="2399" y="1724"/>
              <a:ext cx="27"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3" name="Line 59"/>
            <p:cNvSpPr>
              <a:spLocks noChangeShapeType="1"/>
            </p:cNvSpPr>
            <p:nvPr/>
          </p:nvSpPr>
          <p:spPr bwMode="auto">
            <a:xfrm flipH="1">
              <a:off x="2416" y="1742"/>
              <a:ext cx="5"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4" name="Freeform 60"/>
            <p:cNvSpPr>
              <a:spLocks/>
            </p:cNvSpPr>
            <p:nvPr/>
          </p:nvSpPr>
          <p:spPr bwMode="auto">
            <a:xfrm>
              <a:off x="2384" y="1724"/>
              <a:ext cx="37" cy="42"/>
            </a:xfrm>
            <a:custGeom>
              <a:avLst/>
              <a:gdLst>
                <a:gd name="T0" fmla="*/ 0 w 37"/>
                <a:gd name="T1" fmla="*/ 41 h 42"/>
                <a:gd name="T2" fmla="*/ 13 w 37"/>
                <a:gd name="T3" fmla="*/ 0 h 42"/>
                <a:gd name="T4" fmla="*/ 36 w 37"/>
                <a:gd name="T5" fmla="*/ 0 h 42"/>
                <a:gd name="T6" fmla="*/ 30 w 37"/>
                <a:gd name="T7" fmla="*/ 18 h 42"/>
                <a:gd name="T8" fmla="*/ 0 w 37"/>
                <a:gd name="T9" fmla="*/ 41 h 42"/>
                <a:gd name="T10" fmla="*/ 27 w 37"/>
                <a:gd name="T11" fmla="*/ 12 h 42"/>
                <a:gd name="T12" fmla="*/ 27 w 37"/>
                <a:gd name="T13" fmla="*/ 11 h 42"/>
                <a:gd name="T14" fmla="*/ 26 w 37"/>
                <a:gd name="T15" fmla="*/ 10 h 42"/>
                <a:gd name="T16" fmla="*/ 26 w 37"/>
                <a:gd name="T17" fmla="*/ 9 h 42"/>
                <a:gd name="T18" fmla="*/ 25 w 37"/>
                <a:gd name="T19" fmla="*/ 8 h 42"/>
                <a:gd name="T20" fmla="*/ 24 w 37"/>
                <a:gd name="T21" fmla="*/ 8 h 42"/>
                <a:gd name="T22" fmla="*/ 24 w 37"/>
                <a:gd name="T23" fmla="*/ 7 h 42"/>
                <a:gd name="T24" fmla="*/ 23 w 37"/>
                <a:gd name="T25" fmla="*/ 7 h 42"/>
                <a:gd name="T26" fmla="*/ 22 w 37"/>
                <a:gd name="T27" fmla="*/ 7 h 42"/>
                <a:gd name="T28" fmla="*/ 21 w 37"/>
                <a:gd name="T29" fmla="*/ 7 h 42"/>
                <a:gd name="T30" fmla="*/ 20 w 37"/>
                <a:gd name="T31" fmla="*/ 7 h 42"/>
                <a:gd name="T32" fmla="*/ 19 w 37"/>
                <a:gd name="T33" fmla="*/ 8 h 42"/>
                <a:gd name="T34" fmla="*/ 18 w 37"/>
                <a:gd name="T35" fmla="*/ 8 h 42"/>
                <a:gd name="T36" fmla="*/ 18 w 37"/>
                <a:gd name="T37" fmla="*/ 9 h 42"/>
                <a:gd name="T38" fmla="*/ 17 w 37"/>
                <a:gd name="T39" fmla="*/ 10 h 42"/>
                <a:gd name="T40" fmla="*/ 17 w 37"/>
                <a:gd name="T41" fmla="*/ 11 h 42"/>
                <a:gd name="T42" fmla="*/ 17 w 37"/>
                <a:gd name="T43" fmla="*/ 12 h 42"/>
                <a:gd name="T44" fmla="*/ 17 w 37"/>
                <a:gd name="T45" fmla="*/ 13 h 42"/>
                <a:gd name="T46" fmla="*/ 18 w 37"/>
                <a:gd name="T47" fmla="*/ 14 h 42"/>
                <a:gd name="T48" fmla="*/ 18 w 37"/>
                <a:gd name="T49" fmla="*/ 15 h 42"/>
                <a:gd name="T50" fmla="*/ 19 w 37"/>
                <a:gd name="T51" fmla="*/ 16 h 42"/>
                <a:gd name="T52" fmla="*/ 20 w 37"/>
                <a:gd name="T53" fmla="*/ 16 h 42"/>
                <a:gd name="T54" fmla="*/ 21 w 37"/>
                <a:gd name="T55" fmla="*/ 16 h 42"/>
                <a:gd name="T56" fmla="*/ 22 w 37"/>
                <a:gd name="T57" fmla="*/ 16 h 42"/>
                <a:gd name="T58" fmla="*/ 23 w 37"/>
                <a:gd name="T59" fmla="*/ 16 h 42"/>
                <a:gd name="T60" fmla="*/ 24 w 37"/>
                <a:gd name="T61" fmla="*/ 16 h 42"/>
                <a:gd name="T62" fmla="*/ 25 w 37"/>
                <a:gd name="T63" fmla="*/ 15 h 42"/>
                <a:gd name="T64" fmla="*/ 26 w 37"/>
                <a:gd name="T65" fmla="*/ 14 h 42"/>
                <a:gd name="T66" fmla="*/ 26 w 37"/>
                <a:gd name="T67" fmla="*/ 13 h 42"/>
                <a:gd name="T68" fmla="*/ 27 w 37"/>
                <a:gd name="T69" fmla="*/ 13 h 42"/>
                <a:gd name="T70" fmla="*/ 27 w 37"/>
                <a:gd name="T71" fmla="*/ 12 h 42"/>
                <a:gd name="T72" fmla="*/ 0 w 37"/>
                <a:gd name="T73" fmla="*/ 4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42"/>
                <a:gd name="T113" fmla="*/ 37 w 3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42">
                  <a:moveTo>
                    <a:pt x="0" y="41"/>
                  </a:moveTo>
                  <a:lnTo>
                    <a:pt x="13" y="0"/>
                  </a:lnTo>
                  <a:lnTo>
                    <a:pt x="36" y="0"/>
                  </a:lnTo>
                  <a:lnTo>
                    <a:pt x="30" y="18"/>
                  </a:lnTo>
                  <a:lnTo>
                    <a:pt x="0" y="41"/>
                  </a:lnTo>
                  <a:lnTo>
                    <a:pt x="27" y="12"/>
                  </a:lnTo>
                  <a:lnTo>
                    <a:pt x="27" y="11"/>
                  </a:lnTo>
                  <a:lnTo>
                    <a:pt x="26" y="10"/>
                  </a:lnTo>
                  <a:lnTo>
                    <a:pt x="26" y="9"/>
                  </a:lnTo>
                  <a:lnTo>
                    <a:pt x="25" y="8"/>
                  </a:lnTo>
                  <a:lnTo>
                    <a:pt x="24" y="8"/>
                  </a:lnTo>
                  <a:lnTo>
                    <a:pt x="24" y="7"/>
                  </a:lnTo>
                  <a:lnTo>
                    <a:pt x="23" y="7"/>
                  </a:lnTo>
                  <a:lnTo>
                    <a:pt x="22" y="7"/>
                  </a:lnTo>
                  <a:lnTo>
                    <a:pt x="21" y="7"/>
                  </a:lnTo>
                  <a:lnTo>
                    <a:pt x="20" y="7"/>
                  </a:lnTo>
                  <a:lnTo>
                    <a:pt x="19" y="8"/>
                  </a:lnTo>
                  <a:lnTo>
                    <a:pt x="18" y="8"/>
                  </a:lnTo>
                  <a:lnTo>
                    <a:pt x="18" y="9"/>
                  </a:lnTo>
                  <a:lnTo>
                    <a:pt x="17" y="10"/>
                  </a:lnTo>
                  <a:lnTo>
                    <a:pt x="17" y="11"/>
                  </a:lnTo>
                  <a:lnTo>
                    <a:pt x="17" y="12"/>
                  </a:lnTo>
                  <a:lnTo>
                    <a:pt x="17" y="13"/>
                  </a:lnTo>
                  <a:lnTo>
                    <a:pt x="18" y="14"/>
                  </a:lnTo>
                  <a:lnTo>
                    <a:pt x="18" y="15"/>
                  </a:lnTo>
                  <a:lnTo>
                    <a:pt x="19" y="16"/>
                  </a:lnTo>
                  <a:lnTo>
                    <a:pt x="20" y="16"/>
                  </a:lnTo>
                  <a:lnTo>
                    <a:pt x="21" y="16"/>
                  </a:lnTo>
                  <a:lnTo>
                    <a:pt x="22" y="16"/>
                  </a:lnTo>
                  <a:lnTo>
                    <a:pt x="23" y="16"/>
                  </a:lnTo>
                  <a:lnTo>
                    <a:pt x="24" y="16"/>
                  </a:lnTo>
                  <a:lnTo>
                    <a:pt x="25" y="15"/>
                  </a:lnTo>
                  <a:lnTo>
                    <a:pt x="26" y="14"/>
                  </a:lnTo>
                  <a:lnTo>
                    <a:pt x="26" y="13"/>
                  </a:lnTo>
                  <a:lnTo>
                    <a:pt x="27" y="13"/>
                  </a:lnTo>
                  <a:lnTo>
                    <a:pt x="27" y="12"/>
                  </a:lnTo>
                  <a:lnTo>
                    <a:pt x="0" y="41"/>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65" name="Freeform 61"/>
            <p:cNvSpPr>
              <a:spLocks/>
            </p:cNvSpPr>
            <p:nvPr/>
          </p:nvSpPr>
          <p:spPr bwMode="auto">
            <a:xfrm>
              <a:off x="2384" y="1724"/>
              <a:ext cx="37" cy="42"/>
            </a:xfrm>
            <a:custGeom>
              <a:avLst/>
              <a:gdLst>
                <a:gd name="T0" fmla="*/ 0 w 37"/>
                <a:gd name="T1" fmla="*/ 41 h 42"/>
                <a:gd name="T2" fmla="*/ 13 w 37"/>
                <a:gd name="T3" fmla="*/ 0 h 42"/>
                <a:gd name="T4" fmla="*/ 36 w 37"/>
                <a:gd name="T5" fmla="*/ 0 h 42"/>
                <a:gd name="T6" fmla="*/ 30 w 37"/>
                <a:gd name="T7" fmla="*/ 18 h 42"/>
                <a:gd name="T8" fmla="*/ 0 w 37"/>
                <a:gd name="T9" fmla="*/ 41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41"/>
                  </a:moveTo>
                  <a:lnTo>
                    <a:pt x="13" y="0"/>
                  </a:lnTo>
                  <a:lnTo>
                    <a:pt x="36" y="0"/>
                  </a:lnTo>
                  <a:lnTo>
                    <a:pt x="30" y="18"/>
                  </a:lnTo>
                  <a:lnTo>
                    <a:pt x="0" y="41"/>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66" name="Freeform 62"/>
            <p:cNvSpPr>
              <a:spLocks/>
            </p:cNvSpPr>
            <p:nvPr/>
          </p:nvSpPr>
          <p:spPr bwMode="auto">
            <a:xfrm>
              <a:off x="2401" y="1731"/>
              <a:ext cx="17" cy="17"/>
            </a:xfrm>
            <a:custGeom>
              <a:avLst/>
              <a:gdLst>
                <a:gd name="T0" fmla="*/ 16 w 17"/>
                <a:gd name="T1" fmla="*/ 8 h 17"/>
                <a:gd name="T2" fmla="*/ 16 w 17"/>
                <a:gd name="T3" fmla="*/ 8 h 17"/>
                <a:gd name="T4" fmla="*/ 16 w 17"/>
                <a:gd name="T5" fmla="*/ 7 h 17"/>
                <a:gd name="T6" fmla="*/ 14 w 17"/>
                <a:gd name="T7" fmla="*/ 5 h 17"/>
                <a:gd name="T8" fmla="*/ 14 w 17"/>
                <a:gd name="T9" fmla="*/ 3 h 17"/>
                <a:gd name="T10" fmla="*/ 12 w 17"/>
                <a:gd name="T11" fmla="*/ 1 h 17"/>
                <a:gd name="T12" fmla="*/ 11 w 17"/>
                <a:gd name="T13" fmla="*/ 1 h 17"/>
                <a:gd name="T14" fmla="*/ 11 w 17"/>
                <a:gd name="T15" fmla="*/ 0 h 17"/>
                <a:gd name="T16" fmla="*/ 9 w 17"/>
                <a:gd name="T17" fmla="*/ 0 h 17"/>
                <a:gd name="T18" fmla="*/ 8 w 17"/>
                <a:gd name="T19" fmla="*/ 0 h 17"/>
                <a:gd name="T20" fmla="*/ 6 w 17"/>
                <a:gd name="T21" fmla="*/ 0 h 17"/>
                <a:gd name="T22" fmla="*/ 4 w 17"/>
                <a:gd name="T23" fmla="*/ 0 h 17"/>
                <a:gd name="T24" fmla="*/ 3 w 17"/>
                <a:gd name="T25" fmla="*/ 1 h 17"/>
                <a:gd name="T26" fmla="*/ 1 w 17"/>
                <a:gd name="T27" fmla="*/ 1 h 17"/>
                <a:gd name="T28" fmla="*/ 1 w 17"/>
                <a:gd name="T29" fmla="*/ 3 h 17"/>
                <a:gd name="T30" fmla="*/ 0 w 17"/>
                <a:gd name="T31" fmla="*/ 5 h 17"/>
                <a:gd name="T32" fmla="*/ 0 w 17"/>
                <a:gd name="T33" fmla="*/ 7 h 17"/>
                <a:gd name="T34" fmla="*/ 0 w 17"/>
                <a:gd name="T35" fmla="*/ 8 h 17"/>
                <a:gd name="T36" fmla="*/ 0 w 17"/>
                <a:gd name="T37" fmla="*/ 10 h 17"/>
                <a:gd name="T38" fmla="*/ 1 w 17"/>
                <a:gd name="T39" fmla="*/ 12 h 17"/>
                <a:gd name="T40" fmla="*/ 1 w 17"/>
                <a:gd name="T41" fmla="*/ 14 h 17"/>
                <a:gd name="T42" fmla="*/ 3 w 17"/>
                <a:gd name="T43" fmla="*/ 16 h 17"/>
                <a:gd name="T44" fmla="*/ 4 w 17"/>
                <a:gd name="T45" fmla="*/ 16 h 17"/>
                <a:gd name="T46" fmla="*/ 6 w 17"/>
                <a:gd name="T47" fmla="*/ 16 h 17"/>
                <a:gd name="T48" fmla="*/ 8 w 17"/>
                <a:gd name="T49" fmla="*/ 16 h 17"/>
                <a:gd name="T50" fmla="*/ 9 w 17"/>
                <a:gd name="T51" fmla="*/ 16 h 17"/>
                <a:gd name="T52" fmla="*/ 11 w 17"/>
                <a:gd name="T53" fmla="*/ 16 h 17"/>
                <a:gd name="T54" fmla="*/ 12 w 17"/>
                <a:gd name="T55" fmla="*/ 14 h 17"/>
                <a:gd name="T56" fmla="*/ 14 w 17"/>
                <a:gd name="T57" fmla="*/ 12 h 17"/>
                <a:gd name="T58" fmla="*/ 14 w 17"/>
                <a:gd name="T59" fmla="*/ 10 h 17"/>
                <a:gd name="T60" fmla="*/ 16 w 17"/>
                <a:gd name="T61" fmla="*/ 10 h 17"/>
                <a:gd name="T62" fmla="*/ 16 w 17"/>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16" y="8"/>
                  </a:moveTo>
                  <a:lnTo>
                    <a:pt x="16" y="8"/>
                  </a:lnTo>
                  <a:lnTo>
                    <a:pt x="16" y="7"/>
                  </a:lnTo>
                  <a:lnTo>
                    <a:pt x="14" y="5"/>
                  </a:lnTo>
                  <a:lnTo>
                    <a:pt x="14" y="3"/>
                  </a:lnTo>
                  <a:lnTo>
                    <a:pt x="12" y="1"/>
                  </a:lnTo>
                  <a:lnTo>
                    <a:pt x="11" y="1"/>
                  </a:lnTo>
                  <a:lnTo>
                    <a:pt x="11" y="0"/>
                  </a:lnTo>
                  <a:lnTo>
                    <a:pt x="9" y="0"/>
                  </a:lnTo>
                  <a:lnTo>
                    <a:pt x="8" y="0"/>
                  </a:lnTo>
                  <a:lnTo>
                    <a:pt x="6" y="0"/>
                  </a:lnTo>
                  <a:lnTo>
                    <a:pt x="4" y="0"/>
                  </a:lnTo>
                  <a:lnTo>
                    <a:pt x="3" y="1"/>
                  </a:lnTo>
                  <a:lnTo>
                    <a:pt x="1" y="1"/>
                  </a:lnTo>
                  <a:lnTo>
                    <a:pt x="1" y="3"/>
                  </a:lnTo>
                  <a:lnTo>
                    <a:pt x="0" y="5"/>
                  </a:lnTo>
                  <a:lnTo>
                    <a:pt x="0" y="7"/>
                  </a:lnTo>
                  <a:lnTo>
                    <a:pt x="0" y="8"/>
                  </a:lnTo>
                  <a:lnTo>
                    <a:pt x="0" y="10"/>
                  </a:lnTo>
                  <a:lnTo>
                    <a:pt x="1" y="12"/>
                  </a:lnTo>
                  <a:lnTo>
                    <a:pt x="1" y="14"/>
                  </a:lnTo>
                  <a:lnTo>
                    <a:pt x="3" y="16"/>
                  </a:lnTo>
                  <a:lnTo>
                    <a:pt x="4" y="16"/>
                  </a:lnTo>
                  <a:lnTo>
                    <a:pt x="6" y="16"/>
                  </a:lnTo>
                  <a:lnTo>
                    <a:pt x="8" y="16"/>
                  </a:lnTo>
                  <a:lnTo>
                    <a:pt x="9" y="16"/>
                  </a:lnTo>
                  <a:lnTo>
                    <a:pt x="11" y="16"/>
                  </a:lnTo>
                  <a:lnTo>
                    <a:pt x="12" y="14"/>
                  </a:lnTo>
                  <a:lnTo>
                    <a:pt x="14" y="12"/>
                  </a:lnTo>
                  <a:lnTo>
                    <a:pt x="14" y="10"/>
                  </a:lnTo>
                  <a:lnTo>
                    <a:pt x="16" y="10"/>
                  </a:lnTo>
                  <a:lnTo>
                    <a:pt x="16" y="8"/>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67" name="Freeform 63"/>
            <p:cNvSpPr>
              <a:spLocks/>
            </p:cNvSpPr>
            <p:nvPr/>
          </p:nvSpPr>
          <p:spPr bwMode="auto">
            <a:xfrm>
              <a:off x="2382" y="1764"/>
              <a:ext cx="17" cy="17"/>
            </a:xfrm>
            <a:custGeom>
              <a:avLst/>
              <a:gdLst>
                <a:gd name="T0" fmla="*/ 0 w 17"/>
                <a:gd name="T1" fmla="*/ 16 h 17"/>
                <a:gd name="T2" fmla="*/ 0 w 17"/>
                <a:gd name="T3" fmla="*/ 16 h 17"/>
                <a:gd name="T4" fmla="*/ 8 w 17"/>
                <a:gd name="T5" fmla="*/ 16 h 17"/>
                <a:gd name="T6" fmla="*/ 8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6"/>
                  </a:lnTo>
                  <a:lnTo>
                    <a:pt x="8" y="16"/>
                  </a:lnTo>
                  <a:lnTo>
                    <a:pt x="8" y="8"/>
                  </a:lnTo>
                  <a:lnTo>
                    <a:pt x="16"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68" name="Line 64"/>
            <p:cNvSpPr>
              <a:spLocks noChangeShapeType="1"/>
            </p:cNvSpPr>
            <p:nvPr/>
          </p:nvSpPr>
          <p:spPr bwMode="auto">
            <a:xfrm flipV="1">
              <a:off x="2415" y="1725"/>
              <a:ext cx="4" cy="16"/>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69" name="Freeform 65"/>
            <p:cNvSpPr>
              <a:spLocks/>
            </p:cNvSpPr>
            <p:nvPr/>
          </p:nvSpPr>
          <p:spPr bwMode="auto">
            <a:xfrm>
              <a:off x="2401" y="1731"/>
              <a:ext cx="17" cy="17"/>
            </a:xfrm>
            <a:custGeom>
              <a:avLst/>
              <a:gdLst>
                <a:gd name="T0" fmla="*/ 16 w 17"/>
                <a:gd name="T1" fmla="*/ 8 h 17"/>
                <a:gd name="T2" fmla="*/ 16 w 17"/>
                <a:gd name="T3" fmla="*/ 7 h 17"/>
                <a:gd name="T4" fmla="*/ 14 w 17"/>
                <a:gd name="T5" fmla="*/ 5 h 17"/>
                <a:gd name="T6" fmla="*/ 14 w 17"/>
                <a:gd name="T7" fmla="*/ 3 h 17"/>
                <a:gd name="T8" fmla="*/ 12 w 17"/>
                <a:gd name="T9" fmla="*/ 1 h 17"/>
                <a:gd name="T10" fmla="*/ 11 w 17"/>
                <a:gd name="T11" fmla="*/ 1 h 17"/>
                <a:gd name="T12" fmla="*/ 11 w 17"/>
                <a:gd name="T13" fmla="*/ 0 h 17"/>
                <a:gd name="T14" fmla="*/ 9 w 17"/>
                <a:gd name="T15" fmla="*/ 0 h 17"/>
                <a:gd name="T16" fmla="*/ 8 w 17"/>
                <a:gd name="T17" fmla="*/ 0 h 17"/>
                <a:gd name="T18" fmla="*/ 6 w 17"/>
                <a:gd name="T19" fmla="*/ 0 h 17"/>
                <a:gd name="T20" fmla="*/ 4 w 17"/>
                <a:gd name="T21" fmla="*/ 0 h 17"/>
                <a:gd name="T22" fmla="*/ 3 w 17"/>
                <a:gd name="T23" fmla="*/ 1 h 17"/>
                <a:gd name="T24" fmla="*/ 1 w 17"/>
                <a:gd name="T25" fmla="*/ 1 h 17"/>
                <a:gd name="T26" fmla="*/ 1 w 17"/>
                <a:gd name="T27" fmla="*/ 3 h 17"/>
                <a:gd name="T28" fmla="*/ 0 w 17"/>
                <a:gd name="T29" fmla="*/ 5 h 17"/>
                <a:gd name="T30" fmla="*/ 0 w 17"/>
                <a:gd name="T31" fmla="*/ 7 h 17"/>
                <a:gd name="T32" fmla="*/ 0 w 17"/>
                <a:gd name="T33" fmla="*/ 8 h 17"/>
                <a:gd name="T34" fmla="*/ 0 w 17"/>
                <a:gd name="T35" fmla="*/ 10 h 17"/>
                <a:gd name="T36" fmla="*/ 1 w 17"/>
                <a:gd name="T37" fmla="*/ 12 h 17"/>
                <a:gd name="T38" fmla="*/ 1 w 17"/>
                <a:gd name="T39" fmla="*/ 14 h 17"/>
                <a:gd name="T40" fmla="*/ 3 w 17"/>
                <a:gd name="T41" fmla="*/ 16 h 17"/>
                <a:gd name="T42" fmla="*/ 4 w 17"/>
                <a:gd name="T43" fmla="*/ 16 h 17"/>
                <a:gd name="T44" fmla="*/ 6 w 17"/>
                <a:gd name="T45" fmla="*/ 16 h 17"/>
                <a:gd name="T46" fmla="*/ 8 w 17"/>
                <a:gd name="T47" fmla="*/ 16 h 17"/>
                <a:gd name="T48" fmla="*/ 9 w 17"/>
                <a:gd name="T49" fmla="*/ 16 h 17"/>
                <a:gd name="T50" fmla="*/ 11 w 17"/>
                <a:gd name="T51" fmla="*/ 16 h 17"/>
                <a:gd name="T52" fmla="*/ 12 w 17"/>
                <a:gd name="T53" fmla="*/ 14 h 17"/>
                <a:gd name="T54" fmla="*/ 14 w 17"/>
                <a:gd name="T55" fmla="*/ 12 h 17"/>
                <a:gd name="T56" fmla="*/ 14 w 17"/>
                <a:gd name="T57" fmla="*/ 10 h 17"/>
                <a:gd name="T58" fmla="*/ 16 w 17"/>
                <a:gd name="T59" fmla="*/ 10 h 17"/>
                <a:gd name="T60" fmla="*/ 16 w 17"/>
                <a:gd name="T61" fmla="*/ 8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16" y="8"/>
                  </a:moveTo>
                  <a:lnTo>
                    <a:pt x="16" y="7"/>
                  </a:lnTo>
                  <a:lnTo>
                    <a:pt x="14" y="5"/>
                  </a:lnTo>
                  <a:lnTo>
                    <a:pt x="14" y="3"/>
                  </a:lnTo>
                  <a:lnTo>
                    <a:pt x="12" y="1"/>
                  </a:lnTo>
                  <a:lnTo>
                    <a:pt x="11" y="1"/>
                  </a:lnTo>
                  <a:lnTo>
                    <a:pt x="11" y="0"/>
                  </a:lnTo>
                  <a:lnTo>
                    <a:pt x="9" y="0"/>
                  </a:lnTo>
                  <a:lnTo>
                    <a:pt x="8" y="0"/>
                  </a:lnTo>
                  <a:lnTo>
                    <a:pt x="6" y="0"/>
                  </a:lnTo>
                  <a:lnTo>
                    <a:pt x="4" y="0"/>
                  </a:lnTo>
                  <a:lnTo>
                    <a:pt x="3" y="1"/>
                  </a:lnTo>
                  <a:lnTo>
                    <a:pt x="1" y="1"/>
                  </a:lnTo>
                  <a:lnTo>
                    <a:pt x="1" y="3"/>
                  </a:lnTo>
                  <a:lnTo>
                    <a:pt x="0" y="5"/>
                  </a:lnTo>
                  <a:lnTo>
                    <a:pt x="0" y="7"/>
                  </a:lnTo>
                  <a:lnTo>
                    <a:pt x="0" y="8"/>
                  </a:lnTo>
                  <a:lnTo>
                    <a:pt x="0" y="10"/>
                  </a:lnTo>
                  <a:lnTo>
                    <a:pt x="1" y="12"/>
                  </a:lnTo>
                  <a:lnTo>
                    <a:pt x="1" y="14"/>
                  </a:lnTo>
                  <a:lnTo>
                    <a:pt x="3" y="16"/>
                  </a:lnTo>
                  <a:lnTo>
                    <a:pt x="4" y="16"/>
                  </a:lnTo>
                  <a:lnTo>
                    <a:pt x="6" y="16"/>
                  </a:lnTo>
                  <a:lnTo>
                    <a:pt x="8" y="16"/>
                  </a:lnTo>
                  <a:lnTo>
                    <a:pt x="9" y="16"/>
                  </a:lnTo>
                  <a:lnTo>
                    <a:pt x="11" y="16"/>
                  </a:lnTo>
                  <a:lnTo>
                    <a:pt x="12" y="14"/>
                  </a:lnTo>
                  <a:lnTo>
                    <a:pt x="14" y="12"/>
                  </a:lnTo>
                  <a:lnTo>
                    <a:pt x="14" y="10"/>
                  </a:lnTo>
                  <a:lnTo>
                    <a:pt x="16" y="10"/>
                  </a:lnTo>
                  <a:lnTo>
                    <a:pt x="16" y="8"/>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70" name="Freeform 66"/>
            <p:cNvSpPr>
              <a:spLocks/>
            </p:cNvSpPr>
            <p:nvPr/>
          </p:nvSpPr>
          <p:spPr bwMode="auto">
            <a:xfrm>
              <a:off x="2401" y="1731"/>
              <a:ext cx="17" cy="17"/>
            </a:xfrm>
            <a:custGeom>
              <a:avLst/>
              <a:gdLst>
                <a:gd name="T0" fmla="*/ 16 w 17"/>
                <a:gd name="T1" fmla="*/ 8 h 17"/>
                <a:gd name="T2" fmla="*/ 16 w 17"/>
                <a:gd name="T3" fmla="*/ 8 h 17"/>
                <a:gd name="T4" fmla="*/ 16 w 17"/>
                <a:gd name="T5" fmla="*/ 7 h 17"/>
                <a:gd name="T6" fmla="*/ 14 w 17"/>
                <a:gd name="T7" fmla="*/ 5 h 17"/>
                <a:gd name="T8" fmla="*/ 14 w 17"/>
                <a:gd name="T9" fmla="*/ 3 h 17"/>
                <a:gd name="T10" fmla="*/ 12 w 17"/>
                <a:gd name="T11" fmla="*/ 1 h 17"/>
                <a:gd name="T12" fmla="*/ 11 w 17"/>
                <a:gd name="T13" fmla="*/ 1 h 17"/>
                <a:gd name="T14" fmla="*/ 11 w 17"/>
                <a:gd name="T15" fmla="*/ 0 h 17"/>
                <a:gd name="T16" fmla="*/ 9 w 17"/>
                <a:gd name="T17" fmla="*/ 0 h 17"/>
                <a:gd name="T18" fmla="*/ 8 w 17"/>
                <a:gd name="T19" fmla="*/ 0 h 17"/>
                <a:gd name="T20" fmla="*/ 6 w 17"/>
                <a:gd name="T21" fmla="*/ 0 h 17"/>
                <a:gd name="T22" fmla="*/ 4 w 17"/>
                <a:gd name="T23" fmla="*/ 0 h 17"/>
                <a:gd name="T24" fmla="*/ 3 w 17"/>
                <a:gd name="T25" fmla="*/ 1 h 17"/>
                <a:gd name="T26" fmla="*/ 1 w 17"/>
                <a:gd name="T27" fmla="*/ 1 h 17"/>
                <a:gd name="T28" fmla="*/ 1 w 17"/>
                <a:gd name="T29" fmla="*/ 3 h 17"/>
                <a:gd name="T30" fmla="*/ 0 w 17"/>
                <a:gd name="T31" fmla="*/ 5 h 17"/>
                <a:gd name="T32" fmla="*/ 0 w 17"/>
                <a:gd name="T33" fmla="*/ 7 h 17"/>
                <a:gd name="T34" fmla="*/ 0 w 17"/>
                <a:gd name="T35" fmla="*/ 8 h 17"/>
                <a:gd name="T36" fmla="*/ 0 w 17"/>
                <a:gd name="T37" fmla="*/ 10 h 17"/>
                <a:gd name="T38" fmla="*/ 1 w 17"/>
                <a:gd name="T39" fmla="*/ 12 h 17"/>
                <a:gd name="T40" fmla="*/ 1 w 17"/>
                <a:gd name="T41" fmla="*/ 14 h 17"/>
                <a:gd name="T42" fmla="*/ 3 w 17"/>
                <a:gd name="T43" fmla="*/ 16 h 17"/>
                <a:gd name="T44" fmla="*/ 4 w 17"/>
                <a:gd name="T45" fmla="*/ 16 h 17"/>
                <a:gd name="T46" fmla="*/ 6 w 17"/>
                <a:gd name="T47" fmla="*/ 16 h 17"/>
                <a:gd name="T48" fmla="*/ 8 w 17"/>
                <a:gd name="T49" fmla="*/ 16 h 17"/>
                <a:gd name="T50" fmla="*/ 9 w 17"/>
                <a:gd name="T51" fmla="*/ 16 h 17"/>
                <a:gd name="T52" fmla="*/ 11 w 17"/>
                <a:gd name="T53" fmla="*/ 16 h 17"/>
                <a:gd name="T54" fmla="*/ 12 w 17"/>
                <a:gd name="T55" fmla="*/ 14 h 17"/>
                <a:gd name="T56" fmla="*/ 14 w 17"/>
                <a:gd name="T57" fmla="*/ 12 h 17"/>
                <a:gd name="T58" fmla="*/ 14 w 17"/>
                <a:gd name="T59" fmla="*/ 10 h 17"/>
                <a:gd name="T60" fmla="*/ 16 w 17"/>
                <a:gd name="T61" fmla="*/ 10 h 17"/>
                <a:gd name="T62" fmla="*/ 16 w 17"/>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16" y="8"/>
                  </a:moveTo>
                  <a:lnTo>
                    <a:pt x="16" y="8"/>
                  </a:lnTo>
                  <a:lnTo>
                    <a:pt x="16" y="7"/>
                  </a:lnTo>
                  <a:lnTo>
                    <a:pt x="14" y="5"/>
                  </a:lnTo>
                  <a:lnTo>
                    <a:pt x="14" y="3"/>
                  </a:lnTo>
                  <a:lnTo>
                    <a:pt x="12" y="1"/>
                  </a:lnTo>
                  <a:lnTo>
                    <a:pt x="11" y="1"/>
                  </a:lnTo>
                  <a:lnTo>
                    <a:pt x="11" y="0"/>
                  </a:lnTo>
                  <a:lnTo>
                    <a:pt x="9" y="0"/>
                  </a:lnTo>
                  <a:lnTo>
                    <a:pt x="8" y="0"/>
                  </a:lnTo>
                  <a:lnTo>
                    <a:pt x="6" y="0"/>
                  </a:lnTo>
                  <a:lnTo>
                    <a:pt x="4" y="0"/>
                  </a:lnTo>
                  <a:lnTo>
                    <a:pt x="3" y="1"/>
                  </a:lnTo>
                  <a:lnTo>
                    <a:pt x="1" y="1"/>
                  </a:lnTo>
                  <a:lnTo>
                    <a:pt x="1" y="3"/>
                  </a:lnTo>
                  <a:lnTo>
                    <a:pt x="0" y="5"/>
                  </a:lnTo>
                  <a:lnTo>
                    <a:pt x="0" y="7"/>
                  </a:lnTo>
                  <a:lnTo>
                    <a:pt x="0" y="8"/>
                  </a:lnTo>
                  <a:lnTo>
                    <a:pt x="0" y="10"/>
                  </a:lnTo>
                  <a:lnTo>
                    <a:pt x="1" y="12"/>
                  </a:lnTo>
                  <a:lnTo>
                    <a:pt x="1" y="14"/>
                  </a:lnTo>
                  <a:lnTo>
                    <a:pt x="3" y="16"/>
                  </a:lnTo>
                  <a:lnTo>
                    <a:pt x="4" y="16"/>
                  </a:lnTo>
                  <a:lnTo>
                    <a:pt x="6" y="16"/>
                  </a:lnTo>
                  <a:lnTo>
                    <a:pt x="8" y="16"/>
                  </a:lnTo>
                  <a:lnTo>
                    <a:pt x="9" y="16"/>
                  </a:lnTo>
                  <a:lnTo>
                    <a:pt x="11" y="16"/>
                  </a:lnTo>
                  <a:lnTo>
                    <a:pt x="12" y="14"/>
                  </a:lnTo>
                  <a:lnTo>
                    <a:pt x="14" y="12"/>
                  </a:lnTo>
                  <a:lnTo>
                    <a:pt x="14" y="10"/>
                  </a:lnTo>
                  <a:lnTo>
                    <a:pt x="16" y="10"/>
                  </a:lnTo>
                  <a:lnTo>
                    <a:pt x="16" y="8"/>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71" name="Freeform 67"/>
            <p:cNvSpPr>
              <a:spLocks/>
            </p:cNvSpPr>
            <p:nvPr/>
          </p:nvSpPr>
          <p:spPr bwMode="auto">
            <a:xfrm>
              <a:off x="2421" y="1742"/>
              <a:ext cx="17" cy="17"/>
            </a:xfrm>
            <a:custGeom>
              <a:avLst/>
              <a:gdLst>
                <a:gd name="T0" fmla="*/ 0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16"/>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72" name="Line 68"/>
            <p:cNvSpPr>
              <a:spLocks noChangeShapeType="1"/>
            </p:cNvSpPr>
            <p:nvPr/>
          </p:nvSpPr>
          <p:spPr bwMode="auto">
            <a:xfrm>
              <a:off x="2443" y="1745"/>
              <a:ext cx="7"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3" name="Line 69"/>
            <p:cNvSpPr>
              <a:spLocks noChangeShapeType="1"/>
            </p:cNvSpPr>
            <p:nvPr/>
          </p:nvSpPr>
          <p:spPr bwMode="auto">
            <a:xfrm flipH="1">
              <a:off x="2430" y="1742"/>
              <a:ext cx="11"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4" name="Line 70"/>
            <p:cNvSpPr>
              <a:spLocks noChangeShapeType="1"/>
            </p:cNvSpPr>
            <p:nvPr/>
          </p:nvSpPr>
          <p:spPr bwMode="auto">
            <a:xfrm>
              <a:off x="2441" y="1744"/>
              <a:ext cx="0"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5" name="Line 71"/>
            <p:cNvSpPr>
              <a:spLocks noChangeShapeType="1"/>
            </p:cNvSpPr>
            <p:nvPr/>
          </p:nvSpPr>
          <p:spPr bwMode="auto">
            <a:xfrm flipH="1">
              <a:off x="2428" y="172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6" name="Line 72"/>
            <p:cNvSpPr>
              <a:spLocks noChangeShapeType="1"/>
            </p:cNvSpPr>
            <p:nvPr/>
          </p:nvSpPr>
          <p:spPr bwMode="auto">
            <a:xfrm flipH="1">
              <a:off x="2428" y="1718"/>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7" name="Line 73"/>
            <p:cNvSpPr>
              <a:spLocks noChangeShapeType="1"/>
            </p:cNvSpPr>
            <p:nvPr/>
          </p:nvSpPr>
          <p:spPr bwMode="auto">
            <a:xfrm>
              <a:off x="2428" y="1716"/>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8" name="Line 74"/>
            <p:cNvSpPr>
              <a:spLocks noChangeShapeType="1"/>
            </p:cNvSpPr>
            <p:nvPr/>
          </p:nvSpPr>
          <p:spPr bwMode="auto">
            <a:xfrm>
              <a:off x="2428" y="1721"/>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79" name="Line 75"/>
            <p:cNvSpPr>
              <a:spLocks noChangeShapeType="1"/>
            </p:cNvSpPr>
            <p:nvPr/>
          </p:nvSpPr>
          <p:spPr bwMode="auto">
            <a:xfrm flipH="1">
              <a:off x="2429" y="1681"/>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0" name="Line 76"/>
            <p:cNvSpPr>
              <a:spLocks noChangeShapeType="1"/>
            </p:cNvSpPr>
            <p:nvPr/>
          </p:nvSpPr>
          <p:spPr bwMode="auto">
            <a:xfrm flipH="1">
              <a:off x="2429" y="1698"/>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1" name="Line 77"/>
            <p:cNvSpPr>
              <a:spLocks noChangeShapeType="1"/>
            </p:cNvSpPr>
            <p:nvPr/>
          </p:nvSpPr>
          <p:spPr bwMode="auto">
            <a:xfrm>
              <a:off x="2428" y="1712"/>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2" name="Line 78"/>
            <p:cNvSpPr>
              <a:spLocks noChangeShapeType="1"/>
            </p:cNvSpPr>
            <p:nvPr/>
          </p:nvSpPr>
          <p:spPr bwMode="auto">
            <a:xfrm flipH="1">
              <a:off x="2429" y="1702"/>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3" name="Line 79"/>
            <p:cNvSpPr>
              <a:spLocks noChangeShapeType="1"/>
            </p:cNvSpPr>
            <p:nvPr/>
          </p:nvSpPr>
          <p:spPr bwMode="auto">
            <a:xfrm>
              <a:off x="2428" y="1708"/>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4" name="Line 80"/>
            <p:cNvSpPr>
              <a:spLocks noChangeShapeType="1"/>
            </p:cNvSpPr>
            <p:nvPr/>
          </p:nvSpPr>
          <p:spPr bwMode="auto">
            <a:xfrm flipH="1">
              <a:off x="2428" y="1706"/>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5" name="Line 81"/>
            <p:cNvSpPr>
              <a:spLocks noChangeShapeType="1"/>
            </p:cNvSpPr>
            <p:nvPr/>
          </p:nvSpPr>
          <p:spPr bwMode="auto">
            <a:xfrm>
              <a:off x="2429" y="1704"/>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6" name="Line 82"/>
            <p:cNvSpPr>
              <a:spLocks noChangeShapeType="1"/>
            </p:cNvSpPr>
            <p:nvPr/>
          </p:nvSpPr>
          <p:spPr bwMode="auto">
            <a:xfrm flipH="1">
              <a:off x="2428" y="1710"/>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7" name="Line 83"/>
            <p:cNvSpPr>
              <a:spLocks noChangeShapeType="1"/>
            </p:cNvSpPr>
            <p:nvPr/>
          </p:nvSpPr>
          <p:spPr bwMode="auto">
            <a:xfrm>
              <a:off x="2429" y="1700"/>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8" name="Line 84"/>
            <p:cNvSpPr>
              <a:spLocks noChangeShapeType="1"/>
            </p:cNvSpPr>
            <p:nvPr/>
          </p:nvSpPr>
          <p:spPr bwMode="auto">
            <a:xfrm flipH="1">
              <a:off x="2429" y="1694"/>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89" name="Line 85"/>
            <p:cNvSpPr>
              <a:spLocks noChangeShapeType="1"/>
            </p:cNvSpPr>
            <p:nvPr/>
          </p:nvSpPr>
          <p:spPr bwMode="auto">
            <a:xfrm>
              <a:off x="2429" y="1691"/>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0" name="Line 86"/>
            <p:cNvSpPr>
              <a:spLocks noChangeShapeType="1"/>
            </p:cNvSpPr>
            <p:nvPr/>
          </p:nvSpPr>
          <p:spPr bwMode="auto">
            <a:xfrm>
              <a:off x="2429" y="1696"/>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1" name="Line 87"/>
            <p:cNvSpPr>
              <a:spLocks noChangeShapeType="1"/>
            </p:cNvSpPr>
            <p:nvPr/>
          </p:nvSpPr>
          <p:spPr bwMode="auto">
            <a:xfrm>
              <a:off x="2429" y="1687"/>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2" name="Line 88"/>
            <p:cNvSpPr>
              <a:spLocks noChangeShapeType="1"/>
            </p:cNvSpPr>
            <p:nvPr/>
          </p:nvSpPr>
          <p:spPr bwMode="auto">
            <a:xfrm flipH="1">
              <a:off x="2429" y="1685"/>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3" name="Line 89"/>
            <p:cNvSpPr>
              <a:spLocks noChangeShapeType="1"/>
            </p:cNvSpPr>
            <p:nvPr/>
          </p:nvSpPr>
          <p:spPr bwMode="auto">
            <a:xfrm>
              <a:off x="2429" y="1683"/>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4" name="Line 90"/>
            <p:cNvSpPr>
              <a:spLocks noChangeShapeType="1"/>
            </p:cNvSpPr>
            <p:nvPr/>
          </p:nvSpPr>
          <p:spPr bwMode="auto">
            <a:xfrm flipH="1">
              <a:off x="2429" y="1689"/>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5" name="Line 91"/>
            <p:cNvSpPr>
              <a:spLocks noChangeShapeType="1"/>
            </p:cNvSpPr>
            <p:nvPr/>
          </p:nvSpPr>
          <p:spPr bwMode="auto">
            <a:xfrm flipH="1">
              <a:off x="2430" y="167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6" name="Line 92"/>
            <p:cNvSpPr>
              <a:spLocks noChangeShapeType="1"/>
            </p:cNvSpPr>
            <p:nvPr/>
          </p:nvSpPr>
          <p:spPr bwMode="auto">
            <a:xfrm flipH="1">
              <a:off x="2430" y="167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7" name="Line 93"/>
            <p:cNvSpPr>
              <a:spLocks noChangeShapeType="1"/>
            </p:cNvSpPr>
            <p:nvPr/>
          </p:nvSpPr>
          <p:spPr bwMode="auto">
            <a:xfrm flipH="1">
              <a:off x="2430" y="1677"/>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8" name="Line 94"/>
            <p:cNvSpPr>
              <a:spLocks noChangeShapeType="1"/>
            </p:cNvSpPr>
            <p:nvPr/>
          </p:nvSpPr>
          <p:spPr bwMode="auto">
            <a:xfrm>
              <a:off x="2430" y="1675"/>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99" name="Line 95"/>
            <p:cNvSpPr>
              <a:spLocks noChangeShapeType="1"/>
            </p:cNvSpPr>
            <p:nvPr/>
          </p:nvSpPr>
          <p:spPr bwMode="auto">
            <a:xfrm>
              <a:off x="2430" y="1679"/>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00" name="Line 96"/>
            <p:cNvSpPr>
              <a:spLocks noChangeShapeType="1"/>
            </p:cNvSpPr>
            <p:nvPr/>
          </p:nvSpPr>
          <p:spPr bwMode="auto">
            <a:xfrm>
              <a:off x="2491" y="1714"/>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01" name="Freeform 97"/>
            <p:cNvSpPr>
              <a:spLocks/>
            </p:cNvSpPr>
            <p:nvPr/>
          </p:nvSpPr>
          <p:spPr bwMode="auto">
            <a:xfrm>
              <a:off x="2562" y="1799"/>
              <a:ext cx="17" cy="64"/>
            </a:xfrm>
            <a:custGeom>
              <a:avLst/>
              <a:gdLst>
                <a:gd name="T0" fmla="*/ 16 w 17"/>
                <a:gd name="T1" fmla="*/ 63 h 64"/>
                <a:gd name="T2" fmla="*/ 0 w 17"/>
                <a:gd name="T3" fmla="*/ 63 h 64"/>
                <a:gd name="T4" fmla="*/ 0 w 17"/>
                <a:gd name="T5" fmla="*/ 0 h 64"/>
                <a:gd name="T6" fmla="*/ 14 w 17"/>
                <a:gd name="T7" fmla="*/ 0 h 64"/>
                <a:gd name="T8" fmla="*/ 16 w 17"/>
                <a:gd name="T9" fmla="*/ 63 h 64"/>
                <a:gd name="T10" fmla="*/ 0 60000 65536"/>
                <a:gd name="T11" fmla="*/ 0 60000 65536"/>
                <a:gd name="T12" fmla="*/ 0 60000 65536"/>
                <a:gd name="T13" fmla="*/ 0 60000 65536"/>
                <a:gd name="T14" fmla="*/ 0 60000 65536"/>
                <a:gd name="T15" fmla="*/ 0 w 17"/>
                <a:gd name="T16" fmla="*/ 0 h 64"/>
                <a:gd name="T17" fmla="*/ 17 w 17"/>
                <a:gd name="T18" fmla="*/ 64 h 64"/>
              </a:gdLst>
              <a:ahLst/>
              <a:cxnLst>
                <a:cxn ang="T10">
                  <a:pos x="T0" y="T1"/>
                </a:cxn>
                <a:cxn ang="T11">
                  <a:pos x="T2" y="T3"/>
                </a:cxn>
                <a:cxn ang="T12">
                  <a:pos x="T4" y="T5"/>
                </a:cxn>
                <a:cxn ang="T13">
                  <a:pos x="T6" y="T7"/>
                </a:cxn>
                <a:cxn ang="T14">
                  <a:pos x="T8" y="T9"/>
                </a:cxn>
              </a:cxnLst>
              <a:rect l="T15" t="T16" r="T17" b="T18"/>
              <a:pathLst>
                <a:path w="17" h="64">
                  <a:moveTo>
                    <a:pt x="16" y="63"/>
                  </a:moveTo>
                  <a:lnTo>
                    <a:pt x="0" y="63"/>
                  </a:lnTo>
                  <a:lnTo>
                    <a:pt x="0" y="0"/>
                  </a:lnTo>
                  <a:lnTo>
                    <a:pt x="14" y="0"/>
                  </a:lnTo>
                  <a:lnTo>
                    <a:pt x="16" y="63"/>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02" name="Freeform 98"/>
            <p:cNvSpPr>
              <a:spLocks/>
            </p:cNvSpPr>
            <p:nvPr/>
          </p:nvSpPr>
          <p:spPr bwMode="auto">
            <a:xfrm>
              <a:off x="2562" y="1799"/>
              <a:ext cx="17" cy="64"/>
            </a:xfrm>
            <a:custGeom>
              <a:avLst/>
              <a:gdLst>
                <a:gd name="T0" fmla="*/ 16 w 17"/>
                <a:gd name="T1" fmla="*/ 63 h 64"/>
                <a:gd name="T2" fmla="*/ 0 w 17"/>
                <a:gd name="T3" fmla="*/ 63 h 64"/>
                <a:gd name="T4" fmla="*/ 0 w 17"/>
                <a:gd name="T5" fmla="*/ 0 h 64"/>
                <a:gd name="T6" fmla="*/ 14 w 17"/>
                <a:gd name="T7" fmla="*/ 0 h 64"/>
                <a:gd name="T8" fmla="*/ 16 w 17"/>
                <a:gd name="T9" fmla="*/ 63 h 64"/>
                <a:gd name="T10" fmla="*/ 0 60000 65536"/>
                <a:gd name="T11" fmla="*/ 0 60000 65536"/>
                <a:gd name="T12" fmla="*/ 0 60000 65536"/>
                <a:gd name="T13" fmla="*/ 0 60000 65536"/>
                <a:gd name="T14" fmla="*/ 0 60000 65536"/>
                <a:gd name="T15" fmla="*/ 0 w 17"/>
                <a:gd name="T16" fmla="*/ 0 h 64"/>
                <a:gd name="T17" fmla="*/ 17 w 17"/>
                <a:gd name="T18" fmla="*/ 64 h 64"/>
              </a:gdLst>
              <a:ahLst/>
              <a:cxnLst>
                <a:cxn ang="T10">
                  <a:pos x="T0" y="T1"/>
                </a:cxn>
                <a:cxn ang="T11">
                  <a:pos x="T2" y="T3"/>
                </a:cxn>
                <a:cxn ang="T12">
                  <a:pos x="T4" y="T5"/>
                </a:cxn>
                <a:cxn ang="T13">
                  <a:pos x="T6" y="T7"/>
                </a:cxn>
                <a:cxn ang="T14">
                  <a:pos x="T8" y="T9"/>
                </a:cxn>
              </a:cxnLst>
              <a:rect l="T15" t="T16" r="T17" b="T18"/>
              <a:pathLst>
                <a:path w="17" h="64">
                  <a:moveTo>
                    <a:pt x="16" y="63"/>
                  </a:moveTo>
                  <a:lnTo>
                    <a:pt x="0" y="63"/>
                  </a:lnTo>
                  <a:lnTo>
                    <a:pt x="0" y="0"/>
                  </a:lnTo>
                  <a:lnTo>
                    <a:pt x="14" y="0"/>
                  </a:lnTo>
                  <a:lnTo>
                    <a:pt x="16" y="6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03" name="Freeform 99"/>
            <p:cNvSpPr>
              <a:spLocks/>
            </p:cNvSpPr>
            <p:nvPr/>
          </p:nvSpPr>
          <p:spPr bwMode="auto">
            <a:xfrm>
              <a:off x="2481" y="1799"/>
              <a:ext cx="42" cy="64"/>
            </a:xfrm>
            <a:custGeom>
              <a:avLst/>
              <a:gdLst>
                <a:gd name="T0" fmla="*/ 0 w 42"/>
                <a:gd name="T1" fmla="*/ 62 h 64"/>
                <a:gd name="T2" fmla="*/ 0 w 42"/>
                <a:gd name="T3" fmla="*/ 0 h 64"/>
                <a:gd name="T4" fmla="*/ 41 w 42"/>
                <a:gd name="T5" fmla="*/ 0 h 64"/>
                <a:gd name="T6" fmla="*/ 41 w 42"/>
                <a:gd name="T7" fmla="*/ 63 h 64"/>
                <a:gd name="T8" fmla="*/ 0 w 42"/>
                <a:gd name="T9" fmla="*/ 62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0" y="62"/>
                  </a:moveTo>
                  <a:lnTo>
                    <a:pt x="0" y="0"/>
                  </a:lnTo>
                  <a:lnTo>
                    <a:pt x="41" y="0"/>
                  </a:lnTo>
                  <a:lnTo>
                    <a:pt x="41" y="63"/>
                  </a:lnTo>
                  <a:lnTo>
                    <a:pt x="0" y="62"/>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04" name="Freeform 100"/>
            <p:cNvSpPr>
              <a:spLocks/>
            </p:cNvSpPr>
            <p:nvPr/>
          </p:nvSpPr>
          <p:spPr bwMode="auto">
            <a:xfrm>
              <a:off x="2481" y="1799"/>
              <a:ext cx="42" cy="64"/>
            </a:xfrm>
            <a:custGeom>
              <a:avLst/>
              <a:gdLst>
                <a:gd name="T0" fmla="*/ 0 w 42"/>
                <a:gd name="T1" fmla="*/ 62 h 64"/>
                <a:gd name="T2" fmla="*/ 0 w 42"/>
                <a:gd name="T3" fmla="*/ 0 h 64"/>
                <a:gd name="T4" fmla="*/ 41 w 42"/>
                <a:gd name="T5" fmla="*/ 0 h 64"/>
                <a:gd name="T6" fmla="*/ 41 w 42"/>
                <a:gd name="T7" fmla="*/ 63 h 64"/>
                <a:gd name="T8" fmla="*/ 0 w 42"/>
                <a:gd name="T9" fmla="*/ 62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0" y="62"/>
                  </a:moveTo>
                  <a:lnTo>
                    <a:pt x="0" y="0"/>
                  </a:lnTo>
                  <a:lnTo>
                    <a:pt x="41" y="0"/>
                  </a:lnTo>
                  <a:lnTo>
                    <a:pt x="41" y="63"/>
                  </a:lnTo>
                  <a:lnTo>
                    <a:pt x="0" y="62"/>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05" name="Freeform 101"/>
            <p:cNvSpPr>
              <a:spLocks/>
            </p:cNvSpPr>
            <p:nvPr/>
          </p:nvSpPr>
          <p:spPr bwMode="auto">
            <a:xfrm>
              <a:off x="2522" y="1799"/>
              <a:ext cx="41" cy="64"/>
            </a:xfrm>
            <a:custGeom>
              <a:avLst/>
              <a:gdLst>
                <a:gd name="T0" fmla="*/ 0 w 41"/>
                <a:gd name="T1" fmla="*/ 62 h 64"/>
                <a:gd name="T2" fmla="*/ 0 w 41"/>
                <a:gd name="T3" fmla="*/ 0 h 64"/>
                <a:gd name="T4" fmla="*/ 40 w 41"/>
                <a:gd name="T5" fmla="*/ 0 h 64"/>
                <a:gd name="T6" fmla="*/ 40 w 41"/>
                <a:gd name="T7" fmla="*/ 63 h 64"/>
                <a:gd name="T8" fmla="*/ 0 w 41"/>
                <a:gd name="T9" fmla="*/ 62 h 64"/>
                <a:gd name="T10" fmla="*/ 0 60000 65536"/>
                <a:gd name="T11" fmla="*/ 0 60000 65536"/>
                <a:gd name="T12" fmla="*/ 0 60000 65536"/>
                <a:gd name="T13" fmla="*/ 0 60000 65536"/>
                <a:gd name="T14" fmla="*/ 0 60000 65536"/>
                <a:gd name="T15" fmla="*/ 0 w 41"/>
                <a:gd name="T16" fmla="*/ 0 h 64"/>
                <a:gd name="T17" fmla="*/ 41 w 41"/>
                <a:gd name="T18" fmla="*/ 64 h 64"/>
              </a:gdLst>
              <a:ahLst/>
              <a:cxnLst>
                <a:cxn ang="T10">
                  <a:pos x="T0" y="T1"/>
                </a:cxn>
                <a:cxn ang="T11">
                  <a:pos x="T2" y="T3"/>
                </a:cxn>
                <a:cxn ang="T12">
                  <a:pos x="T4" y="T5"/>
                </a:cxn>
                <a:cxn ang="T13">
                  <a:pos x="T6" y="T7"/>
                </a:cxn>
                <a:cxn ang="T14">
                  <a:pos x="T8" y="T9"/>
                </a:cxn>
              </a:cxnLst>
              <a:rect l="T15" t="T16" r="T17" b="T18"/>
              <a:pathLst>
                <a:path w="41" h="64">
                  <a:moveTo>
                    <a:pt x="0" y="62"/>
                  </a:moveTo>
                  <a:lnTo>
                    <a:pt x="0" y="0"/>
                  </a:lnTo>
                  <a:lnTo>
                    <a:pt x="40" y="0"/>
                  </a:lnTo>
                  <a:lnTo>
                    <a:pt x="40" y="63"/>
                  </a:lnTo>
                  <a:lnTo>
                    <a:pt x="0" y="62"/>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06" name="Freeform 102"/>
            <p:cNvSpPr>
              <a:spLocks/>
            </p:cNvSpPr>
            <p:nvPr/>
          </p:nvSpPr>
          <p:spPr bwMode="auto">
            <a:xfrm>
              <a:off x="2522" y="1799"/>
              <a:ext cx="41" cy="64"/>
            </a:xfrm>
            <a:custGeom>
              <a:avLst/>
              <a:gdLst>
                <a:gd name="T0" fmla="*/ 0 w 41"/>
                <a:gd name="T1" fmla="*/ 62 h 64"/>
                <a:gd name="T2" fmla="*/ 0 w 41"/>
                <a:gd name="T3" fmla="*/ 0 h 64"/>
                <a:gd name="T4" fmla="*/ 40 w 41"/>
                <a:gd name="T5" fmla="*/ 0 h 64"/>
                <a:gd name="T6" fmla="*/ 40 w 41"/>
                <a:gd name="T7" fmla="*/ 63 h 64"/>
                <a:gd name="T8" fmla="*/ 0 w 41"/>
                <a:gd name="T9" fmla="*/ 62 h 64"/>
                <a:gd name="T10" fmla="*/ 0 60000 65536"/>
                <a:gd name="T11" fmla="*/ 0 60000 65536"/>
                <a:gd name="T12" fmla="*/ 0 60000 65536"/>
                <a:gd name="T13" fmla="*/ 0 60000 65536"/>
                <a:gd name="T14" fmla="*/ 0 60000 65536"/>
                <a:gd name="T15" fmla="*/ 0 w 41"/>
                <a:gd name="T16" fmla="*/ 0 h 64"/>
                <a:gd name="T17" fmla="*/ 41 w 41"/>
                <a:gd name="T18" fmla="*/ 64 h 64"/>
              </a:gdLst>
              <a:ahLst/>
              <a:cxnLst>
                <a:cxn ang="T10">
                  <a:pos x="T0" y="T1"/>
                </a:cxn>
                <a:cxn ang="T11">
                  <a:pos x="T2" y="T3"/>
                </a:cxn>
                <a:cxn ang="T12">
                  <a:pos x="T4" y="T5"/>
                </a:cxn>
                <a:cxn ang="T13">
                  <a:pos x="T6" y="T7"/>
                </a:cxn>
                <a:cxn ang="T14">
                  <a:pos x="T8" y="T9"/>
                </a:cxn>
              </a:cxnLst>
              <a:rect l="T15" t="T16" r="T17" b="T18"/>
              <a:pathLst>
                <a:path w="41" h="64">
                  <a:moveTo>
                    <a:pt x="0" y="62"/>
                  </a:moveTo>
                  <a:lnTo>
                    <a:pt x="0" y="0"/>
                  </a:lnTo>
                  <a:lnTo>
                    <a:pt x="40" y="0"/>
                  </a:lnTo>
                  <a:lnTo>
                    <a:pt x="40" y="63"/>
                  </a:lnTo>
                  <a:lnTo>
                    <a:pt x="0" y="62"/>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07" name="Freeform 103"/>
            <p:cNvSpPr>
              <a:spLocks/>
            </p:cNvSpPr>
            <p:nvPr/>
          </p:nvSpPr>
          <p:spPr bwMode="auto">
            <a:xfrm>
              <a:off x="2345" y="1861"/>
              <a:ext cx="230" cy="50"/>
            </a:xfrm>
            <a:custGeom>
              <a:avLst/>
              <a:gdLst>
                <a:gd name="T0" fmla="*/ 227 w 230"/>
                <a:gd name="T1" fmla="*/ 48 h 50"/>
                <a:gd name="T2" fmla="*/ 225 w 230"/>
                <a:gd name="T3" fmla="*/ 3 h 50"/>
                <a:gd name="T4" fmla="*/ 222 w 230"/>
                <a:gd name="T5" fmla="*/ 2 h 50"/>
                <a:gd name="T6" fmla="*/ 218 w 230"/>
                <a:gd name="T7" fmla="*/ 1 h 50"/>
                <a:gd name="T8" fmla="*/ 215 w 230"/>
                <a:gd name="T9" fmla="*/ 1 h 50"/>
                <a:gd name="T10" fmla="*/ 211 w 230"/>
                <a:gd name="T11" fmla="*/ 3 h 50"/>
                <a:gd name="T12" fmla="*/ 208 w 230"/>
                <a:gd name="T13" fmla="*/ 4 h 50"/>
                <a:gd name="T14" fmla="*/ 204 w 230"/>
                <a:gd name="T15" fmla="*/ 4 h 50"/>
                <a:gd name="T16" fmla="*/ 200 w 230"/>
                <a:gd name="T17" fmla="*/ 5 h 50"/>
                <a:gd name="T18" fmla="*/ 196 w 230"/>
                <a:gd name="T19" fmla="*/ 5 h 50"/>
                <a:gd name="T20" fmla="*/ 192 w 230"/>
                <a:gd name="T21" fmla="*/ 4 h 50"/>
                <a:gd name="T22" fmla="*/ 188 w 230"/>
                <a:gd name="T23" fmla="*/ 4 h 50"/>
                <a:gd name="T24" fmla="*/ 184 w 230"/>
                <a:gd name="T25" fmla="*/ 3 h 50"/>
                <a:gd name="T26" fmla="*/ 181 w 230"/>
                <a:gd name="T27" fmla="*/ 2 h 50"/>
                <a:gd name="T28" fmla="*/ 177 w 230"/>
                <a:gd name="T29" fmla="*/ 0 h 50"/>
                <a:gd name="T30" fmla="*/ 174 w 230"/>
                <a:gd name="T31" fmla="*/ 2 h 50"/>
                <a:gd name="T32" fmla="*/ 170 w 230"/>
                <a:gd name="T33" fmla="*/ 3 h 50"/>
                <a:gd name="T34" fmla="*/ 167 w 230"/>
                <a:gd name="T35" fmla="*/ 4 h 50"/>
                <a:gd name="T36" fmla="*/ 163 w 230"/>
                <a:gd name="T37" fmla="*/ 4 h 50"/>
                <a:gd name="T38" fmla="*/ 159 w 230"/>
                <a:gd name="T39" fmla="*/ 5 h 50"/>
                <a:gd name="T40" fmla="*/ 155 w 230"/>
                <a:gd name="T41" fmla="*/ 5 h 50"/>
                <a:gd name="T42" fmla="*/ 151 w 230"/>
                <a:gd name="T43" fmla="*/ 4 h 50"/>
                <a:gd name="T44" fmla="*/ 147 w 230"/>
                <a:gd name="T45" fmla="*/ 3 h 50"/>
                <a:gd name="T46" fmla="*/ 143 w 230"/>
                <a:gd name="T47" fmla="*/ 3 h 50"/>
                <a:gd name="T48" fmla="*/ 139 w 230"/>
                <a:gd name="T49" fmla="*/ 1 h 50"/>
                <a:gd name="T50" fmla="*/ 135 w 230"/>
                <a:gd name="T51" fmla="*/ 1 h 50"/>
                <a:gd name="T52" fmla="*/ 132 w 230"/>
                <a:gd name="T53" fmla="*/ 2 h 50"/>
                <a:gd name="T54" fmla="*/ 128 w 230"/>
                <a:gd name="T55" fmla="*/ 3 h 50"/>
                <a:gd name="T56" fmla="*/ 124 w 230"/>
                <a:gd name="T57" fmla="*/ 4 h 50"/>
                <a:gd name="T58" fmla="*/ 120 w 230"/>
                <a:gd name="T59" fmla="*/ 4 h 50"/>
                <a:gd name="T60" fmla="*/ 116 w 230"/>
                <a:gd name="T61" fmla="*/ 5 h 50"/>
                <a:gd name="T62" fmla="*/ 111 w 230"/>
                <a:gd name="T63" fmla="*/ 4 h 50"/>
                <a:gd name="T64" fmla="*/ 107 w 230"/>
                <a:gd name="T65" fmla="*/ 4 h 50"/>
                <a:gd name="T66" fmla="*/ 103 w 230"/>
                <a:gd name="T67" fmla="*/ 3 h 50"/>
                <a:gd name="T68" fmla="*/ 98 w 230"/>
                <a:gd name="T69" fmla="*/ 2 h 50"/>
                <a:gd name="T70" fmla="*/ 94 w 230"/>
                <a:gd name="T71" fmla="*/ 1 h 50"/>
                <a:gd name="T72" fmla="*/ 91 w 230"/>
                <a:gd name="T73" fmla="*/ 1 h 50"/>
                <a:gd name="T74" fmla="*/ 87 w 230"/>
                <a:gd name="T75" fmla="*/ 3 h 50"/>
                <a:gd name="T76" fmla="*/ 84 w 230"/>
                <a:gd name="T77" fmla="*/ 4 h 50"/>
                <a:gd name="T78" fmla="*/ 80 w 230"/>
                <a:gd name="T79" fmla="*/ 4 h 50"/>
                <a:gd name="T80" fmla="*/ 76 w 230"/>
                <a:gd name="T81" fmla="*/ 5 h 50"/>
                <a:gd name="T82" fmla="*/ 72 w 230"/>
                <a:gd name="T83" fmla="*/ 5 h 50"/>
                <a:gd name="T84" fmla="*/ 68 w 230"/>
                <a:gd name="T85" fmla="*/ 4 h 50"/>
                <a:gd name="T86" fmla="*/ 64 w 230"/>
                <a:gd name="T87" fmla="*/ 4 h 50"/>
                <a:gd name="T88" fmla="*/ 60 w 230"/>
                <a:gd name="T89" fmla="*/ 3 h 50"/>
                <a:gd name="T90" fmla="*/ 56 w 230"/>
                <a:gd name="T91" fmla="*/ 2 h 50"/>
                <a:gd name="T92" fmla="*/ 53 w 230"/>
                <a:gd name="T93" fmla="*/ 0 h 50"/>
                <a:gd name="T94" fmla="*/ 47 w 230"/>
                <a:gd name="T95" fmla="*/ 3 h 50"/>
                <a:gd name="T96" fmla="*/ 42 w 230"/>
                <a:gd name="T97" fmla="*/ 4 h 50"/>
                <a:gd name="T98" fmla="*/ 37 w 230"/>
                <a:gd name="T99" fmla="*/ 5 h 50"/>
                <a:gd name="T100" fmla="*/ 34 w 230"/>
                <a:gd name="T101" fmla="*/ 4 h 50"/>
                <a:gd name="T102" fmla="*/ 31 w 230"/>
                <a:gd name="T103" fmla="*/ 4 h 50"/>
                <a:gd name="T104" fmla="*/ 27 w 230"/>
                <a:gd name="T105" fmla="*/ 3 h 50"/>
                <a:gd name="T106" fmla="*/ 24 w 230"/>
                <a:gd name="T107" fmla="*/ 2 h 50"/>
                <a:gd name="T108" fmla="*/ 20 w 230"/>
                <a:gd name="T109" fmla="*/ 1 h 50"/>
                <a:gd name="T110" fmla="*/ 15 w 230"/>
                <a:gd name="T111" fmla="*/ 4 h 50"/>
                <a:gd name="T112" fmla="*/ 9 w 230"/>
                <a:gd name="T113" fmla="*/ 5 h 50"/>
                <a:gd name="T114" fmla="*/ 5 w 230"/>
                <a:gd name="T115" fmla="*/ 5 h 50"/>
                <a:gd name="T116" fmla="*/ 3 w 230"/>
                <a:gd name="T117" fmla="*/ 4 h 50"/>
                <a:gd name="T118" fmla="*/ 1 w 230"/>
                <a:gd name="T119" fmla="*/ 49 h 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
                <a:gd name="T181" fmla="*/ 0 h 50"/>
                <a:gd name="T182" fmla="*/ 230 w 230"/>
                <a:gd name="T183" fmla="*/ 50 h 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 h="50">
                  <a:moveTo>
                    <a:pt x="229" y="49"/>
                  </a:moveTo>
                  <a:lnTo>
                    <a:pt x="228" y="49"/>
                  </a:lnTo>
                  <a:lnTo>
                    <a:pt x="227" y="48"/>
                  </a:lnTo>
                  <a:lnTo>
                    <a:pt x="227" y="47"/>
                  </a:lnTo>
                  <a:lnTo>
                    <a:pt x="226" y="3"/>
                  </a:lnTo>
                  <a:lnTo>
                    <a:pt x="225" y="3"/>
                  </a:lnTo>
                  <a:lnTo>
                    <a:pt x="224" y="3"/>
                  </a:lnTo>
                  <a:lnTo>
                    <a:pt x="223" y="2"/>
                  </a:lnTo>
                  <a:lnTo>
                    <a:pt x="222" y="2"/>
                  </a:lnTo>
                  <a:lnTo>
                    <a:pt x="220" y="2"/>
                  </a:lnTo>
                  <a:lnTo>
                    <a:pt x="219" y="1"/>
                  </a:lnTo>
                  <a:lnTo>
                    <a:pt x="218" y="1"/>
                  </a:lnTo>
                  <a:lnTo>
                    <a:pt x="217" y="1"/>
                  </a:lnTo>
                  <a:lnTo>
                    <a:pt x="216" y="1"/>
                  </a:lnTo>
                  <a:lnTo>
                    <a:pt x="215" y="1"/>
                  </a:lnTo>
                  <a:lnTo>
                    <a:pt x="214" y="2"/>
                  </a:lnTo>
                  <a:lnTo>
                    <a:pt x="213" y="2"/>
                  </a:lnTo>
                  <a:lnTo>
                    <a:pt x="211" y="3"/>
                  </a:lnTo>
                  <a:lnTo>
                    <a:pt x="210" y="3"/>
                  </a:lnTo>
                  <a:lnTo>
                    <a:pt x="209" y="3"/>
                  </a:lnTo>
                  <a:lnTo>
                    <a:pt x="208" y="4"/>
                  </a:lnTo>
                  <a:lnTo>
                    <a:pt x="206" y="4"/>
                  </a:lnTo>
                  <a:lnTo>
                    <a:pt x="205" y="4"/>
                  </a:lnTo>
                  <a:lnTo>
                    <a:pt x="204" y="4"/>
                  </a:lnTo>
                  <a:lnTo>
                    <a:pt x="202" y="4"/>
                  </a:lnTo>
                  <a:lnTo>
                    <a:pt x="201" y="5"/>
                  </a:lnTo>
                  <a:lnTo>
                    <a:pt x="200" y="5"/>
                  </a:lnTo>
                  <a:lnTo>
                    <a:pt x="199" y="5"/>
                  </a:lnTo>
                  <a:lnTo>
                    <a:pt x="197" y="5"/>
                  </a:lnTo>
                  <a:lnTo>
                    <a:pt x="196" y="5"/>
                  </a:lnTo>
                  <a:lnTo>
                    <a:pt x="195" y="5"/>
                  </a:lnTo>
                  <a:lnTo>
                    <a:pt x="193" y="5"/>
                  </a:lnTo>
                  <a:lnTo>
                    <a:pt x="192" y="4"/>
                  </a:lnTo>
                  <a:lnTo>
                    <a:pt x="191" y="4"/>
                  </a:lnTo>
                  <a:lnTo>
                    <a:pt x="190" y="4"/>
                  </a:lnTo>
                  <a:lnTo>
                    <a:pt x="188" y="4"/>
                  </a:lnTo>
                  <a:lnTo>
                    <a:pt x="187" y="4"/>
                  </a:lnTo>
                  <a:lnTo>
                    <a:pt x="186" y="3"/>
                  </a:lnTo>
                  <a:lnTo>
                    <a:pt x="184" y="3"/>
                  </a:lnTo>
                  <a:lnTo>
                    <a:pt x="183" y="3"/>
                  </a:lnTo>
                  <a:lnTo>
                    <a:pt x="182" y="2"/>
                  </a:lnTo>
                  <a:lnTo>
                    <a:pt x="181" y="2"/>
                  </a:lnTo>
                  <a:lnTo>
                    <a:pt x="180" y="1"/>
                  </a:lnTo>
                  <a:lnTo>
                    <a:pt x="178" y="1"/>
                  </a:lnTo>
                  <a:lnTo>
                    <a:pt x="177" y="0"/>
                  </a:lnTo>
                  <a:lnTo>
                    <a:pt x="176" y="1"/>
                  </a:lnTo>
                  <a:lnTo>
                    <a:pt x="175" y="1"/>
                  </a:lnTo>
                  <a:lnTo>
                    <a:pt x="174" y="2"/>
                  </a:lnTo>
                  <a:lnTo>
                    <a:pt x="173" y="2"/>
                  </a:lnTo>
                  <a:lnTo>
                    <a:pt x="172" y="3"/>
                  </a:lnTo>
                  <a:lnTo>
                    <a:pt x="170" y="3"/>
                  </a:lnTo>
                  <a:lnTo>
                    <a:pt x="169" y="3"/>
                  </a:lnTo>
                  <a:lnTo>
                    <a:pt x="168" y="4"/>
                  </a:lnTo>
                  <a:lnTo>
                    <a:pt x="167" y="4"/>
                  </a:lnTo>
                  <a:lnTo>
                    <a:pt x="165" y="4"/>
                  </a:lnTo>
                  <a:lnTo>
                    <a:pt x="164" y="4"/>
                  </a:lnTo>
                  <a:lnTo>
                    <a:pt x="163" y="4"/>
                  </a:lnTo>
                  <a:lnTo>
                    <a:pt x="161" y="5"/>
                  </a:lnTo>
                  <a:lnTo>
                    <a:pt x="160" y="5"/>
                  </a:lnTo>
                  <a:lnTo>
                    <a:pt x="159" y="5"/>
                  </a:lnTo>
                  <a:lnTo>
                    <a:pt x="157" y="5"/>
                  </a:lnTo>
                  <a:lnTo>
                    <a:pt x="156" y="5"/>
                  </a:lnTo>
                  <a:lnTo>
                    <a:pt x="155" y="5"/>
                  </a:lnTo>
                  <a:lnTo>
                    <a:pt x="154" y="5"/>
                  </a:lnTo>
                  <a:lnTo>
                    <a:pt x="152" y="4"/>
                  </a:lnTo>
                  <a:lnTo>
                    <a:pt x="151" y="4"/>
                  </a:lnTo>
                  <a:lnTo>
                    <a:pt x="149" y="4"/>
                  </a:lnTo>
                  <a:lnTo>
                    <a:pt x="148" y="4"/>
                  </a:lnTo>
                  <a:lnTo>
                    <a:pt x="147" y="3"/>
                  </a:lnTo>
                  <a:lnTo>
                    <a:pt x="145" y="3"/>
                  </a:lnTo>
                  <a:lnTo>
                    <a:pt x="144" y="3"/>
                  </a:lnTo>
                  <a:lnTo>
                    <a:pt x="143" y="3"/>
                  </a:lnTo>
                  <a:lnTo>
                    <a:pt x="141" y="2"/>
                  </a:lnTo>
                  <a:lnTo>
                    <a:pt x="140" y="2"/>
                  </a:lnTo>
                  <a:lnTo>
                    <a:pt x="139" y="1"/>
                  </a:lnTo>
                  <a:lnTo>
                    <a:pt x="138" y="1"/>
                  </a:lnTo>
                  <a:lnTo>
                    <a:pt x="137" y="0"/>
                  </a:lnTo>
                  <a:lnTo>
                    <a:pt x="135" y="1"/>
                  </a:lnTo>
                  <a:lnTo>
                    <a:pt x="134" y="1"/>
                  </a:lnTo>
                  <a:lnTo>
                    <a:pt x="133" y="2"/>
                  </a:lnTo>
                  <a:lnTo>
                    <a:pt x="132" y="2"/>
                  </a:lnTo>
                  <a:lnTo>
                    <a:pt x="130" y="3"/>
                  </a:lnTo>
                  <a:lnTo>
                    <a:pt x="129" y="3"/>
                  </a:lnTo>
                  <a:lnTo>
                    <a:pt x="128" y="3"/>
                  </a:lnTo>
                  <a:lnTo>
                    <a:pt x="126" y="3"/>
                  </a:lnTo>
                  <a:lnTo>
                    <a:pt x="125" y="4"/>
                  </a:lnTo>
                  <a:lnTo>
                    <a:pt x="124" y="4"/>
                  </a:lnTo>
                  <a:lnTo>
                    <a:pt x="122" y="4"/>
                  </a:lnTo>
                  <a:lnTo>
                    <a:pt x="121" y="4"/>
                  </a:lnTo>
                  <a:lnTo>
                    <a:pt x="120" y="4"/>
                  </a:lnTo>
                  <a:lnTo>
                    <a:pt x="118" y="5"/>
                  </a:lnTo>
                  <a:lnTo>
                    <a:pt x="117" y="5"/>
                  </a:lnTo>
                  <a:lnTo>
                    <a:pt x="116" y="5"/>
                  </a:lnTo>
                  <a:lnTo>
                    <a:pt x="114" y="5"/>
                  </a:lnTo>
                  <a:lnTo>
                    <a:pt x="113" y="5"/>
                  </a:lnTo>
                  <a:lnTo>
                    <a:pt x="111" y="4"/>
                  </a:lnTo>
                  <a:lnTo>
                    <a:pt x="110" y="4"/>
                  </a:lnTo>
                  <a:lnTo>
                    <a:pt x="108" y="4"/>
                  </a:lnTo>
                  <a:lnTo>
                    <a:pt x="107" y="4"/>
                  </a:lnTo>
                  <a:lnTo>
                    <a:pt x="105" y="4"/>
                  </a:lnTo>
                  <a:lnTo>
                    <a:pt x="104" y="4"/>
                  </a:lnTo>
                  <a:lnTo>
                    <a:pt x="103" y="3"/>
                  </a:lnTo>
                  <a:lnTo>
                    <a:pt x="101" y="3"/>
                  </a:lnTo>
                  <a:lnTo>
                    <a:pt x="100" y="3"/>
                  </a:lnTo>
                  <a:lnTo>
                    <a:pt x="98" y="2"/>
                  </a:lnTo>
                  <a:lnTo>
                    <a:pt x="97" y="2"/>
                  </a:lnTo>
                  <a:lnTo>
                    <a:pt x="96" y="1"/>
                  </a:lnTo>
                  <a:lnTo>
                    <a:pt x="94" y="1"/>
                  </a:lnTo>
                  <a:lnTo>
                    <a:pt x="93" y="1"/>
                  </a:lnTo>
                  <a:lnTo>
                    <a:pt x="92" y="1"/>
                  </a:lnTo>
                  <a:lnTo>
                    <a:pt x="91" y="1"/>
                  </a:lnTo>
                  <a:lnTo>
                    <a:pt x="89" y="2"/>
                  </a:lnTo>
                  <a:lnTo>
                    <a:pt x="88" y="2"/>
                  </a:lnTo>
                  <a:lnTo>
                    <a:pt x="87" y="3"/>
                  </a:lnTo>
                  <a:lnTo>
                    <a:pt x="86" y="3"/>
                  </a:lnTo>
                  <a:lnTo>
                    <a:pt x="85" y="3"/>
                  </a:lnTo>
                  <a:lnTo>
                    <a:pt x="84" y="4"/>
                  </a:lnTo>
                  <a:lnTo>
                    <a:pt x="82" y="4"/>
                  </a:lnTo>
                  <a:lnTo>
                    <a:pt x="81" y="4"/>
                  </a:lnTo>
                  <a:lnTo>
                    <a:pt x="80" y="4"/>
                  </a:lnTo>
                  <a:lnTo>
                    <a:pt x="79" y="4"/>
                  </a:lnTo>
                  <a:lnTo>
                    <a:pt x="77" y="5"/>
                  </a:lnTo>
                  <a:lnTo>
                    <a:pt x="76" y="5"/>
                  </a:lnTo>
                  <a:lnTo>
                    <a:pt x="75" y="5"/>
                  </a:lnTo>
                  <a:lnTo>
                    <a:pt x="74" y="5"/>
                  </a:lnTo>
                  <a:lnTo>
                    <a:pt x="72" y="5"/>
                  </a:lnTo>
                  <a:lnTo>
                    <a:pt x="71" y="5"/>
                  </a:lnTo>
                  <a:lnTo>
                    <a:pt x="70" y="5"/>
                  </a:lnTo>
                  <a:lnTo>
                    <a:pt x="68" y="4"/>
                  </a:lnTo>
                  <a:lnTo>
                    <a:pt x="67" y="4"/>
                  </a:lnTo>
                  <a:lnTo>
                    <a:pt x="66" y="4"/>
                  </a:lnTo>
                  <a:lnTo>
                    <a:pt x="64" y="4"/>
                  </a:lnTo>
                  <a:lnTo>
                    <a:pt x="63" y="4"/>
                  </a:lnTo>
                  <a:lnTo>
                    <a:pt x="61" y="3"/>
                  </a:lnTo>
                  <a:lnTo>
                    <a:pt x="60" y="3"/>
                  </a:lnTo>
                  <a:lnTo>
                    <a:pt x="59" y="3"/>
                  </a:lnTo>
                  <a:lnTo>
                    <a:pt x="57" y="2"/>
                  </a:lnTo>
                  <a:lnTo>
                    <a:pt x="56" y="2"/>
                  </a:lnTo>
                  <a:lnTo>
                    <a:pt x="55" y="1"/>
                  </a:lnTo>
                  <a:lnTo>
                    <a:pt x="54" y="1"/>
                  </a:lnTo>
                  <a:lnTo>
                    <a:pt x="53" y="0"/>
                  </a:lnTo>
                  <a:lnTo>
                    <a:pt x="51" y="1"/>
                  </a:lnTo>
                  <a:lnTo>
                    <a:pt x="49" y="2"/>
                  </a:lnTo>
                  <a:lnTo>
                    <a:pt x="47" y="3"/>
                  </a:lnTo>
                  <a:lnTo>
                    <a:pt x="46" y="3"/>
                  </a:lnTo>
                  <a:lnTo>
                    <a:pt x="44" y="4"/>
                  </a:lnTo>
                  <a:lnTo>
                    <a:pt x="42" y="4"/>
                  </a:lnTo>
                  <a:lnTo>
                    <a:pt x="40" y="5"/>
                  </a:lnTo>
                  <a:lnTo>
                    <a:pt x="38" y="5"/>
                  </a:lnTo>
                  <a:lnTo>
                    <a:pt x="37" y="5"/>
                  </a:lnTo>
                  <a:lnTo>
                    <a:pt x="36" y="5"/>
                  </a:lnTo>
                  <a:lnTo>
                    <a:pt x="35" y="4"/>
                  </a:lnTo>
                  <a:lnTo>
                    <a:pt x="34" y="4"/>
                  </a:lnTo>
                  <a:lnTo>
                    <a:pt x="33" y="4"/>
                  </a:lnTo>
                  <a:lnTo>
                    <a:pt x="32" y="4"/>
                  </a:lnTo>
                  <a:lnTo>
                    <a:pt x="31" y="4"/>
                  </a:lnTo>
                  <a:lnTo>
                    <a:pt x="29" y="4"/>
                  </a:lnTo>
                  <a:lnTo>
                    <a:pt x="28" y="3"/>
                  </a:lnTo>
                  <a:lnTo>
                    <a:pt x="27" y="3"/>
                  </a:lnTo>
                  <a:lnTo>
                    <a:pt x="26" y="3"/>
                  </a:lnTo>
                  <a:lnTo>
                    <a:pt x="25" y="2"/>
                  </a:lnTo>
                  <a:lnTo>
                    <a:pt x="24" y="2"/>
                  </a:lnTo>
                  <a:lnTo>
                    <a:pt x="23" y="1"/>
                  </a:lnTo>
                  <a:lnTo>
                    <a:pt x="22" y="1"/>
                  </a:lnTo>
                  <a:lnTo>
                    <a:pt x="20" y="1"/>
                  </a:lnTo>
                  <a:lnTo>
                    <a:pt x="18" y="2"/>
                  </a:lnTo>
                  <a:lnTo>
                    <a:pt x="16" y="3"/>
                  </a:lnTo>
                  <a:lnTo>
                    <a:pt x="15" y="4"/>
                  </a:lnTo>
                  <a:lnTo>
                    <a:pt x="13" y="4"/>
                  </a:lnTo>
                  <a:lnTo>
                    <a:pt x="11" y="4"/>
                  </a:lnTo>
                  <a:lnTo>
                    <a:pt x="9" y="5"/>
                  </a:lnTo>
                  <a:lnTo>
                    <a:pt x="7" y="5"/>
                  </a:lnTo>
                  <a:lnTo>
                    <a:pt x="6" y="5"/>
                  </a:lnTo>
                  <a:lnTo>
                    <a:pt x="5" y="5"/>
                  </a:lnTo>
                  <a:lnTo>
                    <a:pt x="4" y="5"/>
                  </a:lnTo>
                  <a:lnTo>
                    <a:pt x="4" y="4"/>
                  </a:lnTo>
                  <a:lnTo>
                    <a:pt x="3" y="4"/>
                  </a:lnTo>
                  <a:lnTo>
                    <a:pt x="2" y="47"/>
                  </a:lnTo>
                  <a:lnTo>
                    <a:pt x="2" y="48"/>
                  </a:lnTo>
                  <a:lnTo>
                    <a:pt x="1" y="49"/>
                  </a:lnTo>
                  <a:lnTo>
                    <a:pt x="0" y="49"/>
                  </a:lnTo>
                  <a:lnTo>
                    <a:pt x="229" y="49"/>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08" name="Freeform 104"/>
            <p:cNvSpPr>
              <a:spLocks/>
            </p:cNvSpPr>
            <p:nvPr/>
          </p:nvSpPr>
          <p:spPr bwMode="auto">
            <a:xfrm>
              <a:off x="2345" y="1861"/>
              <a:ext cx="230" cy="50"/>
            </a:xfrm>
            <a:custGeom>
              <a:avLst/>
              <a:gdLst>
                <a:gd name="T0" fmla="*/ 228 w 230"/>
                <a:gd name="T1" fmla="*/ 49 h 50"/>
                <a:gd name="T2" fmla="*/ 226 w 230"/>
                <a:gd name="T3" fmla="*/ 3 h 50"/>
                <a:gd name="T4" fmla="*/ 223 w 230"/>
                <a:gd name="T5" fmla="*/ 2 h 50"/>
                <a:gd name="T6" fmla="*/ 219 w 230"/>
                <a:gd name="T7" fmla="*/ 1 h 50"/>
                <a:gd name="T8" fmla="*/ 216 w 230"/>
                <a:gd name="T9" fmla="*/ 1 h 50"/>
                <a:gd name="T10" fmla="*/ 213 w 230"/>
                <a:gd name="T11" fmla="*/ 2 h 50"/>
                <a:gd name="T12" fmla="*/ 209 w 230"/>
                <a:gd name="T13" fmla="*/ 3 h 50"/>
                <a:gd name="T14" fmla="*/ 205 w 230"/>
                <a:gd name="T15" fmla="*/ 4 h 50"/>
                <a:gd name="T16" fmla="*/ 201 w 230"/>
                <a:gd name="T17" fmla="*/ 5 h 50"/>
                <a:gd name="T18" fmla="*/ 197 w 230"/>
                <a:gd name="T19" fmla="*/ 5 h 50"/>
                <a:gd name="T20" fmla="*/ 193 w 230"/>
                <a:gd name="T21" fmla="*/ 5 h 50"/>
                <a:gd name="T22" fmla="*/ 190 w 230"/>
                <a:gd name="T23" fmla="*/ 4 h 50"/>
                <a:gd name="T24" fmla="*/ 186 w 230"/>
                <a:gd name="T25" fmla="*/ 3 h 50"/>
                <a:gd name="T26" fmla="*/ 182 w 230"/>
                <a:gd name="T27" fmla="*/ 2 h 50"/>
                <a:gd name="T28" fmla="*/ 178 w 230"/>
                <a:gd name="T29" fmla="*/ 1 h 50"/>
                <a:gd name="T30" fmla="*/ 175 w 230"/>
                <a:gd name="T31" fmla="*/ 1 h 50"/>
                <a:gd name="T32" fmla="*/ 172 w 230"/>
                <a:gd name="T33" fmla="*/ 3 h 50"/>
                <a:gd name="T34" fmla="*/ 168 w 230"/>
                <a:gd name="T35" fmla="*/ 4 h 50"/>
                <a:gd name="T36" fmla="*/ 164 w 230"/>
                <a:gd name="T37" fmla="*/ 4 h 50"/>
                <a:gd name="T38" fmla="*/ 160 w 230"/>
                <a:gd name="T39" fmla="*/ 5 h 50"/>
                <a:gd name="T40" fmla="*/ 156 w 230"/>
                <a:gd name="T41" fmla="*/ 5 h 50"/>
                <a:gd name="T42" fmla="*/ 152 w 230"/>
                <a:gd name="T43" fmla="*/ 4 h 50"/>
                <a:gd name="T44" fmla="*/ 148 w 230"/>
                <a:gd name="T45" fmla="*/ 4 h 50"/>
                <a:gd name="T46" fmla="*/ 144 w 230"/>
                <a:gd name="T47" fmla="*/ 3 h 50"/>
                <a:gd name="T48" fmla="*/ 140 w 230"/>
                <a:gd name="T49" fmla="*/ 2 h 50"/>
                <a:gd name="T50" fmla="*/ 137 w 230"/>
                <a:gd name="T51" fmla="*/ 0 h 50"/>
                <a:gd name="T52" fmla="*/ 133 w 230"/>
                <a:gd name="T53" fmla="*/ 2 h 50"/>
                <a:gd name="T54" fmla="*/ 129 w 230"/>
                <a:gd name="T55" fmla="*/ 3 h 50"/>
                <a:gd name="T56" fmla="*/ 125 w 230"/>
                <a:gd name="T57" fmla="*/ 4 h 50"/>
                <a:gd name="T58" fmla="*/ 121 w 230"/>
                <a:gd name="T59" fmla="*/ 4 h 50"/>
                <a:gd name="T60" fmla="*/ 117 w 230"/>
                <a:gd name="T61" fmla="*/ 5 h 50"/>
                <a:gd name="T62" fmla="*/ 113 w 230"/>
                <a:gd name="T63" fmla="*/ 5 h 50"/>
                <a:gd name="T64" fmla="*/ 108 w 230"/>
                <a:gd name="T65" fmla="*/ 4 h 50"/>
                <a:gd name="T66" fmla="*/ 104 w 230"/>
                <a:gd name="T67" fmla="*/ 4 h 50"/>
                <a:gd name="T68" fmla="*/ 100 w 230"/>
                <a:gd name="T69" fmla="*/ 3 h 50"/>
                <a:gd name="T70" fmla="*/ 96 w 230"/>
                <a:gd name="T71" fmla="*/ 1 h 50"/>
                <a:gd name="T72" fmla="*/ 92 w 230"/>
                <a:gd name="T73" fmla="*/ 1 h 50"/>
                <a:gd name="T74" fmla="*/ 88 w 230"/>
                <a:gd name="T75" fmla="*/ 2 h 50"/>
                <a:gd name="T76" fmla="*/ 85 w 230"/>
                <a:gd name="T77" fmla="*/ 3 h 50"/>
                <a:gd name="T78" fmla="*/ 81 w 230"/>
                <a:gd name="T79" fmla="*/ 4 h 50"/>
                <a:gd name="T80" fmla="*/ 77 w 230"/>
                <a:gd name="T81" fmla="*/ 5 h 50"/>
                <a:gd name="T82" fmla="*/ 74 w 230"/>
                <a:gd name="T83" fmla="*/ 5 h 50"/>
                <a:gd name="T84" fmla="*/ 70 w 230"/>
                <a:gd name="T85" fmla="*/ 5 h 50"/>
                <a:gd name="T86" fmla="*/ 66 w 230"/>
                <a:gd name="T87" fmla="*/ 4 h 50"/>
                <a:gd name="T88" fmla="*/ 61 w 230"/>
                <a:gd name="T89" fmla="*/ 3 h 50"/>
                <a:gd name="T90" fmla="*/ 57 w 230"/>
                <a:gd name="T91" fmla="*/ 2 h 50"/>
                <a:gd name="T92" fmla="*/ 54 w 230"/>
                <a:gd name="T93" fmla="*/ 1 h 50"/>
                <a:gd name="T94" fmla="*/ 49 w 230"/>
                <a:gd name="T95" fmla="*/ 2 h 50"/>
                <a:gd name="T96" fmla="*/ 44 w 230"/>
                <a:gd name="T97" fmla="*/ 4 h 50"/>
                <a:gd name="T98" fmla="*/ 38 w 230"/>
                <a:gd name="T99" fmla="*/ 5 h 50"/>
                <a:gd name="T100" fmla="*/ 35 w 230"/>
                <a:gd name="T101" fmla="*/ 4 h 50"/>
                <a:gd name="T102" fmla="*/ 32 w 230"/>
                <a:gd name="T103" fmla="*/ 4 h 50"/>
                <a:gd name="T104" fmla="*/ 28 w 230"/>
                <a:gd name="T105" fmla="*/ 3 h 50"/>
                <a:gd name="T106" fmla="*/ 25 w 230"/>
                <a:gd name="T107" fmla="*/ 2 h 50"/>
                <a:gd name="T108" fmla="*/ 22 w 230"/>
                <a:gd name="T109" fmla="*/ 1 h 50"/>
                <a:gd name="T110" fmla="*/ 16 w 230"/>
                <a:gd name="T111" fmla="*/ 3 h 50"/>
                <a:gd name="T112" fmla="*/ 11 w 230"/>
                <a:gd name="T113" fmla="*/ 4 h 50"/>
                <a:gd name="T114" fmla="*/ 6 w 230"/>
                <a:gd name="T115" fmla="*/ 5 h 50"/>
                <a:gd name="T116" fmla="*/ 4 w 230"/>
                <a:gd name="T117" fmla="*/ 4 h 50"/>
                <a:gd name="T118" fmla="*/ 2 w 230"/>
                <a:gd name="T119" fmla="*/ 48 h 50"/>
                <a:gd name="T120" fmla="*/ 229 w 230"/>
                <a:gd name="T121" fmla="*/ 49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50"/>
                <a:gd name="T185" fmla="*/ 230 w 230"/>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50">
                  <a:moveTo>
                    <a:pt x="229" y="49"/>
                  </a:moveTo>
                  <a:lnTo>
                    <a:pt x="229" y="49"/>
                  </a:lnTo>
                  <a:lnTo>
                    <a:pt x="228" y="49"/>
                  </a:lnTo>
                  <a:lnTo>
                    <a:pt x="227" y="48"/>
                  </a:lnTo>
                  <a:lnTo>
                    <a:pt x="227" y="47"/>
                  </a:lnTo>
                  <a:lnTo>
                    <a:pt x="226" y="3"/>
                  </a:lnTo>
                  <a:lnTo>
                    <a:pt x="225" y="3"/>
                  </a:lnTo>
                  <a:lnTo>
                    <a:pt x="224" y="3"/>
                  </a:lnTo>
                  <a:lnTo>
                    <a:pt x="223" y="2"/>
                  </a:lnTo>
                  <a:lnTo>
                    <a:pt x="222" y="2"/>
                  </a:lnTo>
                  <a:lnTo>
                    <a:pt x="220" y="2"/>
                  </a:lnTo>
                  <a:lnTo>
                    <a:pt x="219" y="1"/>
                  </a:lnTo>
                  <a:lnTo>
                    <a:pt x="218" y="1"/>
                  </a:lnTo>
                  <a:lnTo>
                    <a:pt x="217" y="1"/>
                  </a:lnTo>
                  <a:lnTo>
                    <a:pt x="216" y="1"/>
                  </a:lnTo>
                  <a:lnTo>
                    <a:pt x="215" y="1"/>
                  </a:lnTo>
                  <a:lnTo>
                    <a:pt x="214" y="2"/>
                  </a:lnTo>
                  <a:lnTo>
                    <a:pt x="213" y="2"/>
                  </a:lnTo>
                  <a:lnTo>
                    <a:pt x="211" y="3"/>
                  </a:lnTo>
                  <a:lnTo>
                    <a:pt x="210" y="3"/>
                  </a:lnTo>
                  <a:lnTo>
                    <a:pt x="209" y="3"/>
                  </a:lnTo>
                  <a:lnTo>
                    <a:pt x="208" y="4"/>
                  </a:lnTo>
                  <a:lnTo>
                    <a:pt x="206" y="4"/>
                  </a:lnTo>
                  <a:lnTo>
                    <a:pt x="205" y="4"/>
                  </a:lnTo>
                  <a:lnTo>
                    <a:pt x="204" y="4"/>
                  </a:lnTo>
                  <a:lnTo>
                    <a:pt x="202" y="4"/>
                  </a:lnTo>
                  <a:lnTo>
                    <a:pt x="201" y="5"/>
                  </a:lnTo>
                  <a:lnTo>
                    <a:pt x="200" y="5"/>
                  </a:lnTo>
                  <a:lnTo>
                    <a:pt x="199" y="5"/>
                  </a:lnTo>
                  <a:lnTo>
                    <a:pt x="197" y="5"/>
                  </a:lnTo>
                  <a:lnTo>
                    <a:pt x="196" y="5"/>
                  </a:lnTo>
                  <a:lnTo>
                    <a:pt x="195" y="5"/>
                  </a:lnTo>
                  <a:lnTo>
                    <a:pt x="193" y="5"/>
                  </a:lnTo>
                  <a:lnTo>
                    <a:pt x="192" y="4"/>
                  </a:lnTo>
                  <a:lnTo>
                    <a:pt x="191" y="4"/>
                  </a:lnTo>
                  <a:lnTo>
                    <a:pt x="190" y="4"/>
                  </a:lnTo>
                  <a:lnTo>
                    <a:pt x="188" y="4"/>
                  </a:lnTo>
                  <a:lnTo>
                    <a:pt x="187" y="4"/>
                  </a:lnTo>
                  <a:lnTo>
                    <a:pt x="186" y="3"/>
                  </a:lnTo>
                  <a:lnTo>
                    <a:pt x="184" y="3"/>
                  </a:lnTo>
                  <a:lnTo>
                    <a:pt x="183" y="3"/>
                  </a:lnTo>
                  <a:lnTo>
                    <a:pt x="182" y="2"/>
                  </a:lnTo>
                  <a:lnTo>
                    <a:pt x="181" y="2"/>
                  </a:lnTo>
                  <a:lnTo>
                    <a:pt x="180" y="1"/>
                  </a:lnTo>
                  <a:lnTo>
                    <a:pt x="178" y="1"/>
                  </a:lnTo>
                  <a:lnTo>
                    <a:pt x="177" y="0"/>
                  </a:lnTo>
                  <a:lnTo>
                    <a:pt x="176" y="1"/>
                  </a:lnTo>
                  <a:lnTo>
                    <a:pt x="175" y="1"/>
                  </a:lnTo>
                  <a:lnTo>
                    <a:pt x="174" y="2"/>
                  </a:lnTo>
                  <a:lnTo>
                    <a:pt x="173" y="2"/>
                  </a:lnTo>
                  <a:lnTo>
                    <a:pt x="172" y="3"/>
                  </a:lnTo>
                  <a:lnTo>
                    <a:pt x="170" y="3"/>
                  </a:lnTo>
                  <a:lnTo>
                    <a:pt x="169" y="3"/>
                  </a:lnTo>
                  <a:lnTo>
                    <a:pt x="168" y="4"/>
                  </a:lnTo>
                  <a:lnTo>
                    <a:pt x="167" y="4"/>
                  </a:lnTo>
                  <a:lnTo>
                    <a:pt x="165" y="4"/>
                  </a:lnTo>
                  <a:lnTo>
                    <a:pt x="164" y="4"/>
                  </a:lnTo>
                  <a:lnTo>
                    <a:pt x="163" y="4"/>
                  </a:lnTo>
                  <a:lnTo>
                    <a:pt x="161" y="5"/>
                  </a:lnTo>
                  <a:lnTo>
                    <a:pt x="160" y="5"/>
                  </a:lnTo>
                  <a:lnTo>
                    <a:pt x="159" y="5"/>
                  </a:lnTo>
                  <a:lnTo>
                    <a:pt x="157" y="5"/>
                  </a:lnTo>
                  <a:lnTo>
                    <a:pt x="156" y="5"/>
                  </a:lnTo>
                  <a:lnTo>
                    <a:pt x="155" y="5"/>
                  </a:lnTo>
                  <a:lnTo>
                    <a:pt x="154" y="5"/>
                  </a:lnTo>
                  <a:lnTo>
                    <a:pt x="152" y="4"/>
                  </a:lnTo>
                  <a:lnTo>
                    <a:pt x="151" y="4"/>
                  </a:lnTo>
                  <a:lnTo>
                    <a:pt x="149" y="4"/>
                  </a:lnTo>
                  <a:lnTo>
                    <a:pt x="148" y="4"/>
                  </a:lnTo>
                  <a:lnTo>
                    <a:pt x="147" y="3"/>
                  </a:lnTo>
                  <a:lnTo>
                    <a:pt x="145" y="3"/>
                  </a:lnTo>
                  <a:lnTo>
                    <a:pt x="144" y="3"/>
                  </a:lnTo>
                  <a:lnTo>
                    <a:pt x="143" y="3"/>
                  </a:lnTo>
                  <a:lnTo>
                    <a:pt x="141" y="2"/>
                  </a:lnTo>
                  <a:lnTo>
                    <a:pt x="140" y="2"/>
                  </a:lnTo>
                  <a:lnTo>
                    <a:pt x="139" y="1"/>
                  </a:lnTo>
                  <a:lnTo>
                    <a:pt x="138" y="1"/>
                  </a:lnTo>
                  <a:lnTo>
                    <a:pt x="137" y="0"/>
                  </a:lnTo>
                  <a:lnTo>
                    <a:pt x="135" y="1"/>
                  </a:lnTo>
                  <a:lnTo>
                    <a:pt x="134" y="1"/>
                  </a:lnTo>
                  <a:lnTo>
                    <a:pt x="133" y="2"/>
                  </a:lnTo>
                  <a:lnTo>
                    <a:pt x="132" y="2"/>
                  </a:lnTo>
                  <a:lnTo>
                    <a:pt x="130" y="3"/>
                  </a:lnTo>
                  <a:lnTo>
                    <a:pt x="129" y="3"/>
                  </a:lnTo>
                  <a:lnTo>
                    <a:pt x="128" y="3"/>
                  </a:lnTo>
                  <a:lnTo>
                    <a:pt x="126" y="3"/>
                  </a:lnTo>
                  <a:lnTo>
                    <a:pt x="125" y="4"/>
                  </a:lnTo>
                  <a:lnTo>
                    <a:pt x="124" y="4"/>
                  </a:lnTo>
                  <a:lnTo>
                    <a:pt x="122" y="4"/>
                  </a:lnTo>
                  <a:lnTo>
                    <a:pt x="121" y="4"/>
                  </a:lnTo>
                  <a:lnTo>
                    <a:pt x="120" y="4"/>
                  </a:lnTo>
                  <a:lnTo>
                    <a:pt x="118" y="5"/>
                  </a:lnTo>
                  <a:lnTo>
                    <a:pt x="117" y="5"/>
                  </a:lnTo>
                  <a:lnTo>
                    <a:pt x="116" y="5"/>
                  </a:lnTo>
                  <a:lnTo>
                    <a:pt x="114" y="5"/>
                  </a:lnTo>
                  <a:lnTo>
                    <a:pt x="113" y="5"/>
                  </a:lnTo>
                  <a:lnTo>
                    <a:pt x="111" y="4"/>
                  </a:lnTo>
                  <a:lnTo>
                    <a:pt x="110" y="4"/>
                  </a:lnTo>
                  <a:lnTo>
                    <a:pt x="108" y="4"/>
                  </a:lnTo>
                  <a:lnTo>
                    <a:pt x="107" y="4"/>
                  </a:lnTo>
                  <a:lnTo>
                    <a:pt x="105" y="4"/>
                  </a:lnTo>
                  <a:lnTo>
                    <a:pt x="104" y="4"/>
                  </a:lnTo>
                  <a:lnTo>
                    <a:pt x="103" y="3"/>
                  </a:lnTo>
                  <a:lnTo>
                    <a:pt x="101" y="3"/>
                  </a:lnTo>
                  <a:lnTo>
                    <a:pt x="100" y="3"/>
                  </a:lnTo>
                  <a:lnTo>
                    <a:pt x="98" y="2"/>
                  </a:lnTo>
                  <a:lnTo>
                    <a:pt x="97" y="2"/>
                  </a:lnTo>
                  <a:lnTo>
                    <a:pt x="96" y="1"/>
                  </a:lnTo>
                  <a:lnTo>
                    <a:pt x="94" y="1"/>
                  </a:lnTo>
                  <a:lnTo>
                    <a:pt x="93" y="1"/>
                  </a:lnTo>
                  <a:lnTo>
                    <a:pt x="92" y="1"/>
                  </a:lnTo>
                  <a:lnTo>
                    <a:pt x="91" y="1"/>
                  </a:lnTo>
                  <a:lnTo>
                    <a:pt x="89" y="2"/>
                  </a:lnTo>
                  <a:lnTo>
                    <a:pt x="88" y="2"/>
                  </a:lnTo>
                  <a:lnTo>
                    <a:pt x="87" y="3"/>
                  </a:lnTo>
                  <a:lnTo>
                    <a:pt x="86" y="3"/>
                  </a:lnTo>
                  <a:lnTo>
                    <a:pt x="85" y="3"/>
                  </a:lnTo>
                  <a:lnTo>
                    <a:pt x="84" y="4"/>
                  </a:lnTo>
                  <a:lnTo>
                    <a:pt x="82" y="4"/>
                  </a:lnTo>
                  <a:lnTo>
                    <a:pt x="81" y="4"/>
                  </a:lnTo>
                  <a:lnTo>
                    <a:pt x="80" y="4"/>
                  </a:lnTo>
                  <a:lnTo>
                    <a:pt x="79" y="4"/>
                  </a:lnTo>
                  <a:lnTo>
                    <a:pt x="77" y="5"/>
                  </a:lnTo>
                  <a:lnTo>
                    <a:pt x="76" y="5"/>
                  </a:lnTo>
                  <a:lnTo>
                    <a:pt x="75" y="5"/>
                  </a:lnTo>
                  <a:lnTo>
                    <a:pt x="74" y="5"/>
                  </a:lnTo>
                  <a:lnTo>
                    <a:pt x="72" y="5"/>
                  </a:lnTo>
                  <a:lnTo>
                    <a:pt x="71" y="5"/>
                  </a:lnTo>
                  <a:lnTo>
                    <a:pt x="70" y="5"/>
                  </a:lnTo>
                  <a:lnTo>
                    <a:pt x="68" y="4"/>
                  </a:lnTo>
                  <a:lnTo>
                    <a:pt x="67" y="4"/>
                  </a:lnTo>
                  <a:lnTo>
                    <a:pt x="66" y="4"/>
                  </a:lnTo>
                  <a:lnTo>
                    <a:pt x="64" y="4"/>
                  </a:lnTo>
                  <a:lnTo>
                    <a:pt x="63" y="4"/>
                  </a:lnTo>
                  <a:lnTo>
                    <a:pt x="61" y="3"/>
                  </a:lnTo>
                  <a:lnTo>
                    <a:pt x="60" y="3"/>
                  </a:lnTo>
                  <a:lnTo>
                    <a:pt x="59" y="3"/>
                  </a:lnTo>
                  <a:lnTo>
                    <a:pt x="57" y="2"/>
                  </a:lnTo>
                  <a:lnTo>
                    <a:pt x="56" y="2"/>
                  </a:lnTo>
                  <a:lnTo>
                    <a:pt x="55" y="1"/>
                  </a:lnTo>
                  <a:lnTo>
                    <a:pt x="54" y="1"/>
                  </a:lnTo>
                  <a:lnTo>
                    <a:pt x="53" y="0"/>
                  </a:lnTo>
                  <a:lnTo>
                    <a:pt x="51" y="1"/>
                  </a:lnTo>
                  <a:lnTo>
                    <a:pt x="49" y="2"/>
                  </a:lnTo>
                  <a:lnTo>
                    <a:pt x="47" y="3"/>
                  </a:lnTo>
                  <a:lnTo>
                    <a:pt x="46" y="3"/>
                  </a:lnTo>
                  <a:lnTo>
                    <a:pt x="44" y="4"/>
                  </a:lnTo>
                  <a:lnTo>
                    <a:pt x="42" y="4"/>
                  </a:lnTo>
                  <a:lnTo>
                    <a:pt x="40" y="5"/>
                  </a:lnTo>
                  <a:lnTo>
                    <a:pt x="38" y="5"/>
                  </a:lnTo>
                  <a:lnTo>
                    <a:pt x="37" y="5"/>
                  </a:lnTo>
                  <a:lnTo>
                    <a:pt x="36" y="5"/>
                  </a:lnTo>
                  <a:lnTo>
                    <a:pt x="35" y="4"/>
                  </a:lnTo>
                  <a:lnTo>
                    <a:pt x="34" y="4"/>
                  </a:lnTo>
                  <a:lnTo>
                    <a:pt x="33" y="4"/>
                  </a:lnTo>
                  <a:lnTo>
                    <a:pt x="32" y="4"/>
                  </a:lnTo>
                  <a:lnTo>
                    <a:pt x="31" y="4"/>
                  </a:lnTo>
                  <a:lnTo>
                    <a:pt x="29" y="4"/>
                  </a:lnTo>
                  <a:lnTo>
                    <a:pt x="28" y="3"/>
                  </a:lnTo>
                  <a:lnTo>
                    <a:pt x="27" y="3"/>
                  </a:lnTo>
                  <a:lnTo>
                    <a:pt x="26" y="3"/>
                  </a:lnTo>
                  <a:lnTo>
                    <a:pt x="25" y="2"/>
                  </a:lnTo>
                  <a:lnTo>
                    <a:pt x="24" y="2"/>
                  </a:lnTo>
                  <a:lnTo>
                    <a:pt x="23" y="1"/>
                  </a:lnTo>
                  <a:lnTo>
                    <a:pt x="22" y="1"/>
                  </a:lnTo>
                  <a:lnTo>
                    <a:pt x="20" y="1"/>
                  </a:lnTo>
                  <a:lnTo>
                    <a:pt x="18" y="2"/>
                  </a:lnTo>
                  <a:lnTo>
                    <a:pt x="16" y="3"/>
                  </a:lnTo>
                  <a:lnTo>
                    <a:pt x="15" y="4"/>
                  </a:lnTo>
                  <a:lnTo>
                    <a:pt x="13" y="4"/>
                  </a:lnTo>
                  <a:lnTo>
                    <a:pt x="11" y="4"/>
                  </a:lnTo>
                  <a:lnTo>
                    <a:pt x="9" y="5"/>
                  </a:lnTo>
                  <a:lnTo>
                    <a:pt x="7" y="5"/>
                  </a:lnTo>
                  <a:lnTo>
                    <a:pt x="6" y="5"/>
                  </a:lnTo>
                  <a:lnTo>
                    <a:pt x="5" y="5"/>
                  </a:lnTo>
                  <a:lnTo>
                    <a:pt x="4" y="5"/>
                  </a:lnTo>
                  <a:lnTo>
                    <a:pt x="4" y="4"/>
                  </a:lnTo>
                  <a:lnTo>
                    <a:pt x="3" y="4"/>
                  </a:lnTo>
                  <a:lnTo>
                    <a:pt x="2" y="47"/>
                  </a:lnTo>
                  <a:lnTo>
                    <a:pt x="2" y="48"/>
                  </a:lnTo>
                  <a:lnTo>
                    <a:pt x="1" y="49"/>
                  </a:lnTo>
                  <a:lnTo>
                    <a:pt x="0" y="49"/>
                  </a:lnTo>
                  <a:lnTo>
                    <a:pt x="229" y="49"/>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09" name="Freeform 105"/>
            <p:cNvSpPr>
              <a:spLocks/>
            </p:cNvSpPr>
            <p:nvPr/>
          </p:nvSpPr>
          <p:spPr bwMode="auto">
            <a:xfrm>
              <a:off x="2343" y="1910"/>
              <a:ext cx="234" cy="17"/>
            </a:xfrm>
            <a:custGeom>
              <a:avLst/>
              <a:gdLst>
                <a:gd name="T0" fmla="*/ 231 w 234"/>
                <a:gd name="T1" fmla="*/ 0 h 17"/>
                <a:gd name="T2" fmla="*/ 3 w 234"/>
                <a:gd name="T3" fmla="*/ 0 h 17"/>
                <a:gd name="T4" fmla="*/ 1 w 234"/>
                <a:gd name="T5" fmla="*/ 0 h 17"/>
                <a:gd name="T6" fmla="*/ 0 w 234"/>
                <a:gd name="T7" fmla="*/ 0 h 17"/>
                <a:gd name="T8" fmla="*/ 0 w 234"/>
                <a:gd name="T9" fmla="*/ 2 h 17"/>
                <a:gd name="T10" fmla="*/ 0 w 234"/>
                <a:gd name="T11" fmla="*/ 16 h 17"/>
                <a:gd name="T12" fmla="*/ 233 w 234"/>
                <a:gd name="T13" fmla="*/ 16 h 17"/>
                <a:gd name="T14" fmla="*/ 233 w 234"/>
                <a:gd name="T15" fmla="*/ 2 h 17"/>
                <a:gd name="T16" fmla="*/ 233 w 234"/>
                <a:gd name="T17" fmla="*/ 0 h 17"/>
                <a:gd name="T18" fmla="*/ 232 w 234"/>
                <a:gd name="T19" fmla="*/ 0 h 17"/>
                <a:gd name="T20" fmla="*/ 231 w 23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7"/>
                <a:gd name="T35" fmla="*/ 234 w 23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7">
                  <a:moveTo>
                    <a:pt x="231" y="0"/>
                  </a:moveTo>
                  <a:lnTo>
                    <a:pt x="3" y="0"/>
                  </a:lnTo>
                  <a:lnTo>
                    <a:pt x="1" y="0"/>
                  </a:lnTo>
                  <a:lnTo>
                    <a:pt x="0" y="0"/>
                  </a:lnTo>
                  <a:lnTo>
                    <a:pt x="0" y="2"/>
                  </a:lnTo>
                  <a:lnTo>
                    <a:pt x="0" y="16"/>
                  </a:lnTo>
                  <a:lnTo>
                    <a:pt x="233" y="16"/>
                  </a:lnTo>
                  <a:lnTo>
                    <a:pt x="233" y="2"/>
                  </a:lnTo>
                  <a:lnTo>
                    <a:pt x="233" y="0"/>
                  </a:lnTo>
                  <a:lnTo>
                    <a:pt x="232" y="0"/>
                  </a:lnTo>
                  <a:lnTo>
                    <a:pt x="231"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10" name="Freeform 106"/>
            <p:cNvSpPr>
              <a:spLocks/>
            </p:cNvSpPr>
            <p:nvPr/>
          </p:nvSpPr>
          <p:spPr bwMode="auto">
            <a:xfrm>
              <a:off x="2343" y="1872"/>
              <a:ext cx="234" cy="55"/>
            </a:xfrm>
            <a:custGeom>
              <a:avLst/>
              <a:gdLst>
                <a:gd name="T0" fmla="*/ 231 w 234"/>
                <a:gd name="T1" fmla="*/ 0 h 17"/>
                <a:gd name="T2" fmla="*/ 3 w 234"/>
                <a:gd name="T3" fmla="*/ 0 h 17"/>
                <a:gd name="T4" fmla="*/ 1 w 234"/>
                <a:gd name="T5" fmla="*/ 0 h 17"/>
                <a:gd name="T6" fmla="*/ 0 w 234"/>
                <a:gd name="T7" fmla="*/ 0 h 17"/>
                <a:gd name="T8" fmla="*/ 0 w 234"/>
                <a:gd name="T9" fmla="*/ 2061 h 17"/>
                <a:gd name="T10" fmla="*/ 0 w 234"/>
                <a:gd name="T11" fmla="*/ 18422 h 17"/>
                <a:gd name="T12" fmla="*/ 233 w 234"/>
                <a:gd name="T13" fmla="*/ 18422 h 17"/>
                <a:gd name="T14" fmla="*/ 233 w 234"/>
                <a:gd name="T15" fmla="*/ 2061 h 17"/>
                <a:gd name="T16" fmla="*/ 233 w 234"/>
                <a:gd name="T17" fmla="*/ 0 h 17"/>
                <a:gd name="T18" fmla="*/ 232 w 234"/>
                <a:gd name="T19" fmla="*/ 0 h 17"/>
                <a:gd name="T20" fmla="*/ 231 w 23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7"/>
                <a:gd name="T35" fmla="*/ 234 w 23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7">
                  <a:moveTo>
                    <a:pt x="231" y="0"/>
                  </a:moveTo>
                  <a:lnTo>
                    <a:pt x="3" y="0"/>
                  </a:lnTo>
                  <a:lnTo>
                    <a:pt x="1" y="0"/>
                  </a:lnTo>
                  <a:lnTo>
                    <a:pt x="0" y="0"/>
                  </a:lnTo>
                  <a:lnTo>
                    <a:pt x="0" y="2"/>
                  </a:lnTo>
                  <a:lnTo>
                    <a:pt x="0" y="16"/>
                  </a:lnTo>
                  <a:lnTo>
                    <a:pt x="233" y="16"/>
                  </a:lnTo>
                  <a:lnTo>
                    <a:pt x="233" y="2"/>
                  </a:lnTo>
                  <a:lnTo>
                    <a:pt x="233" y="0"/>
                  </a:lnTo>
                  <a:lnTo>
                    <a:pt x="232" y="0"/>
                  </a:lnTo>
                  <a:lnTo>
                    <a:pt x="231"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11" name="Line 107"/>
            <p:cNvSpPr>
              <a:spLocks noChangeShapeType="1"/>
            </p:cNvSpPr>
            <p:nvPr/>
          </p:nvSpPr>
          <p:spPr bwMode="auto">
            <a:xfrm flipH="1" flipV="1">
              <a:off x="2506" y="1743"/>
              <a:ext cx="48"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2" name="Line 108"/>
            <p:cNvSpPr>
              <a:spLocks noChangeShapeType="1"/>
            </p:cNvSpPr>
            <p:nvPr/>
          </p:nvSpPr>
          <p:spPr bwMode="auto">
            <a:xfrm flipH="1" flipV="1">
              <a:off x="2516" y="1752"/>
              <a:ext cx="43" cy="32"/>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3" name="Line 109"/>
            <p:cNvSpPr>
              <a:spLocks noChangeShapeType="1"/>
            </p:cNvSpPr>
            <p:nvPr/>
          </p:nvSpPr>
          <p:spPr bwMode="auto">
            <a:xfrm flipH="1" flipV="1">
              <a:off x="2537" y="1766"/>
              <a:ext cx="33" cy="2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4" name="Freeform 110"/>
            <p:cNvSpPr>
              <a:spLocks/>
            </p:cNvSpPr>
            <p:nvPr/>
          </p:nvSpPr>
          <p:spPr bwMode="auto">
            <a:xfrm>
              <a:off x="2478" y="1742"/>
              <a:ext cx="20" cy="44"/>
            </a:xfrm>
            <a:custGeom>
              <a:avLst/>
              <a:gdLst>
                <a:gd name="T0" fmla="*/ 0 w 20"/>
                <a:gd name="T1" fmla="*/ 0 h 44"/>
                <a:gd name="T2" fmla="*/ 19 w 20"/>
                <a:gd name="T3" fmla="*/ 43 h 44"/>
                <a:gd name="T4" fmla="*/ 0 w 20"/>
                <a:gd name="T5" fmla="*/ 3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0"/>
                  </a:moveTo>
                  <a:lnTo>
                    <a:pt x="19" y="43"/>
                  </a:lnTo>
                  <a:lnTo>
                    <a:pt x="0" y="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15" name="Line 111"/>
            <p:cNvSpPr>
              <a:spLocks noChangeShapeType="1"/>
            </p:cNvSpPr>
            <p:nvPr/>
          </p:nvSpPr>
          <p:spPr bwMode="auto">
            <a:xfrm>
              <a:off x="2471" y="1744"/>
              <a:ext cx="7"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6" name="Line 112"/>
            <p:cNvSpPr>
              <a:spLocks noChangeShapeType="1"/>
            </p:cNvSpPr>
            <p:nvPr/>
          </p:nvSpPr>
          <p:spPr bwMode="auto">
            <a:xfrm>
              <a:off x="2493" y="1744"/>
              <a:ext cx="32"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7" name="Line 113"/>
            <p:cNvSpPr>
              <a:spLocks noChangeShapeType="1"/>
            </p:cNvSpPr>
            <p:nvPr/>
          </p:nvSpPr>
          <p:spPr bwMode="auto">
            <a:xfrm>
              <a:off x="2500" y="1747"/>
              <a:ext cx="39" cy="38"/>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8" name="Line 114"/>
            <p:cNvSpPr>
              <a:spLocks noChangeShapeType="1"/>
            </p:cNvSpPr>
            <p:nvPr/>
          </p:nvSpPr>
          <p:spPr bwMode="auto">
            <a:xfrm>
              <a:off x="2500" y="1744"/>
              <a:ext cx="39" cy="4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19" name="Line 115"/>
            <p:cNvSpPr>
              <a:spLocks noChangeShapeType="1"/>
            </p:cNvSpPr>
            <p:nvPr/>
          </p:nvSpPr>
          <p:spPr bwMode="auto">
            <a:xfrm>
              <a:off x="2480" y="1785"/>
              <a:ext cx="17"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0" name="Line 116"/>
            <p:cNvSpPr>
              <a:spLocks noChangeShapeType="1"/>
            </p:cNvSpPr>
            <p:nvPr/>
          </p:nvSpPr>
          <p:spPr bwMode="auto">
            <a:xfrm>
              <a:off x="2527" y="1785"/>
              <a:ext cx="12"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1" name="Line 117"/>
            <p:cNvSpPr>
              <a:spLocks noChangeShapeType="1"/>
            </p:cNvSpPr>
            <p:nvPr/>
          </p:nvSpPr>
          <p:spPr bwMode="auto">
            <a:xfrm>
              <a:off x="2498" y="1744"/>
              <a:ext cx="0"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2" name="Line 118"/>
            <p:cNvSpPr>
              <a:spLocks noChangeShapeType="1"/>
            </p:cNvSpPr>
            <p:nvPr/>
          </p:nvSpPr>
          <p:spPr bwMode="auto">
            <a:xfrm>
              <a:off x="2480" y="1742"/>
              <a:ext cx="11"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3" name="Line 119"/>
            <p:cNvSpPr>
              <a:spLocks noChangeShapeType="1"/>
            </p:cNvSpPr>
            <p:nvPr/>
          </p:nvSpPr>
          <p:spPr bwMode="auto">
            <a:xfrm flipH="1">
              <a:off x="2471" y="1745"/>
              <a:ext cx="7"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4" name="Line 120"/>
            <p:cNvSpPr>
              <a:spLocks noChangeShapeType="1"/>
            </p:cNvSpPr>
            <p:nvPr/>
          </p:nvSpPr>
          <p:spPr bwMode="auto">
            <a:xfrm>
              <a:off x="2478" y="1744"/>
              <a:ext cx="0"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5" name="Line 121"/>
            <p:cNvSpPr>
              <a:spLocks noChangeShapeType="1"/>
            </p:cNvSpPr>
            <p:nvPr/>
          </p:nvSpPr>
          <p:spPr bwMode="auto">
            <a:xfrm flipH="1" flipV="1">
              <a:off x="2500" y="1725"/>
              <a:ext cx="4" cy="16"/>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6" name="Line 122"/>
            <p:cNvSpPr>
              <a:spLocks noChangeShapeType="1"/>
            </p:cNvSpPr>
            <p:nvPr/>
          </p:nvSpPr>
          <p:spPr bwMode="auto">
            <a:xfrm>
              <a:off x="2500" y="1742"/>
              <a:ext cx="5"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7" name="Line 123"/>
            <p:cNvSpPr>
              <a:spLocks noChangeShapeType="1"/>
            </p:cNvSpPr>
            <p:nvPr/>
          </p:nvSpPr>
          <p:spPr bwMode="auto">
            <a:xfrm>
              <a:off x="2492" y="172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8" name="Line 124"/>
            <p:cNvSpPr>
              <a:spLocks noChangeShapeType="1"/>
            </p:cNvSpPr>
            <p:nvPr/>
          </p:nvSpPr>
          <p:spPr bwMode="auto">
            <a:xfrm>
              <a:off x="2492" y="1718"/>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29" name="Line 125"/>
            <p:cNvSpPr>
              <a:spLocks noChangeShapeType="1"/>
            </p:cNvSpPr>
            <p:nvPr/>
          </p:nvSpPr>
          <p:spPr bwMode="auto">
            <a:xfrm flipH="1">
              <a:off x="2492" y="1716"/>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0" name="Line 126"/>
            <p:cNvSpPr>
              <a:spLocks noChangeShapeType="1"/>
            </p:cNvSpPr>
            <p:nvPr/>
          </p:nvSpPr>
          <p:spPr bwMode="auto">
            <a:xfrm flipH="1">
              <a:off x="2492" y="1721"/>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1" name="Line 127"/>
            <p:cNvSpPr>
              <a:spLocks noChangeShapeType="1"/>
            </p:cNvSpPr>
            <p:nvPr/>
          </p:nvSpPr>
          <p:spPr bwMode="auto">
            <a:xfrm>
              <a:off x="2557" y="1785"/>
              <a:ext cx="3" cy="0"/>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2" name="Line 128"/>
            <p:cNvSpPr>
              <a:spLocks noChangeShapeType="1"/>
            </p:cNvSpPr>
            <p:nvPr/>
          </p:nvSpPr>
          <p:spPr bwMode="auto">
            <a:xfrm>
              <a:off x="2490" y="1681"/>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3" name="Line 129"/>
            <p:cNvSpPr>
              <a:spLocks noChangeShapeType="1"/>
            </p:cNvSpPr>
            <p:nvPr/>
          </p:nvSpPr>
          <p:spPr bwMode="auto">
            <a:xfrm>
              <a:off x="2491" y="1698"/>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4" name="Line 130"/>
            <p:cNvSpPr>
              <a:spLocks noChangeShapeType="1"/>
            </p:cNvSpPr>
            <p:nvPr/>
          </p:nvSpPr>
          <p:spPr bwMode="auto">
            <a:xfrm>
              <a:off x="2491" y="1702"/>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5" name="Line 131"/>
            <p:cNvSpPr>
              <a:spLocks noChangeShapeType="1"/>
            </p:cNvSpPr>
            <p:nvPr/>
          </p:nvSpPr>
          <p:spPr bwMode="auto">
            <a:xfrm flipH="1">
              <a:off x="2491" y="1712"/>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6" name="Freeform 132"/>
            <p:cNvSpPr>
              <a:spLocks/>
            </p:cNvSpPr>
            <p:nvPr/>
          </p:nvSpPr>
          <p:spPr bwMode="auto">
            <a:xfrm>
              <a:off x="2489" y="1703"/>
              <a:ext cx="17" cy="17"/>
            </a:xfrm>
            <a:custGeom>
              <a:avLst/>
              <a:gdLst>
                <a:gd name="T0" fmla="*/ 12 w 17"/>
                <a:gd name="T1" fmla="*/ 0 h 17"/>
                <a:gd name="T2" fmla="*/ 0 w 17"/>
                <a:gd name="T3" fmla="*/ 4 h 17"/>
                <a:gd name="T4" fmla="*/ 16 w 17"/>
                <a:gd name="T5" fmla="*/ 8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0" y="4"/>
                  </a:lnTo>
                  <a:lnTo>
                    <a:pt x="16" y="8"/>
                  </a:lnTo>
                  <a:lnTo>
                    <a:pt x="0" y="12"/>
                  </a:lnTo>
                  <a:lnTo>
                    <a:pt x="16" y="16"/>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37" name="Line 133"/>
            <p:cNvSpPr>
              <a:spLocks noChangeShapeType="1"/>
            </p:cNvSpPr>
            <p:nvPr/>
          </p:nvSpPr>
          <p:spPr bwMode="auto">
            <a:xfrm flipH="1">
              <a:off x="2491" y="1700"/>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8" name="Line 134"/>
            <p:cNvSpPr>
              <a:spLocks noChangeShapeType="1"/>
            </p:cNvSpPr>
            <p:nvPr/>
          </p:nvSpPr>
          <p:spPr bwMode="auto">
            <a:xfrm flipH="1">
              <a:off x="2490" y="1687"/>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39" name="Line 135"/>
            <p:cNvSpPr>
              <a:spLocks noChangeShapeType="1"/>
            </p:cNvSpPr>
            <p:nvPr/>
          </p:nvSpPr>
          <p:spPr bwMode="auto">
            <a:xfrm>
              <a:off x="2490" y="1685"/>
              <a:ext cx="2"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0" name="Line 136"/>
            <p:cNvSpPr>
              <a:spLocks noChangeShapeType="1"/>
            </p:cNvSpPr>
            <p:nvPr/>
          </p:nvSpPr>
          <p:spPr bwMode="auto">
            <a:xfrm flipH="1">
              <a:off x="2490" y="168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1" name="Freeform 137"/>
            <p:cNvSpPr>
              <a:spLocks/>
            </p:cNvSpPr>
            <p:nvPr/>
          </p:nvSpPr>
          <p:spPr bwMode="auto">
            <a:xfrm>
              <a:off x="2488" y="1688"/>
              <a:ext cx="17" cy="17"/>
            </a:xfrm>
            <a:custGeom>
              <a:avLst/>
              <a:gdLst>
                <a:gd name="T0" fmla="*/ 0 w 17"/>
                <a:gd name="T1" fmla="*/ 0 h 17"/>
                <a:gd name="T2" fmla="*/ 16 w 17"/>
                <a:gd name="T3" fmla="*/ 3 h 17"/>
                <a:gd name="T4" fmla="*/ 0 w 17"/>
                <a:gd name="T5" fmla="*/ 7 h 17"/>
                <a:gd name="T6" fmla="*/ 16 w 17"/>
                <a:gd name="T7" fmla="*/ 12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3"/>
                  </a:lnTo>
                  <a:lnTo>
                    <a:pt x="0" y="7"/>
                  </a:lnTo>
                  <a:lnTo>
                    <a:pt x="16" y="12"/>
                  </a:lnTo>
                  <a:lnTo>
                    <a:pt x="4" y="16"/>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42" name="Line 138"/>
            <p:cNvSpPr>
              <a:spLocks noChangeShapeType="1"/>
            </p:cNvSpPr>
            <p:nvPr/>
          </p:nvSpPr>
          <p:spPr bwMode="auto">
            <a:xfrm>
              <a:off x="2490" y="167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3" name="Line 139"/>
            <p:cNvSpPr>
              <a:spLocks noChangeShapeType="1"/>
            </p:cNvSpPr>
            <p:nvPr/>
          </p:nvSpPr>
          <p:spPr bwMode="auto">
            <a:xfrm>
              <a:off x="2490" y="1673"/>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4" name="Line 140"/>
            <p:cNvSpPr>
              <a:spLocks noChangeShapeType="1"/>
            </p:cNvSpPr>
            <p:nvPr/>
          </p:nvSpPr>
          <p:spPr bwMode="auto">
            <a:xfrm>
              <a:off x="2490" y="1677"/>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5" name="Line 141"/>
            <p:cNvSpPr>
              <a:spLocks noChangeShapeType="1"/>
            </p:cNvSpPr>
            <p:nvPr/>
          </p:nvSpPr>
          <p:spPr bwMode="auto">
            <a:xfrm flipH="1">
              <a:off x="2490" y="1675"/>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6" name="Line 142"/>
            <p:cNvSpPr>
              <a:spLocks noChangeShapeType="1"/>
            </p:cNvSpPr>
            <p:nvPr/>
          </p:nvSpPr>
          <p:spPr bwMode="auto">
            <a:xfrm flipH="1">
              <a:off x="2490" y="1679"/>
              <a:ext cx="1" cy="1"/>
            </a:xfrm>
            <a:prstGeom prst="line">
              <a:avLst/>
            </a:prstGeom>
            <a:grpFill/>
            <a:ln w="12700">
              <a:solidFill>
                <a:srgbClr val="000000"/>
              </a:solidFill>
              <a:round/>
              <a:headEnd type="none" w="sm" len="sm"/>
              <a:tailEnd type="none" w="sm" len="sm"/>
            </a:ln>
            <a:extLst/>
          </p:spPr>
          <p:txBody>
            <a:bodyPr wrap="none" anchor="ctr"/>
            <a:lstStyle/>
            <a:p>
              <a:endParaRPr lang="en-CA" dirty="0">
                <a:solidFill>
                  <a:srgbClr val="0066FF"/>
                </a:solidFill>
              </a:endParaRPr>
            </a:p>
          </p:txBody>
        </p:sp>
        <p:sp>
          <p:nvSpPr>
            <p:cNvPr id="147" name="Freeform 143"/>
            <p:cNvSpPr>
              <a:spLocks/>
            </p:cNvSpPr>
            <p:nvPr/>
          </p:nvSpPr>
          <p:spPr bwMode="auto">
            <a:xfrm>
              <a:off x="2562" y="1862"/>
              <a:ext cx="17" cy="17"/>
            </a:xfrm>
            <a:custGeom>
              <a:avLst/>
              <a:gdLst>
                <a:gd name="T0" fmla="*/ 16 w 17"/>
                <a:gd name="T1" fmla="*/ 16 h 17"/>
                <a:gd name="T2" fmla="*/ 14 w 17"/>
                <a:gd name="T3" fmla="*/ 0 h 17"/>
                <a:gd name="T4" fmla="*/ 0 w 17"/>
                <a:gd name="T5" fmla="*/ 0 h 17"/>
                <a:gd name="T6" fmla="*/ 3 w 17"/>
                <a:gd name="T7" fmla="*/ 0 h 17"/>
                <a:gd name="T8" fmla="*/ 5 w 17"/>
                <a:gd name="T9" fmla="*/ 0 h 17"/>
                <a:gd name="T10" fmla="*/ 7 w 17"/>
                <a:gd name="T11" fmla="*/ 8 h 17"/>
                <a:gd name="T12" fmla="*/ 8 w 17"/>
                <a:gd name="T13" fmla="*/ 8 h 17"/>
                <a:gd name="T14" fmla="*/ 10 w 17"/>
                <a:gd name="T15" fmla="*/ 8 h 17"/>
                <a:gd name="T16" fmla="*/ 12 w 17"/>
                <a:gd name="T17" fmla="*/ 16 h 17"/>
                <a:gd name="T18" fmla="*/ 14 w 17"/>
                <a:gd name="T19" fmla="*/ 16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6"/>
                  </a:moveTo>
                  <a:lnTo>
                    <a:pt x="14" y="0"/>
                  </a:lnTo>
                  <a:lnTo>
                    <a:pt x="0" y="0"/>
                  </a:lnTo>
                  <a:lnTo>
                    <a:pt x="3" y="0"/>
                  </a:lnTo>
                  <a:lnTo>
                    <a:pt x="5" y="0"/>
                  </a:lnTo>
                  <a:lnTo>
                    <a:pt x="7" y="8"/>
                  </a:lnTo>
                  <a:lnTo>
                    <a:pt x="8" y="8"/>
                  </a:lnTo>
                  <a:lnTo>
                    <a:pt x="10" y="8"/>
                  </a:lnTo>
                  <a:lnTo>
                    <a:pt x="12" y="16"/>
                  </a:lnTo>
                  <a:lnTo>
                    <a:pt x="14" y="16"/>
                  </a:lnTo>
                  <a:lnTo>
                    <a:pt x="16" y="16"/>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48" name="Freeform 144"/>
            <p:cNvSpPr>
              <a:spLocks/>
            </p:cNvSpPr>
            <p:nvPr/>
          </p:nvSpPr>
          <p:spPr bwMode="auto">
            <a:xfrm>
              <a:off x="2562" y="1862"/>
              <a:ext cx="17" cy="17"/>
            </a:xfrm>
            <a:custGeom>
              <a:avLst/>
              <a:gdLst>
                <a:gd name="T0" fmla="*/ 16 w 17"/>
                <a:gd name="T1" fmla="*/ 16 h 17"/>
                <a:gd name="T2" fmla="*/ 14 w 17"/>
                <a:gd name="T3" fmla="*/ 0 h 17"/>
                <a:gd name="T4" fmla="*/ 0 w 17"/>
                <a:gd name="T5" fmla="*/ 0 h 17"/>
                <a:gd name="T6" fmla="*/ 3 w 17"/>
                <a:gd name="T7" fmla="*/ 0 h 17"/>
                <a:gd name="T8" fmla="*/ 5 w 17"/>
                <a:gd name="T9" fmla="*/ 0 h 17"/>
                <a:gd name="T10" fmla="*/ 7 w 17"/>
                <a:gd name="T11" fmla="*/ 8 h 17"/>
                <a:gd name="T12" fmla="*/ 8 w 17"/>
                <a:gd name="T13" fmla="*/ 8 h 17"/>
                <a:gd name="T14" fmla="*/ 10 w 17"/>
                <a:gd name="T15" fmla="*/ 8 h 17"/>
                <a:gd name="T16" fmla="*/ 12 w 17"/>
                <a:gd name="T17" fmla="*/ 16 h 17"/>
                <a:gd name="T18" fmla="*/ 14 w 17"/>
                <a:gd name="T19" fmla="*/ 16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6"/>
                  </a:moveTo>
                  <a:lnTo>
                    <a:pt x="14" y="0"/>
                  </a:lnTo>
                  <a:lnTo>
                    <a:pt x="0" y="0"/>
                  </a:lnTo>
                  <a:lnTo>
                    <a:pt x="3" y="0"/>
                  </a:lnTo>
                  <a:lnTo>
                    <a:pt x="5" y="0"/>
                  </a:lnTo>
                  <a:lnTo>
                    <a:pt x="7" y="8"/>
                  </a:lnTo>
                  <a:lnTo>
                    <a:pt x="8" y="8"/>
                  </a:lnTo>
                  <a:lnTo>
                    <a:pt x="10" y="8"/>
                  </a:lnTo>
                  <a:lnTo>
                    <a:pt x="12" y="16"/>
                  </a:lnTo>
                  <a:lnTo>
                    <a:pt x="14" y="16"/>
                  </a:lnTo>
                  <a:lnTo>
                    <a:pt x="16" y="16"/>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49" name="Freeform 145"/>
            <p:cNvSpPr>
              <a:spLocks/>
            </p:cNvSpPr>
            <p:nvPr/>
          </p:nvSpPr>
          <p:spPr bwMode="auto">
            <a:xfrm>
              <a:off x="2366" y="1862"/>
              <a:ext cx="32" cy="17"/>
            </a:xfrm>
            <a:custGeom>
              <a:avLst/>
              <a:gdLst>
                <a:gd name="T0" fmla="*/ 31 w 32"/>
                <a:gd name="T1" fmla="*/ 0 h 17"/>
                <a:gd name="T2" fmla="*/ 30 w 32"/>
                <a:gd name="T3" fmla="*/ 0 h 17"/>
                <a:gd name="T4" fmla="*/ 28 w 32"/>
                <a:gd name="T5" fmla="*/ 4 h 17"/>
                <a:gd name="T6" fmla="*/ 27 w 32"/>
                <a:gd name="T7" fmla="*/ 8 h 17"/>
                <a:gd name="T8" fmla="*/ 25 w 32"/>
                <a:gd name="T9" fmla="*/ 8 h 17"/>
                <a:gd name="T10" fmla="*/ 23 w 32"/>
                <a:gd name="T11" fmla="*/ 12 h 17"/>
                <a:gd name="T12" fmla="*/ 21 w 32"/>
                <a:gd name="T13" fmla="*/ 12 h 17"/>
                <a:gd name="T14" fmla="*/ 19 w 32"/>
                <a:gd name="T15" fmla="*/ 12 h 17"/>
                <a:gd name="T16" fmla="*/ 18 w 32"/>
                <a:gd name="T17" fmla="*/ 16 h 17"/>
                <a:gd name="T18" fmla="*/ 15 w 32"/>
                <a:gd name="T19" fmla="*/ 16 h 17"/>
                <a:gd name="T20" fmla="*/ 13 w 32"/>
                <a:gd name="T21" fmla="*/ 12 h 17"/>
                <a:gd name="T22" fmla="*/ 11 w 32"/>
                <a:gd name="T23" fmla="*/ 12 h 17"/>
                <a:gd name="T24" fmla="*/ 9 w 32"/>
                <a:gd name="T25" fmla="*/ 12 h 17"/>
                <a:gd name="T26" fmla="*/ 7 w 32"/>
                <a:gd name="T27" fmla="*/ 8 h 17"/>
                <a:gd name="T28" fmla="*/ 5 w 32"/>
                <a:gd name="T29" fmla="*/ 8 h 17"/>
                <a:gd name="T30" fmla="*/ 3 w 32"/>
                <a:gd name="T31" fmla="*/ 4 h 17"/>
                <a:gd name="T32" fmla="*/ 0 w 32"/>
                <a:gd name="T33" fmla="*/ 0 h 17"/>
                <a:gd name="T34" fmla="*/ 3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31" y="0"/>
                  </a:moveTo>
                  <a:lnTo>
                    <a:pt x="30" y="0"/>
                  </a:lnTo>
                  <a:lnTo>
                    <a:pt x="28" y="4"/>
                  </a:lnTo>
                  <a:lnTo>
                    <a:pt x="27" y="8"/>
                  </a:lnTo>
                  <a:lnTo>
                    <a:pt x="25" y="8"/>
                  </a:lnTo>
                  <a:lnTo>
                    <a:pt x="23" y="12"/>
                  </a:lnTo>
                  <a:lnTo>
                    <a:pt x="21" y="12"/>
                  </a:lnTo>
                  <a:lnTo>
                    <a:pt x="19" y="12"/>
                  </a:lnTo>
                  <a:lnTo>
                    <a:pt x="18" y="16"/>
                  </a:lnTo>
                  <a:lnTo>
                    <a:pt x="15" y="16"/>
                  </a:lnTo>
                  <a:lnTo>
                    <a:pt x="13" y="12"/>
                  </a:lnTo>
                  <a:lnTo>
                    <a:pt x="11" y="12"/>
                  </a:lnTo>
                  <a:lnTo>
                    <a:pt x="9" y="12"/>
                  </a:lnTo>
                  <a:lnTo>
                    <a:pt x="7" y="8"/>
                  </a:lnTo>
                  <a:lnTo>
                    <a:pt x="5" y="8"/>
                  </a:lnTo>
                  <a:lnTo>
                    <a:pt x="3" y="4"/>
                  </a:lnTo>
                  <a:lnTo>
                    <a:pt x="0" y="0"/>
                  </a:lnTo>
                  <a:lnTo>
                    <a:pt x="31"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50" name="Freeform 146"/>
            <p:cNvSpPr>
              <a:spLocks/>
            </p:cNvSpPr>
            <p:nvPr/>
          </p:nvSpPr>
          <p:spPr bwMode="auto">
            <a:xfrm>
              <a:off x="2366" y="1862"/>
              <a:ext cx="32" cy="17"/>
            </a:xfrm>
            <a:custGeom>
              <a:avLst/>
              <a:gdLst>
                <a:gd name="T0" fmla="*/ 31 w 32"/>
                <a:gd name="T1" fmla="*/ 0 h 17"/>
                <a:gd name="T2" fmla="*/ 31 w 32"/>
                <a:gd name="T3" fmla="*/ 0 h 17"/>
                <a:gd name="T4" fmla="*/ 30 w 32"/>
                <a:gd name="T5" fmla="*/ 0 h 17"/>
                <a:gd name="T6" fmla="*/ 28 w 32"/>
                <a:gd name="T7" fmla="*/ 4 h 17"/>
                <a:gd name="T8" fmla="*/ 27 w 32"/>
                <a:gd name="T9" fmla="*/ 8 h 17"/>
                <a:gd name="T10" fmla="*/ 25 w 32"/>
                <a:gd name="T11" fmla="*/ 8 h 17"/>
                <a:gd name="T12" fmla="*/ 23 w 32"/>
                <a:gd name="T13" fmla="*/ 12 h 17"/>
                <a:gd name="T14" fmla="*/ 21 w 32"/>
                <a:gd name="T15" fmla="*/ 12 h 17"/>
                <a:gd name="T16" fmla="*/ 19 w 32"/>
                <a:gd name="T17" fmla="*/ 12 h 17"/>
                <a:gd name="T18" fmla="*/ 18 w 32"/>
                <a:gd name="T19" fmla="*/ 16 h 17"/>
                <a:gd name="T20" fmla="*/ 15 w 32"/>
                <a:gd name="T21" fmla="*/ 16 h 17"/>
                <a:gd name="T22" fmla="*/ 13 w 32"/>
                <a:gd name="T23" fmla="*/ 12 h 17"/>
                <a:gd name="T24" fmla="*/ 11 w 32"/>
                <a:gd name="T25" fmla="*/ 12 h 17"/>
                <a:gd name="T26" fmla="*/ 9 w 32"/>
                <a:gd name="T27" fmla="*/ 12 h 17"/>
                <a:gd name="T28" fmla="*/ 7 w 32"/>
                <a:gd name="T29" fmla="*/ 8 h 17"/>
                <a:gd name="T30" fmla="*/ 5 w 32"/>
                <a:gd name="T31" fmla="*/ 8 h 17"/>
                <a:gd name="T32" fmla="*/ 3 w 32"/>
                <a:gd name="T33" fmla="*/ 4 h 17"/>
                <a:gd name="T34" fmla="*/ 0 w 32"/>
                <a:gd name="T35" fmla="*/ 0 h 17"/>
                <a:gd name="T36" fmla="*/ 31 w 3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7"/>
                <a:gd name="T59" fmla="*/ 32 w 3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7">
                  <a:moveTo>
                    <a:pt x="31" y="0"/>
                  </a:moveTo>
                  <a:lnTo>
                    <a:pt x="31" y="0"/>
                  </a:lnTo>
                  <a:lnTo>
                    <a:pt x="30" y="0"/>
                  </a:lnTo>
                  <a:lnTo>
                    <a:pt x="28" y="4"/>
                  </a:lnTo>
                  <a:lnTo>
                    <a:pt x="27" y="8"/>
                  </a:lnTo>
                  <a:lnTo>
                    <a:pt x="25" y="8"/>
                  </a:lnTo>
                  <a:lnTo>
                    <a:pt x="23" y="12"/>
                  </a:lnTo>
                  <a:lnTo>
                    <a:pt x="21" y="12"/>
                  </a:lnTo>
                  <a:lnTo>
                    <a:pt x="19" y="12"/>
                  </a:lnTo>
                  <a:lnTo>
                    <a:pt x="18" y="16"/>
                  </a:lnTo>
                  <a:lnTo>
                    <a:pt x="15" y="16"/>
                  </a:lnTo>
                  <a:lnTo>
                    <a:pt x="13" y="12"/>
                  </a:lnTo>
                  <a:lnTo>
                    <a:pt x="11" y="12"/>
                  </a:lnTo>
                  <a:lnTo>
                    <a:pt x="9" y="12"/>
                  </a:lnTo>
                  <a:lnTo>
                    <a:pt x="7" y="8"/>
                  </a:lnTo>
                  <a:lnTo>
                    <a:pt x="5" y="8"/>
                  </a:lnTo>
                  <a:lnTo>
                    <a:pt x="3" y="4"/>
                  </a:lnTo>
                  <a:lnTo>
                    <a:pt x="0" y="0"/>
                  </a:lnTo>
                  <a:lnTo>
                    <a:pt x="31"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51" name="Freeform 147"/>
            <p:cNvSpPr>
              <a:spLocks/>
            </p:cNvSpPr>
            <p:nvPr/>
          </p:nvSpPr>
          <p:spPr bwMode="auto">
            <a:xfrm>
              <a:off x="2397" y="1862"/>
              <a:ext cx="42" cy="17"/>
            </a:xfrm>
            <a:custGeom>
              <a:avLst/>
              <a:gdLst>
                <a:gd name="T0" fmla="*/ 41 w 42"/>
                <a:gd name="T1" fmla="*/ 0 h 17"/>
                <a:gd name="T2" fmla="*/ 39 w 42"/>
                <a:gd name="T3" fmla="*/ 0 h 17"/>
                <a:gd name="T4" fmla="*/ 36 w 42"/>
                <a:gd name="T5" fmla="*/ 4 h 17"/>
                <a:gd name="T6" fmla="*/ 34 w 42"/>
                <a:gd name="T7" fmla="*/ 8 h 17"/>
                <a:gd name="T8" fmla="*/ 32 w 42"/>
                <a:gd name="T9" fmla="*/ 12 h 17"/>
                <a:gd name="T10" fmla="*/ 29 w 42"/>
                <a:gd name="T11" fmla="*/ 12 h 17"/>
                <a:gd name="T12" fmla="*/ 27 w 42"/>
                <a:gd name="T13" fmla="*/ 12 h 17"/>
                <a:gd name="T14" fmla="*/ 24 w 42"/>
                <a:gd name="T15" fmla="*/ 16 h 17"/>
                <a:gd name="T16" fmla="*/ 22 w 42"/>
                <a:gd name="T17" fmla="*/ 16 h 17"/>
                <a:gd name="T18" fmla="*/ 19 w 42"/>
                <a:gd name="T19" fmla="*/ 16 h 17"/>
                <a:gd name="T20" fmla="*/ 17 w 42"/>
                <a:gd name="T21" fmla="*/ 12 h 17"/>
                <a:gd name="T22" fmla="*/ 14 w 42"/>
                <a:gd name="T23" fmla="*/ 12 h 17"/>
                <a:gd name="T24" fmla="*/ 12 w 42"/>
                <a:gd name="T25" fmla="*/ 12 h 17"/>
                <a:gd name="T26" fmla="*/ 9 w 42"/>
                <a:gd name="T27" fmla="*/ 8 h 17"/>
                <a:gd name="T28" fmla="*/ 6 w 42"/>
                <a:gd name="T29" fmla="*/ 4 h 17"/>
                <a:gd name="T30" fmla="*/ 3 w 42"/>
                <a:gd name="T31" fmla="*/ 0 h 17"/>
                <a:gd name="T32" fmla="*/ 0 w 42"/>
                <a:gd name="T33" fmla="*/ 0 h 17"/>
                <a:gd name="T34" fmla="*/ 41 w 4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7"/>
                <a:gd name="T56" fmla="*/ 42 w 4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7">
                  <a:moveTo>
                    <a:pt x="41" y="0"/>
                  </a:moveTo>
                  <a:lnTo>
                    <a:pt x="39" y="0"/>
                  </a:lnTo>
                  <a:lnTo>
                    <a:pt x="36" y="4"/>
                  </a:lnTo>
                  <a:lnTo>
                    <a:pt x="34" y="8"/>
                  </a:lnTo>
                  <a:lnTo>
                    <a:pt x="32" y="12"/>
                  </a:lnTo>
                  <a:lnTo>
                    <a:pt x="29" y="12"/>
                  </a:lnTo>
                  <a:lnTo>
                    <a:pt x="27" y="12"/>
                  </a:lnTo>
                  <a:lnTo>
                    <a:pt x="24" y="16"/>
                  </a:lnTo>
                  <a:lnTo>
                    <a:pt x="22" y="16"/>
                  </a:lnTo>
                  <a:lnTo>
                    <a:pt x="19" y="16"/>
                  </a:lnTo>
                  <a:lnTo>
                    <a:pt x="17" y="12"/>
                  </a:lnTo>
                  <a:lnTo>
                    <a:pt x="14" y="12"/>
                  </a:lnTo>
                  <a:lnTo>
                    <a:pt x="12" y="12"/>
                  </a:lnTo>
                  <a:lnTo>
                    <a:pt x="9" y="8"/>
                  </a:lnTo>
                  <a:lnTo>
                    <a:pt x="6" y="4"/>
                  </a:lnTo>
                  <a:lnTo>
                    <a:pt x="3" y="0"/>
                  </a:lnTo>
                  <a:lnTo>
                    <a:pt x="0" y="0"/>
                  </a:lnTo>
                  <a:lnTo>
                    <a:pt x="41"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52" name="Freeform 148"/>
            <p:cNvSpPr>
              <a:spLocks/>
            </p:cNvSpPr>
            <p:nvPr/>
          </p:nvSpPr>
          <p:spPr bwMode="auto">
            <a:xfrm>
              <a:off x="2397" y="1862"/>
              <a:ext cx="42" cy="17"/>
            </a:xfrm>
            <a:custGeom>
              <a:avLst/>
              <a:gdLst>
                <a:gd name="T0" fmla="*/ 41 w 42"/>
                <a:gd name="T1" fmla="*/ 0 h 17"/>
                <a:gd name="T2" fmla="*/ 41 w 42"/>
                <a:gd name="T3" fmla="*/ 0 h 17"/>
                <a:gd name="T4" fmla="*/ 39 w 42"/>
                <a:gd name="T5" fmla="*/ 0 h 17"/>
                <a:gd name="T6" fmla="*/ 36 w 42"/>
                <a:gd name="T7" fmla="*/ 4 h 17"/>
                <a:gd name="T8" fmla="*/ 34 w 42"/>
                <a:gd name="T9" fmla="*/ 8 h 17"/>
                <a:gd name="T10" fmla="*/ 32 w 42"/>
                <a:gd name="T11" fmla="*/ 12 h 17"/>
                <a:gd name="T12" fmla="*/ 29 w 42"/>
                <a:gd name="T13" fmla="*/ 12 h 17"/>
                <a:gd name="T14" fmla="*/ 27 w 42"/>
                <a:gd name="T15" fmla="*/ 12 h 17"/>
                <a:gd name="T16" fmla="*/ 24 w 42"/>
                <a:gd name="T17" fmla="*/ 16 h 17"/>
                <a:gd name="T18" fmla="*/ 22 w 42"/>
                <a:gd name="T19" fmla="*/ 16 h 17"/>
                <a:gd name="T20" fmla="*/ 19 w 42"/>
                <a:gd name="T21" fmla="*/ 16 h 17"/>
                <a:gd name="T22" fmla="*/ 17 w 42"/>
                <a:gd name="T23" fmla="*/ 12 h 17"/>
                <a:gd name="T24" fmla="*/ 14 w 42"/>
                <a:gd name="T25" fmla="*/ 12 h 17"/>
                <a:gd name="T26" fmla="*/ 12 w 42"/>
                <a:gd name="T27" fmla="*/ 12 h 17"/>
                <a:gd name="T28" fmla="*/ 9 w 42"/>
                <a:gd name="T29" fmla="*/ 8 h 17"/>
                <a:gd name="T30" fmla="*/ 6 w 42"/>
                <a:gd name="T31" fmla="*/ 4 h 17"/>
                <a:gd name="T32" fmla="*/ 3 w 42"/>
                <a:gd name="T33" fmla="*/ 0 h 17"/>
                <a:gd name="T34" fmla="*/ 0 w 42"/>
                <a:gd name="T35" fmla="*/ 0 h 17"/>
                <a:gd name="T36" fmla="*/ 41 w 4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7"/>
                <a:gd name="T59" fmla="*/ 42 w 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7">
                  <a:moveTo>
                    <a:pt x="41" y="0"/>
                  </a:moveTo>
                  <a:lnTo>
                    <a:pt x="41" y="0"/>
                  </a:lnTo>
                  <a:lnTo>
                    <a:pt x="39" y="0"/>
                  </a:lnTo>
                  <a:lnTo>
                    <a:pt x="36" y="4"/>
                  </a:lnTo>
                  <a:lnTo>
                    <a:pt x="34" y="8"/>
                  </a:lnTo>
                  <a:lnTo>
                    <a:pt x="32" y="12"/>
                  </a:lnTo>
                  <a:lnTo>
                    <a:pt x="29" y="12"/>
                  </a:lnTo>
                  <a:lnTo>
                    <a:pt x="27" y="12"/>
                  </a:lnTo>
                  <a:lnTo>
                    <a:pt x="24" y="16"/>
                  </a:lnTo>
                  <a:lnTo>
                    <a:pt x="22" y="16"/>
                  </a:lnTo>
                  <a:lnTo>
                    <a:pt x="19" y="16"/>
                  </a:lnTo>
                  <a:lnTo>
                    <a:pt x="17" y="12"/>
                  </a:lnTo>
                  <a:lnTo>
                    <a:pt x="14" y="12"/>
                  </a:lnTo>
                  <a:lnTo>
                    <a:pt x="12" y="12"/>
                  </a:lnTo>
                  <a:lnTo>
                    <a:pt x="9" y="8"/>
                  </a:lnTo>
                  <a:lnTo>
                    <a:pt x="6" y="4"/>
                  </a:lnTo>
                  <a:lnTo>
                    <a:pt x="3" y="0"/>
                  </a:lnTo>
                  <a:lnTo>
                    <a:pt x="0" y="0"/>
                  </a:lnTo>
                  <a:lnTo>
                    <a:pt x="41"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53" name="Freeform 149"/>
            <p:cNvSpPr>
              <a:spLocks/>
            </p:cNvSpPr>
            <p:nvPr/>
          </p:nvSpPr>
          <p:spPr bwMode="auto">
            <a:xfrm>
              <a:off x="2438" y="1862"/>
              <a:ext cx="44" cy="17"/>
            </a:xfrm>
            <a:custGeom>
              <a:avLst/>
              <a:gdLst>
                <a:gd name="T0" fmla="*/ 43 w 44"/>
                <a:gd name="T1" fmla="*/ 0 h 17"/>
                <a:gd name="T2" fmla="*/ 41 w 44"/>
                <a:gd name="T3" fmla="*/ 0 h 17"/>
                <a:gd name="T4" fmla="*/ 38 w 44"/>
                <a:gd name="T5" fmla="*/ 4 h 17"/>
                <a:gd name="T6" fmla="*/ 36 w 44"/>
                <a:gd name="T7" fmla="*/ 8 h 17"/>
                <a:gd name="T8" fmla="*/ 33 w 44"/>
                <a:gd name="T9" fmla="*/ 8 h 17"/>
                <a:gd name="T10" fmla="*/ 31 w 44"/>
                <a:gd name="T11" fmla="*/ 12 h 17"/>
                <a:gd name="T12" fmla="*/ 28 w 44"/>
                <a:gd name="T13" fmla="*/ 12 h 17"/>
                <a:gd name="T14" fmla="*/ 26 w 44"/>
                <a:gd name="T15" fmla="*/ 16 h 17"/>
                <a:gd name="T16" fmla="*/ 23 w 44"/>
                <a:gd name="T17" fmla="*/ 16 h 17"/>
                <a:gd name="T18" fmla="*/ 20 w 44"/>
                <a:gd name="T19" fmla="*/ 16 h 17"/>
                <a:gd name="T20" fmla="*/ 17 w 44"/>
                <a:gd name="T21" fmla="*/ 16 h 17"/>
                <a:gd name="T22" fmla="*/ 15 w 44"/>
                <a:gd name="T23" fmla="*/ 12 h 17"/>
                <a:gd name="T24" fmla="*/ 12 w 44"/>
                <a:gd name="T25" fmla="*/ 12 h 17"/>
                <a:gd name="T26" fmla="*/ 9 w 44"/>
                <a:gd name="T27" fmla="*/ 8 h 17"/>
                <a:gd name="T28" fmla="*/ 6 w 44"/>
                <a:gd name="T29" fmla="*/ 8 h 17"/>
                <a:gd name="T30" fmla="*/ 3 w 44"/>
                <a:gd name="T31" fmla="*/ 4 h 17"/>
                <a:gd name="T32" fmla="*/ 0 w 44"/>
                <a:gd name="T33" fmla="*/ 0 h 17"/>
                <a:gd name="T34" fmla="*/ 43 w 4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17"/>
                <a:gd name="T56" fmla="*/ 44 w 44"/>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17">
                  <a:moveTo>
                    <a:pt x="43" y="0"/>
                  </a:moveTo>
                  <a:lnTo>
                    <a:pt x="41" y="0"/>
                  </a:lnTo>
                  <a:lnTo>
                    <a:pt x="38" y="4"/>
                  </a:lnTo>
                  <a:lnTo>
                    <a:pt x="36" y="8"/>
                  </a:lnTo>
                  <a:lnTo>
                    <a:pt x="33" y="8"/>
                  </a:lnTo>
                  <a:lnTo>
                    <a:pt x="31" y="12"/>
                  </a:lnTo>
                  <a:lnTo>
                    <a:pt x="28" y="12"/>
                  </a:lnTo>
                  <a:lnTo>
                    <a:pt x="26" y="16"/>
                  </a:lnTo>
                  <a:lnTo>
                    <a:pt x="23" y="16"/>
                  </a:lnTo>
                  <a:lnTo>
                    <a:pt x="20" y="16"/>
                  </a:lnTo>
                  <a:lnTo>
                    <a:pt x="17" y="16"/>
                  </a:lnTo>
                  <a:lnTo>
                    <a:pt x="15" y="12"/>
                  </a:lnTo>
                  <a:lnTo>
                    <a:pt x="12" y="12"/>
                  </a:lnTo>
                  <a:lnTo>
                    <a:pt x="9" y="8"/>
                  </a:lnTo>
                  <a:lnTo>
                    <a:pt x="6" y="8"/>
                  </a:lnTo>
                  <a:lnTo>
                    <a:pt x="3" y="4"/>
                  </a:lnTo>
                  <a:lnTo>
                    <a:pt x="0" y="0"/>
                  </a:lnTo>
                  <a:lnTo>
                    <a:pt x="4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54" name="Freeform 150"/>
            <p:cNvSpPr>
              <a:spLocks/>
            </p:cNvSpPr>
            <p:nvPr/>
          </p:nvSpPr>
          <p:spPr bwMode="auto">
            <a:xfrm>
              <a:off x="2438" y="1862"/>
              <a:ext cx="44" cy="17"/>
            </a:xfrm>
            <a:custGeom>
              <a:avLst/>
              <a:gdLst>
                <a:gd name="T0" fmla="*/ 43 w 44"/>
                <a:gd name="T1" fmla="*/ 0 h 17"/>
                <a:gd name="T2" fmla="*/ 43 w 44"/>
                <a:gd name="T3" fmla="*/ 0 h 17"/>
                <a:gd name="T4" fmla="*/ 41 w 44"/>
                <a:gd name="T5" fmla="*/ 0 h 17"/>
                <a:gd name="T6" fmla="*/ 38 w 44"/>
                <a:gd name="T7" fmla="*/ 4 h 17"/>
                <a:gd name="T8" fmla="*/ 36 w 44"/>
                <a:gd name="T9" fmla="*/ 8 h 17"/>
                <a:gd name="T10" fmla="*/ 33 w 44"/>
                <a:gd name="T11" fmla="*/ 8 h 17"/>
                <a:gd name="T12" fmla="*/ 31 w 44"/>
                <a:gd name="T13" fmla="*/ 12 h 17"/>
                <a:gd name="T14" fmla="*/ 28 w 44"/>
                <a:gd name="T15" fmla="*/ 12 h 17"/>
                <a:gd name="T16" fmla="*/ 26 w 44"/>
                <a:gd name="T17" fmla="*/ 16 h 17"/>
                <a:gd name="T18" fmla="*/ 23 w 44"/>
                <a:gd name="T19" fmla="*/ 16 h 17"/>
                <a:gd name="T20" fmla="*/ 20 w 44"/>
                <a:gd name="T21" fmla="*/ 16 h 17"/>
                <a:gd name="T22" fmla="*/ 17 w 44"/>
                <a:gd name="T23" fmla="*/ 16 h 17"/>
                <a:gd name="T24" fmla="*/ 15 w 44"/>
                <a:gd name="T25" fmla="*/ 12 h 17"/>
                <a:gd name="T26" fmla="*/ 12 w 44"/>
                <a:gd name="T27" fmla="*/ 12 h 17"/>
                <a:gd name="T28" fmla="*/ 9 w 44"/>
                <a:gd name="T29" fmla="*/ 8 h 17"/>
                <a:gd name="T30" fmla="*/ 6 w 44"/>
                <a:gd name="T31" fmla="*/ 8 h 17"/>
                <a:gd name="T32" fmla="*/ 3 w 44"/>
                <a:gd name="T33" fmla="*/ 4 h 17"/>
                <a:gd name="T34" fmla="*/ 0 w 44"/>
                <a:gd name="T35" fmla="*/ 0 h 17"/>
                <a:gd name="T36" fmla="*/ 43 w 4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17"/>
                <a:gd name="T59" fmla="*/ 44 w 4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17">
                  <a:moveTo>
                    <a:pt x="43" y="0"/>
                  </a:moveTo>
                  <a:lnTo>
                    <a:pt x="43" y="0"/>
                  </a:lnTo>
                  <a:lnTo>
                    <a:pt x="41" y="0"/>
                  </a:lnTo>
                  <a:lnTo>
                    <a:pt x="38" y="4"/>
                  </a:lnTo>
                  <a:lnTo>
                    <a:pt x="36" y="8"/>
                  </a:lnTo>
                  <a:lnTo>
                    <a:pt x="33" y="8"/>
                  </a:lnTo>
                  <a:lnTo>
                    <a:pt x="31" y="12"/>
                  </a:lnTo>
                  <a:lnTo>
                    <a:pt x="28" y="12"/>
                  </a:lnTo>
                  <a:lnTo>
                    <a:pt x="26" y="16"/>
                  </a:lnTo>
                  <a:lnTo>
                    <a:pt x="23" y="16"/>
                  </a:lnTo>
                  <a:lnTo>
                    <a:pt x="20" y="16"/>
                  </a:lnTo>
                  <a:lnTo>
                    <a:pt x="17" y="16"/>
                  </a:lnTo>
                  <a:lnTo>
                    <a:pt x="15" y="12"/>
                  </a:lnTo>
                  <a:lnTo>
                    <a:pt x="12" y="12"/>
                  </a:lnTo>
                  <a:lnTo>
                    <a:pt x="9" y="8"/>
                  </a:lnTo>
                  <a:lnTo>
                    <a:pt x="6" y="8"/>
                  </a:lnTo>
                  <a:lnTo>
                    <a:pt x="3" y="4"/>
                  </a:lnTo>
                  <a:lnTo>
                    <a:pt x="0" y="0"/>
                  </a:lnTo>
                  <a:lnTo>
                    <a:pt x="4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55" name="Freeform 151"/>
            <p:cNvSpPr>
              <a:spLocks/>
            </p:cNvSpPr>
            <p:nvPr/>
          </p:nvSpPr>
          <p:spPr bwMode="auto">
            <a:xfrm>
              <a:off x="2481" y="1862"/>
              <a:ext cx="42" cy="17"/>
            </a:xfrm>
            <a:custGeom>
              <a:avLst/>
              <a:gdLst>
                <a:gd name="T0" fmla="*/ 41 w 42"/>
                <a:gd name="T1" fmla="*/ 0 h 17"/>
                <a:gd name="T2" fmla="*/ 39 w 42"/>
                <a:gd name="T3" fmla="*/ 0 h 17"/>
                <a:gd name="T4" fmla="*/ 36 w 42"/>
                <a:gd name="T5" fmla="*/ 4 h 17"/>
                <a:gd name="T6" fmla="*/ 34 w 42"/>
                <a:gd name="T7" fmla="*/ 8 h 17"/>
                <a:gd name="T8" fmla="*/ 31 w 42"/>
                <a:gd name="T9" fmla="*/ 12 h 17"/>
                <a:gd name="T10" fmla="*/ 29 w 42"/>
                <a:gd name="T11" fmla="*/ 12 h 17"/>
                <a:gd name="T12" fmla="*/ 26 w 42"/>
                <a:gd name="T13" fmla="*/ 12 h 17"/>
                <a:gd name="T14" fmla="*/ 24 w 42"/>
                <a:gd name="T15" fmla="*/ 16 h 17"/>
                <a:gd name="T16" fmla="*/ 22 w 42"/>
                <a:gd name="T17" fmla="*/ 16 h 17"/>
                <a:gd name="T18" fmla="*/ 19 w 42"/>
                <a:gd name="T19" fmla="*/ 16 h 17"/>
                <a:gd name="T20" fmla="*/ 17 w 42"/>
                <a:gd name="T21" fmla="*/ 12 h 17"/>
                <a:gd name="T22" fmla="*/ 14 w 42"/>
                <a:gd name="T23" fmla="*/ 12 h 17"/>
                <a:gd name="T24" fmla="*/ 11 w 42"/>
                <a:gd name="T25" fmla="*/ 12 h 17"/>
                <a:gd name="T26" fmla="*/ 9 w 42"/>
                <a:gd name="T27" fmla="*/ 8 h 17"/>
                <a:gd name="T28" fmla="*/ 6 w 42"/>
                <a:gd name="T29" fmla="*/ 4 h 17"/>
                <a:gd name="T30" fmla="*/ 3 w 42"/>
                <a:gd name="T31" fmla="*/ 0 h 17"/>
                <a:gd name="T32" fmla="*/ 0 w 42"/>
                <a:gd name="T33" fmla="*/ 0 h 17"/>
                <a:gd name="T34" fmla="*/ 41 w 4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7"/>
                <a:gd name="T56" fmla="*/ 42 w 4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7">
                  <a:moveTo>
                    <a:pt x="41" y="0"/>
                  </a:moveTo>
                  <a:lnTo>
                    <a:pt x="39" y="0"/>
                  </a:lnTo>
                  <a:lnTo>
                    <a:pt x="36" y="4"/>
                  </a:lnTo>
                  <a:lnTo>
                    <a:pt x="34" y="8"/>
                  </a:lnTo>
                  <a:lnTo>
                    <a:pt x="31" y="12"/>
                  </a:lnTo>
                  <a:lnTo>
                    <a:pt x="29" y="12"/>
                  </a:lnTo>
                  <a:lnTo>
                    <a:pt x="26" y="12"/>
                  </a:lnTo>
                  <a:lnTo>
                    <a:pt x="24" y="16"/>
                  </a:lnTo>
                  <a:lnTo>
                    <a:pt x="22" y="16"/>
                  </a:lnTo>
                  <a:lnTo>
                    <a:pt x="19" y="16"/>
                  </a:lnTo>
                  <a:lnTo>
                    <a:pt x="17" y="12"/>
                  </a:lnTo>
                  <a:lnTo>
                    <a:pt x="14" y="12"/>
                  </a:lnTo>
                  <a:lnTo>
                    <a:pt x="11" y="12"/>
                  </a:lnTo>
                  <a:lnTo>
                    <a:pt x="9" y="8"/>
                  </a:lnTo>
                  <a:lnTo>
                    <a:pt x="6" y="4"/>
                  </a:lnTo>
                  <a:lnTo>
                    <a:pt x="3" y="0"/>
                  </a:lnTo>
                  <a:lnTo>
                    <a:pt x="0" y="0"/>
                  </a:lnTo>
                  <a:lnTo>
                    <a:pt x="41"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56" name="Freeform 152"/>
            <p:cNvSpPr>
              <a:spLocks/>
            </p:cNvSpPr>
            <p:nvPr/>
          </p:nvSpPr>
          <p:spPr bwMode="auto">
            <a:xfrm>
              <a:off x="2481" y="1862"/>
              <a:ext cx="42" cy="17"/>
            </a:xfrm>
            <a:custGeom>
              <a:avLst/>
              <a:gdLst>
                <a:gd name="T0" fmla="*/ 41 w 42"/>
                <a:gd name="T1" fmla="*/ 0 h 17"/>
                <a:gd name="T2" fmla="*/ 41 w 42"/>
                <a:gd name="T3" fmla="*/ 0 h 17"/>
                <a:gd name="T4" fmla="*/ 39 w 42"/>
                <a:gd name="T5" fmla="*/ 0 h 17"/>
                <a:gd name="T6" fmla="*/ 36 w 42"/>
                <a:gd name="T7" fmla="*/ 4 h 17"/>
                <a:gd name="T8" fmla="*/ 34 w 42"/>
                <a:gd name="T9" fmla="*/ 8 h 17"/>
                <a:gd name="T10" fmla="*/ 31 w 42"/>
                <a:gd name="T11" fmla="*/ 12 h 17"/>
                <a:gd name="T12" fmla="*/ 29 w 42"/>
                <a:gd name="T13" fmla="*/ 12 h 17"/>
                <a:gd name="T14" fmla="*/ 26 w 42"/>
                <a:gd name="T15" fmla="*/ 12 h 17"/>
                <a:gd name="T16" fmla="*/ 24 w 42"/>
                <a:gd name="T17" fmla="*/ 16 h 17"/>
                <a:gd name="T18" fmla="*/ 22 w 42"/>
                <a:gd name="T19" fmla="*/ 16 h 17"/>
                <a:gd name="T20" fmla="*/ 19 w 42"/>
                <a:gd name="T21" fmla="*/ 16 h 17"/>
                <a:gd name="T22" fmla="*/ 17 w 42"/>
                <a:gd name="T23" fmla="*/ 12 h 17"/>
                <a:gd name="T24" fmla="*/ 14 w 42"/>
                <a:gd name="T25" fmla="*/ 12 h 17"/>
                <a:gd name="T26" fmla="*/ 11 w 42"/>
                <a:gd name="T27" fmla="*/ 12 h 17"/>
                <a:gd name="T28" fmla="*/ 9 w 42"/>
                <a:gd name="T29" fmla="*/ 8 h 17"/>
                <a:gd name="T30" fmla="*/ 6 w 42"/>
                <a:gd name="T31" fmla="*/ 4 h 17"/>
                <a:gd name="T32" fmla="*/ 3 w 42"/>
                <a:gd name="T33" fmla="*/ 0 h 17"/>
                <a:gd name="T34" fmla="*/ 0 w 42"/>
                <a:gd name="T35" fmla="*/ 0 h 17"/>
                <a:gd name="T36" fmla="*/ 41 w 4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7"/>
                <a:gd name="T59" fmla="*/ 42 w 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7">
                  <a:moveTo>
                    <a:pt x="41" y="0"/>
                  </a:moveTo>
                  <a:lnTo>
                    <a:pt x="41" y="0"/>
                  </a:lnTo>
                  <a:lnTo>
                    <a:pt x="39" y="0"/>
                  </a:lnTo>
                  <a:lnTo>
                    <a:pt x="36" y="4"/>
                  </a:lnTo>
                  <a:lnTo>
                    <a:pt x="34" y="8"/>
                  </a:lnTo>
                  <a:lnTo>
                    <a:pt x="31" y="12"/>
                  </a:lnTo>
                  <a:lnTo>
                    <a:pt x="29" y="12"/>
                  </a:lnTo>
                  <a:lnTo>
                    <a:pt x="26" y="12"/>
                  </a:lnTo>
                  <a:lnTo>
                    <a:pt x="24" y="16"/>
                  </a:lnTo>
                  <a:lnTo>
                    <a:pt x="22" y="16"/>
                  </a:lnTo>
                  <a:lnTo>
                    <a:pt x="19" y="16"/>
                  </a:lnTo>
                  <a:lnTo>
                    <a:pt x="17" y="12"/>
                  </a:lnTo>
                  <a:lnTo>
                    <a:pt x="14" y="12"/>
                  </a:lnTo>
                  <a:lnTo>
                    <a:pt x="11" y="12"/>
                  </a:lnTo>
                  <a:lnTo>
                    <a:pt x="9" y="8"/>
                  </a:lnTo>
                  <a:lnTo>
                    <a:pt x="6" y="4"/>
                  </a:lnTo>
                  <a:lnTo>
                    <a:pt x="3" y="0"/>
                  </a:lnTo>
                  <a:lnTo>
                    <a:pt x="0" y="0"/>
                  </a:lnTo>
                  <a:lnTo>
                    <a:pt x="41"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57" name="Freeform 153"/>
            <p:cNvSpPr>
              <a:spLocks/>
            </p:cNvSpPr>
            <p:nvPr/>
          </p:nvSpPr>
          <p:spPr bwMode="auto">
            <a:xfrm>
              <a:off x="2522" y="1862"/>
              <a:ext cx="41" cy="17"/>
            </a:xfrm>
            <a:custGeom>
              <a:avLst/>
              <a:gdLst>
                <a:gd name="T0" fmla="*/ 40 w 41"/>
                <a:gd name="T1" fmla="*/ 0 h 17"/>
                <a:gd name="T2" fmla="*/ 38 w 41"/>
                <a:gd name="T3" fmla="*/ 0 h 17"/>
                <a:gd name="T4" fmla="*/ 35 w 41"/>
                <a:gd name="T5" fmla="*/ 4 h 17"/>
                <a:gd name="T6" fmla="*/ 33 w 41"/>
                <a:gd name="T7" fmla="*/ 8 h 17"/>
                <a:gd name="T8" fmla="*/ 30 w 41"/>
                <a:gd name="T9" fmla="*/ 12 h 17"/>
                <a:gd name="T10" fmla="*/ 28 w 41"/>
                <a:gd name="T11" fmla="*/ 12 h 17"/>
                <a:gd name="T12" fmla="*/ 25 w 41"/>
                <a:gd name="T13" fmla="*/ 12 h 17"/>
                <a:gd name="T14" fmla="*/ 23 w 41"/>
                <a:gd name="T15" fmla="*/ 16 h 17"/>
                <a:gd name="T16" fmla="*/ 21 w 41"/>
                <a:gd name="T17" fmla="*/ 16 h 17"/>
                <a:gd name="T18" fmla="*/ 18 w 41"/>
                <a:gd name="T19" fmla="*/ 16 h 17"/>
                <a:gd name="T20" fmla="*/ 16 w 41"/>
                <a:gd name="T21" fmla="*/ 12 h 17"/>
                <a:gd name="T22" fmla="*/ 13 w 41"/>
                <a:gd name="T23" fmla="*/ 12 h 17"/>
                <a:gd name="T24" fmla="*/ 11 w 41"/>
                <a:gd name="T25" fmla="*/ 12 h 17"/>
                <a:gd name="T26" fmla="*/ 8 w 41"/>
                <a:gd name="T27" fmla="*/ 8 h 17"/>
                <a:gd name="T28" fmla="*/ 5 w 41"/>
                <a:gd name="T29" fmla="*/ 4 h 17"/>
                <a:gd name="T30" fmla="*/ 3 w 41"/>
                <a:gd name="T31" fmla="*/ 0 h 17"/>
                <a:gd name="T32" fmla="*/ 0 w 41"/>
                <a:gd name="T33" fmla="*/ 0 h 17"/>
                <a:gd name="T34" fmla="*/ 40 w 4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17"/>
                <a:gd name="T56" fmla="*/ 41 w 4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17">
                  <a:moveTo>
                    <a:pt x="40" y="0"/>
                  </a:moveTo>
                  <a:lnTo>
                    <a:pt x="38" y="0"/>
                  </a:lnTo>
                  <a:lnTo>
                    <a:pt x="35" y="4"/>
                  </a:lnTo>
                  <a:lnTo>
                    <a:pt x="33" y="8"/>
                  </a:lnTo>
                  <a:lnTo>
                    <a:pt x="30" y="12"/>
                  </a:lnTo>
                  <a:lnTo>
                    <a:pt x="28" y="12"/>
                  </a:lnTo>
                  <a:lnTo>
                    <a:pt x="25" y="12"/>
                  </a:lnTo>
                  <a:lnTo>
                    <a:pt x="23" y="16"/>
                  </a:lnTo>
                  <a:lnTo>
                    <a:pt x="21" y="16"/>
                  </a:lnTo>
                  <a:lnTo>
                    <a:pt x="18" y="16"/>
                  </a:lnTo>
                  <a:lnTo>
                    <a:pt x="16" y="12"/>
                  </a:lnTo>
                  <a:lnTo>
                    <a:pt x="13" y="12"/>
                  </a:lnTo>
                  <a:lnTo>
                    <a:pt x="11" y="12"/>
                  </a:lnTo>
                  <a:lnTo>
                    <a:pt x="8" y="8"/>
                  </a:lnTo>
                  <a:lnTo>
                    <a:pt x="5" y="4"/>
                  </a:lnTo>
                  <a:lnTo>
                    <a:pt x="3" y="0"/>
                  </a:lnTo>
                  <a:lnTo>
                    <a:pt x="0" y="0"/>
                  </a:lnTo>
                  <a:lnTo>
                    <a:pt x="4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58" name="Freeform 154"/>
            <p:cNvSpPr>
              <a:spLocks/>
            </p:cNvSpPr>
            <p:nvPr/>
          </p:nvSpPr>
          <p:spPr bwMode="auto">
            <a:xfrm>
              <a:off x="2522" y="1862"/>
              <a:ext cx="41" cy="17"/>
            </a:xfrm>
            <a:custGeom>
              <a:avLst/>
              <a:gdLst>
                <a:gd name="T0" fmla="*/ 40 w 41"/>
                <a:gd name="T1" fmla="*/ 0 h 17"/>
                <a:gd name="T2" fmla="*/ 40 w 41"/>
                <a:gd name="T3" fmla="*/ 0 h 17"/>
                <a:gd name="T4" fmla="*/ 38 w 41"/>
                <a:gd name="T5" fmla="*/ 0 h 17"/>
                <a:gd name="T6" fmla="*/ 35 w 41"/>
                <a:gd name="T7" fmla="*/ 4 h 17"/>
                <a:gd name="T8" fmla="*/ 33 w 41"/>
                <a:gd name="T9" fmla="*/ 8 h 17"/>
                <a:gd name="T10" fmla="*/ 30 w 41"/>
                <a:gd name="T11" fmla="*/ 12 h 17"/>
                <a:gd name="T12" fmla="*/ 28 w 41"/>
                <a:gd name="T13" fmla="*/ 12 h 17"/>
                <a:gd name="T14" fmla="*/ 25 w 41"/>
                <a:gd name="T15" fmla="*/ 12 h 17"/>
                <a:gd name="T16" fmla="*/ 23 w 41"/>
                <a:gd name="T17" fmla="*/ 16 h 17"/>
                <a:gd name="T18" fmla="*/ 21 w 41"/>
                <a:gd name="T19" fmla="*/ 16 h 17"/>
                <a:gd name="T20" fmla="*/ 18 w 41"/>
                <a:gd name="T21" fmla="*/ 16 h 17"/>
                <a:gd name="T22" fmla="*/ 16 w 41"/>
                <a:gd name="T23" fmla="*/ 12 h 17"/>
                <a:gd name="T24" fmla="*/ 13 w 41"/>
                <a:gd name="T25" fmla="*/ 12 h 17"/>
                <a:gd name="T26" fmla="*/ 11 w 41"/>
                <a:gd name="T27" fmla="*/ 12 h 17"/>
                <a:gd name="T28" fmla="*/ 8 w 41"/>
                <a:gd name="T29" fmla="*/ 8 h 17"/>
                <a:gd name="T30" fmla="*/ 5 w 41"/>
                <a:gd name="T31" fmla="*/ 4 h 17"/>
                <a:gd name="T32" fmla="*/ 3 w 41"/>
                <a:gd name="T33" fmla="*/ 0 h 17"/>
                <a:gd name="T34" fmla="*/ 0 w 41"/>
                <a:gd name="T35" fmla="*/ 0 h 17"/>
                <a:gd name="T36" fmla="*/ 40 w 41"/>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7"/>
                <a:gd name="T59" fmla="*/ 41 w 4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7">
                  <a:moveTo>
                    <a:pt x="40" y="0"/>
                  </a:moveTo>
                  <a:lnTo>
                    <a:pt x="40" y="0"/>
                  </a:lnTo>
                  <a:lnTo>
                    <a:pt x="38" y="0"/>
                  </a:lnTo>
                  <a:lnTo>
                    <a:pt x="35" y="4"/>
                  </a:lnTo>
                  <a:lnTo>
                    <a:pt x="33" y="8"/>
                  </a:lnTo>
                  <a:lnTo>
                    <a:pt x="30" y="12"/>
                  </a:lnTo>
                  <a:lnTo>
                    <a:pt x="28" y="12"/>
                  </a:lnTo>
                  <a:lnTo>
                    <a:pt x="25" y="12"/>
                  </a:lnTo>
                  <a:lnTo>
                    <a:pt x="23" y="16"/>
                  </a:lnTo>
                  <a:lnTo>
                    <a:pt x="21" y="16"/>
                  </a:lnTo>
                  <a:lnTo>
                    <a:pt x="18" y="16"/>
                  </a:lnTo>
                  <a:lnTo>
                    <a:pt x="16" y="12"/>
                  </a:lnTo>
                  <a:lnTo>
                    <a:pt x="13" y="12"/>
                  </a:lnTo>
                  <a:lnTo>
                    <a:pt x="11" y="12"/>
                  </a:lnTo>
                  <a:lnTo>
                    <a:pt x="8" y="8"/>
                  </a:lnTo>
                  <a:lnTo>
                    <a:pt x="5" y="4"/>
                  </a:lnTo>
                  <a:lnTo>
                    <a:pt x="3" y="0"/>
                  </a:lnTo>
                  <a:lnTo>
                    <a:pt x="0" y="0"/>
                  </a:lnTo>
                  <a:lnTo>
                    <a:pt x="4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59" name="Freeform 155"/>
            <p:cNvSpPr>
              <a:spLocks/>
            </p:cNvSpPr>
            <p:nvPr/>
          </p:nvSpPr>
          <p:spPr bwMode="auto">
            <a:xfrm>
              <a:off x="2428" y="1674"/>
              <a:ext cx="64" cy="17"/>
            </a:xfrm>
            <a:custGeom>
              <a:avLst/>
              <a:gdLst>
                <a:gd name="T0" fmla="*/ 0 w 64"/>
                <a:gd name="T1" fmla="*/ 0 h 17"/>
                <a:gd name="T2" fmla="*/ 63 w 64"/>
                <a:gd name="T3" fmla="*/ 0 h 17"/>
                <a:gd name="T4" fmla="*/ 60 w 64"/>
                <a:gd name="T5" fmla="*/ 16 h 17"/>
                <a:gd name="T6" fmla="*/ 3 w 64"/>
                <a:gd name="T7" fmla="*/ 16 h 17"/>
                <a:gd name="T8" fmla="*/ 0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0" y="0"/>
                  </a:moveTo>
                  <a:lnTo>
                    <a:pt x="63" y="0"/>
                  </a:lnTo>
                  <a:lnTo>
                    <a:pt x="60"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60" name="Freeform 156"/>
            <p:cNvSpPr>
              <a:spLocks/>
            </p:cNvSpPr>
            <p:nvPr/>
          </p:nvSpPr>
          <p:spPr bwMode="auto">
            <a:xfrm>
              <a:off x="2428" y="1674"/>
              <a:ext cx="64" cy="17"/>
            </a:xfrm>
            <a:custGeom>
              <a:avLst/>
              <a:gdLst>
                <a:gd name="T0" fmla="*/ 0 w 64"/>
                <a:gd name="T1" fmla="*/ 0 h 17"/>
                <a:gd name="T2" fmla="*/ 63 w 64"/>
                <a:gd name="T3" fmla="*/ 0 h 17"/>
                <a:gd name="T4" fmla="*/ 60 w 64"/>
                <a:gd name="T5" fmla="*/ 16 h 17"/>
                <a:gd name="T6" fmla="*/ 3 w 64"/>
                <a:gd name="T7" fmla="*/ 16 h 17"/>
                <a:gd name="T8" fmla="*/ 0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0" y="0"/>
                  </a:moveTo>
                  <a:lnTo>
                    <a:pt x="63" y="0"/>
                  </a:lnTo>
                  <a:lnTo>
                    <a:pt x="60"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61" name="Freeform 157"/>
            <p:cNvSpPr>
              <a:spLocks/>
            </p:cNvSpPr>
            <p:nvPr/>
          </p:nvSpPr>
          <p:spPr bwMode="auto">
            <a:xfrm>
              <a:off x="2426" y="1719"/>
              <a:ext cx="68" cy="17"/>
            </a:xfrm>
            <a:custGeom>
              <a:avLst/>
              <a:gdLst>
                <a:gd name="T0" fmla="*/ 0 w 68"/>
                <a:gd name="T1" fmla="*/ 0 h 17"/>
                <a:gd name="T2" fmla="*/ 67 w 68"/>
                <a:gd name="T3" fmla="*/ 0 h 17"/>
                <a:gd name="T4" fmla="*/ 64 w 68"/>
                <a:gd name="T5" fmla="*/ 16 h 17"/>
                <a:gd name="T6" fmla="*/ 3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4"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62" name="Freeform 158"/>
            <p:cNvSpPr>
              <a:spLocks/>
            </p:cNvSpPr>
            <p:nvPr/>
          </p:nvSpPr>
          <p:spPr bwMode="auto">
            <a:xfrm>
              <a:off x="2426" y="1719"/>
              <a:ext cx="68" cy="17"/>
            </a:xfrm>
            <a:custGeom>
              <a:avLst/>
              <a:gdLst>
                <a:gd name="T0" fmla="*/ 0 w 68"/>
                <a:gd name="T1" fmla="*/ 0 h 17"/>
                <a:gd name="T2" fmla="*/ 67 w 68"/>
                <a:gd name="T3" fmla="*/ 0 h 17"/>
                <a:gd name="T4" fmla="*/ 64 w 68"/>
                <a:gd name="T5" fmla="*/ 16 h 17"/>
                <a:gd name="T6" fmla="*/ 3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4"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63" name="Freeform 159"/>
            <p:cNvSpPr>
              <a:spLocks/>
            </p:cNvSpPr>
            <p:nvPr/>
          </p:nvSpPr>
          <p:spPr bwMode="auto">
            <a:xfrm>
              <a:off x="2426" y="1715"/>
              <a:ext cx="68" cy="17"/>
            </a:xfrm>
            <a:custGeom>
              <a:avLst/>
              <a:gdLst>
                <a:gd name="T0" fmla="*/ 0 w 68"/>
                <a:gd name="T1" fmla="*/ 0 h 17"/>
                <a:gd name="T2" fmla="*/ 67 w 68"/>
                <a:gd name="T3" fmla="*/ 0 h 17"/>
                <a:gd name="T4" fmla="*/ 64 w 68"/>
                <a:gd name="T5" fmla="*/ 16 h 17"/>
                <a:gd name="T6" fmla="*/ 3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4"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64" name="Freeform 160"/>
            <p:cNvSpPr>
              <a:spLocks/>
            </p:cNvSpPr>
            <p:nvPr/>
          </p:nvSpPr>
          <p:spPr bwMode="auto">
            <a:xfrm>
              <a:off x="2426" y="1715"/>
              <a:ext cx="68" cy="17"/>
            </a:xfrm>
            <a:custGeom>
              <a:avLst/>
              <a:gdLst>
                <a:gd name="T0" fmla="*/ 0 w 68"/>
                <a:gd name="T1" fmla="*/ 0 h 17"/>
                <a:gd name="T2" fmla="*/ 67 w 68"/>
                <a:gd name="T3" fmla="*/ 0 h 17"/>
                <a:gd name="T4" fmla="*/ 64 w 68"/>
                <a:gd name="T5" fmla="*/ 16 h 17"/>
                <a:gd name="T6" fmla="*/ 3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4"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65" name="Freeform 161"/>
            <p:cNvSpPr>
              <a:spLocks/>
            </p:cNvSpPr>
            <p:nvPr/>
          </p:nvSpPr>
          <p:spPr bwMode="auto">
            <a:xfrm>
              <a:off x="2426" y="1711"/>
              <a:ext cx="68" cy="17"/>
            </a:xfrm>
            <a:custGeom>
              <a:avLst/>
              <a:gdLst>
                <a:gd name="T0" fmla="*/ 0 w 68"/>
                <a:gd name="T1" fmla="*/ 0 h 17"/>
                <a:gd name="T2" fmla="*/ 67 w 68"/>
                <a:gd name="T3" fmla="*/ 0 h 17"/>
                <a:gd name="T4" fmla="*/ 63 w 68"/>
                <a:gd name="T5" fmla="*/ 16 h 17"/>
                <a:gd name="T6" fmla="*/ 4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3" y="16"/>
                  </a:lnTo>
                  <a:lnTo>
                    <a:pt x="4"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66" name="Freeform 162"/>
            <p:cNvSpPr>
              <a:spLocks/>
            </p:cNvSpPr>
            <p:nvPr/>
          </p:nvSpPr>
          <p:spPr bwMode="auto">
            <a:xfrm>
              <a:off x="2426" y="1711"/>
              <a:ext cx="68" cy="17"/>
            </a:xfrm>
            <a:custGeom>
              <a:avLst/>
              <a:gdLst>
                <a:gd name="T0" fmla="*/ 0 w 68"/>
                <a:gd name="T1" fmla="*/ 0 h 17"/>
                <a:gd name="T2" fmla="*/ 67 w 68"/>
                <a:gd name="T3" fmla="*/ 0 h 17"/>
                <a:gd name="T4" fmla="*/ 63 w 68"/>
                <a:gd name="T5" fmla="*/ 16 h 17"/>
                <a:gd name="T6" fmla="*/ 4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3" y="16"/>
                  </a:lnTo>
                  <a:lnTo>
                    <a:pt x="4"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67" name="Freeform 163"/>
            <p:cNvSpPr>
              <a:spLocks/>
            </p:cNvSpPr>
            <p:nvPr/>
          </p:nvSpPr>
          <p:spPr bwMode="auto">
            <a:xfrm>
              <a:off x="2426" y="1707"/>
              <a:ext cx="68" cy="17"/>
            </a:xfrm>
            <a:custGeom>
              <a:avLst/>
              <a:gdLst>
                <a:gd name="T0" fmla="*/ 0 w 68"/>
                <a:gd name="T1" fmla="*/ 0 h 17"/>
                <a:gd name="T2" fmla="*/ 67 w 68"/>
                <a:gd name="T3" fmla="*/ 0 h 17"/>
                <a:gd name="T4" fmla="*/ 63 w 68"/>
                <a:gd name="T5" fmla="*/ 16 h 17"/>
                <a:gd name="T6" fmla="*/ 4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3" y="16"/>
                  </a:lnTo>
                  <a:lnTo>
                    <a:pt x="4"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68" name="Freeform 164"/>
            <p:cNvSpPr>
              <a:spLocks/>
            </p:cNvSpPr>
            <p:nvPr/>
          </p:nvSpPr>
          <p:spPr bwMode="auto">
            <a:xfrm>
              <a:off x="2426" y="1707"/>
              <a:ext cx="68" cy="17"/>
            </a:xfrm>
            <a:custGeom>
              <a:avLst/>
              <a:gdLst>
                <a:gd name="T0" fmla="*/ 0 w 68"/>
                <a:gd name="T1" fmla="*/ 0 h 17"/>
                <a:gd name="T2" fmla="*/ 67 w 68"/>
                <a:gd name="T3" fmla="*/ 0 h 17"/>
                <a:gd name="T4" fmla="*/ 63 w 68"/>
                <a:gd name="T5" fmla="*/ 16 h 17"/>
                <a:gd name="T6" fmla="*/ 4 w 68"/>
                <a:gd name="T7" fmla="*/ 16 h 17"/>
                <a:gd name="T8" fmla="*/ 0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0" y="0"/>
                  </a:moveTo>
                  <a:lnTo>
                    <a:pt x="67" y="0"/>
                  </a:lnTo>
                  <a:lnTo>
                    <a:pt x="63" y="16"/>
                  </a:lnTo>
                  <a:lnTo>
                    <a:pt x="4"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69" name="Freeform 165"/>
            <p:cNvSpPr>
              <a:spLocks/>
            </p:cNvSpPr>
            <p:nvPr/>
          </p:nvSpPr>
          <p:spPr bwMode="auto">
            <a:xfrm>
              <a:off x="2427" y="1703"/>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70" name="Freeform 166"/>
            <p:cNvSpPr>
              <a:spLocks/>
            </p:cNvSpPr>
            <p:nvPr/>
          </p:nvSpPr>
          <p:spPr bwMode="auto">
            <a:xfrm>
              <a:off x="2427" y="1703"/>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71" name="Freeform 167"/>
            <p:cNvSpPr>
              <a:spLocks/>
            </p:cNvSpPr>
            <p:nvPr/>
          </p:nvSpPr>
          <p:spPr bwMode="auto">
            <a:xfrm>
              <a:off x="2427" y="1699"/>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72" name="Freeform 168"/>
            <p:cNvSpPr>
              <a:spLocks/>
            </p:cNvSpPr>
            <p:nvPr/>
          </p:nvSpPr>
          <p:spPr bwMode="auto">
            <a:xfrm>
              <a:off x="2427" y="1699"/>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73" name="Freeform 169"/>
            <p:cNvSpPr>
              <a:spLocks/>
            </p:cNvSpPr>
            <p:nvPr/>
          </p:nvSpPr>
          <p:spPr bwMode="auto">
            <a:xfrm>
              <a:off x="2427" y="1695"/>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74" name="Freeform 170"/>
            <p:cNvSpPr>
              <a:spLocks/>
            </p:cNvSpPr>
            <p:nvPr/>
          </p:nvSpPr>
          <p:spPr bwMode="auto">
            <a:xfrm>
              <a:off x="2427" y="1695"/>
              <a:ext cx="66" cy="17"/>
            </a:xfrm>
            <a:custGeom>
              <a:avLst/>
              <a:gdLst>
                <a:gd name="T0" fmla="*/ 0 w 66"/>
                <a:gd name="T1" fmla="*/ 0 h 17"/>
                <a:gd name="T2" fmla="*/ 65 w 66"/>
                <a:gd name="T3" fmla="*/ 0 h 17"/>
                <a:gd name="T4" fmla="*/ 62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2"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75" name="Freeform 171"/>
            <p:cNvSpPr>
              <a:spLocks/>
            </p:cNvSpPr>
            <p:nvPr/>
          </p:nvSpPr>
          <p:spPr bwMode="auto">
            <a:xfrm>
              <a:off x="2427" y="1690"/>
              <a:ext cx="66" cy="17"/>
            </a:xfrm>
            <a:custGeom>
              <a:avLst/>
              <a:gdLst>
                <a:gd name="T0" fmla="*/ 0 w 66"/>
                <a:gd name="T1" fmla="*/ 0 h 17"/>
                <a:gd name="T2" fmla="*/ 65 w 66"/>
                <a:gd name="T3" fmla="*/ 0 h 17"/>
                <a:gd name="T4" fmla="*/ 61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1"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76" name="Freeform 172"/>
            <p:cNvSpPr>
              <a:spLocks/>
            </p:cNvSpPr>
            <p:nvPr/>
          </p:nvSpPr>
          <p:spPr bwMode="auto">
            <a:xfrm>
              <a:off x="2427" y="1690"/>
              <a:ext cx="66" cy="17"/>
            </a:xfrm>
            <a:custGeom>
              <a:avLst/>
              <a:gdLst>
                <a:gd name="T0" fmla="*/ 0 w 66"/>
                <a:gd name="T1" fmla="*/ 0 h 17"/>
                <a:gd name="T2" fmla="*/ 65 w 66"/>
                <a:gd name="T3" fmla="*/ 0 h 17"/>
                <a:gd name="T4" fmla="*/ 61 w 66"/>
                <a:gd name="T5" fmla="*/ 16 h 17"/>
                <a:gd name="T6" fmla="*/ 3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1"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77" name="Freeform 173"/>
            <p:cNvSpPr>
              <a:spLocks/>
            </p:cNvSpPr>
            <p:nvPr/>
          </p:nvSpPr>
          <p:spPr bwMode="auto">
            <a:xfrm>
              <a:off x="2428" y="1678"/>
              <a:ext cx="64" cy="17"/>
            </a:xfrm>
            <a:custGeom>
              <a:avLst/>
              <a:gdLst>
                <a:gd name="T0" fmla="*/ 0 w 64"/>
                <a:gd name="T1" fmla="*/ 0 h 17"/>
                <a:gd name="T2" fmla="*/ 63 w 64"/>
                <a:gd name="T3" fmla="*/ 0 h 17"/>
                <a:gd name="T4" fmla="*/ 60 w 64"/>
                <a:gd name="T5" fmla="*/ 16 h 17"/>
                <a:gd name="T6" fmla="*/ 3 w 64"/>
                <a:gd name="T7" fmla="*/ 16 h 17"/>
                <a:gd name="T8" fmla="*/ 0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0" y="0"/>
                  </a:moveTo>
                  <a:lnTo>
                    <a:pt x="63" y="0"/>
                  </a:lnTo>
                  <a:lnTo>
                    <a:pt x="60" y="16"/>
                  </a:lnTo>
                  <a:lnTo>
                    <a:pt x="3"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78" name="Freeform 174"/>
            <p:cNvSpPr>
              <a:spLocks/>
            </p:cNvSpPr>
            <p:nvPr/>
          </p:nvSpPr>
          <p:spPr bwMode="auto">
            <a:xfrm>
              <a:off x="2428" y="1678"/>
              <a:ext cx="64" cy="17"/>
            </a:xfrm>
            <a:custGeom>
              <a:avLst/>
              <a:gdLst>
                <a:gd name="T0" fmla="*/ 0 w 64"/>
                <a:gd name="T1" fmla="*/ 0 h 17"/>
                <a:gd name="T2" fmla="*/ 63 w 64"/>
                <a:gd name="T3" fmla="*/ 0 h 17"/>
                <a:gd name="T4" fmla="*/ 60 w 64"/>
                <a:gd name="T5" fmla="*/ 16 h 17"/>
                <a:gd name="T6" fmla="*/ 3 w 64"/>
                <a:gd name="T7" fmla="*/ 16 h 17"/>
                <a:gd name="T8" fmla="*/ 0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0" y="0"/>
                  </a:moveTo>
                  <a:lnTo>
                    <a:pt x="63" y="0"/>
                  </a:lnTo>
                  <a:lnTo>
                    <a:pt x="60" y="16"/>
                  </a:lnTo>
                  <a:lnTo>
                    <a:pt x="3"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79" name="Freeform 175"/>
            <p:cNvSpPr>
              <a:spLocks/>
            </p:cNvSpPr>
            <p:nvPr/>
          </p:nvSpPr>
          <p:spPr bwMode="auto">
            <a:xfrm>
              <a:off x="2427" y="1682"/>
              <a:ext cx="65" cy="17"/>
            </a:xfrm>
            <a:custGeom>
              <a:avLst/>
              <a:gdLst>
                <a:gd name="T0" fmla="*/ 0 w 65"/>
                <a:gd name="T1" fmla="*/ 0 h 17"/>
                <a:gd name="T2" fmla="*/ 64 w 65"/>
                <a:gd name="T3" fmla="*/ 0 h 17"/>
                <a:gd name="T4" fmla="*/ 61 w 65"/>
                <a:gd name="T5" fmla="*/ 16 h 17"/>
                <a:gd name="T6" fmla="*/ 4 w 65"/>
                <a:gd name="T7" fmla="*/ 16 h 17"/>
                <a:gd name="T8" fmla="*/ 0 w 65"/>
                <a:gd name="T9" fmla="*/ 0 h 17"/>
                <a:gd name="T10" fmla="*/ 0 60000 65536"/>
                <a:gd name="T11" fmla="*/ 0 60000 65536"/>
                <a:gd name="T12" fmla="*/ 0 60000 65536"/>
                <a:gd name="T13" fmla="*/ 0 60000 65536"/>
                <a:gd name="T14" fmla="*/ 0 60000 65536"/>
                <a:gd name="T15" fmla="*/ 0 w 65"/>
                <a:gd name="T16" fmla="*/ 0 h 17"/>
                <a:gd name="T17" fmla="*/ 65 w 65"/>
                <a:gd name="T18" fmla="*/ 17 h 17"/>
              </a:gdLst>
              <a:ahLst/>
              <a:cxnLst>
                <a:cxn ang="T10">
                  <a:pos x="T0" y="T1"/>
                </a:cxn>
                <a:cxn ang="T11">
                  <a:pos x="T2" y="T3"/>
                </a:cxn>
                <a:cxn ang="T12">
                  <a:pos x="T4" y="T5"/>
                </a:cxn>
                <a:cxn ang="T13">
                  <a:pos x="T6" y="T7"/>
                </a:cxn>
                <a:cxn ang="T14">
                  <a:pos x="T8" y="T9"/>
                </a:cxn>
              </a:cxnLst>
              <a:rect l="T15" t="T16" r="T17" b="T18"/>
              <a:pathLst>
                <a:path w="65" h="17">
                  <a:moveTo>
                    <a:pt x="0" y="0"/>
                  </a:moveTo>
                  <a:lnTo>
                    <a:pt x="64" y="0"/>
                  </a:lnTo>
                  <a:lnTo>
                    <a:pt x="61" y="16"/>
                  </a:lnTo>
                  <a:lnTo>
                    <a:pt x="4"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80" name="Freeform 176"/>
            <p:cNvSpPr>
              <a:spLocks/>
            </p:cNvSpPr>
            <p:nvPr/>
          </p:nvSpPr>
          <p:spPr bwMode="auto">
            <a:xfrm>
              <a:off x="2427" y="1682"/>
              <a:ext cx="65" cy="17"/>
            </a:xfrm>
            <a:custGeom>
              <a:avLst/>
              <a:gdLst>
                <a:gd name="T0" fmla="*/ 0 w 65"/>
                <a:gd name="T1" fmla="*/ 0 h 17"/>
                <a:gd name="T2" fmla="*/ 64 w 65"/>
                <a:gd name="T3" fmla="*/ 0 h 17"/>
                <a:gd name="T4" fmla="*/ 61 w 65"/>
                <a:gd name="T5" fmla="*/ 16 h 17"/>
                <a:gd name="T6" fmla="*/ 4 w 65"/>
                <a:gd name="T7" fmla="*/ 16 h 17"/>
                <a:gd name="T8" fmla="*/ 0 w 65"/>
                <a:gd name="T9" fmla="*/ 0 h 17"/>
                <a:gd name="T10" fmla="*/ 0 60000 65536"/>
                <a:gd name="T11" fmla="*/ 0 60000 65536"/>
                <a:gd name="T12" fmla="*/ 0 60000 65536"/>
                <a:gd name="T13" fmla="*/ 0 60000 65536"/>
                <a:gd name="T14" fmla="*/ 0 60000 65536"/>
                <a:gd name="T15" fmla="*/ 0 w 65"/>
                <a:gd name="T16" fmla="*/ 0 h 17"/>
                <a:gd name="T17" fmla="*/ 65 w 65"/>
                <a:gd name="T18" fmla="*/ 17 h 17"/>
              </a:gdLst>
              <a:ahLst/>
              <a:cxnLst>
                <a:cxn ang="T10">
                  <a:pos x="T0" y="T1"/>
                </a:cxn>
                <a:cxn ang="T11">
                  <a:pos x="T2" y="T3"/>
                </a:cxn>
                <a:cxn ang="T12">
                  <a:pos x="T4" y="T5"/>
                </a:cxn>
                <a:cxn ang="T13">
                  <a:pos x="T6" y="T7"/>
                </a:cxn>
                <a:cxn ang="T14">
                  <a:pos x="T8" y="T9"/>
                </a:cxn>
              </a:cxnLst>
              <a:rect l="T15" t="T16" r="T17" b="T18"/>
              <a:pathLst>
                <a:path w="65" h="17">
                  <a:moveTo>
                    <a:pt x="0" y="0"/>
                  </a:moveTo>
                  <a:lnTo>
                    <a:pt x="64" y="0"/>
                  </a:lnTo>
                  <a:lnTo>
                    <a:pt x="61" y="16"/>
                  </a:lnTo>
                  <a:lnTo>
                    <a:pt x="4"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81" name="Freeform 177"/>
            <p:cNvSpPr>
              <a:spLocks/>
            </p:cNvSpPr>
            <p:nvPr/>
          </p:nvSpPr>
          <p:spPr bwMode="auto">
            <a:xfrm>
              <a:off x="2427" y="1686"/>
              <a:ext cx="66" cy="17"/>
            </a:xfrm>
            <a:custGeom>
              <a:avLst/>
              <a:gdLst>
                <a:gd name="T0" fmla="*/ 0 w 66"/>
                <a:gd name="T1" fmla="*/ 0 h 17"/>
                <a:gd name="T2" fmla="*/ 65 w 66"/>
                <a:gd name="T3" fmla="*/ 0 h 17"/>
                <a:gd name="T4" fmla="*/ 61 w 66"/>
                <a:gd name="T5" fmla="*/ 16 h 17"/>
                <a:gd name="T6" fmla="*/ 4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1" y="16"/>
                  </a:lnTo>
                  <a:lnTo>
                    <a:pt x="4" y="16"/>
                  </a:lnTo>
                  <a:lnTo>
                    <a:pt x="0"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82" name="Freeform 178"/>
            <p:cNvSpPr>
              <a:spLocks/>
            </p:cNvSpPr>
            <p:nvPr/>
          </p:nvSpPr>
          <p:spPr bwMode="auto">
            <a:xfrm>
              <a:off x="2427" y="1686"/>
              <a:ext cx="66" cy="17"/>
            </a:xfrm>
            <a:custGeom>
              <a:avLst/>
              <a:gdLst>
                <a:gd name="T0" fmla="*/ 0 w 66"/>
                <a:gd name="T1" fmla="*/ 0 h 17"/>
                <a:gd name="T2" fmla="*/ 65 w 66"/>
                <a:gd name="T3" fmla="*/ 0 h 17"/>
                <a:gd name="T4" fmla="*/ 61 w 66"/>
                <a:gd name="T5" fmla="*/ 16 h 17"/>
                <a:gd name="T6" fmla="*/ 4 w 66"/>
                <a:gd name="T7" fmla="*/ 16 h 17"/>
                <a:gd name="T8" fmla="*/ 0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0" y="0"/>
                  </a:moveTo>
                  <a:lnTo>
                    <a:pt x="65" y="0"/>
                  </a:lnTo>
                  <a:lnTo>
                    <a:pt x="61" y="16"/>
                  </a:lnTo>
                  <a:lnTo>
                    <a:pt x="4" y="16"/>
                  </a:lnTo>
                  <a:lnTo>
                    <a:pt x="0"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83" name="Freeform 179"/>
            <p:cNvSpPr>
              <a:spLocks/>
            </p:cNvSpPr>
            <p:nvPr/>
          </p:nvSpPr>
          <p:spPr bwMode="auto">
            <a:xfrm>
              <a:off x="2428" y="1676"/>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84" name="Freeform 180"/>
            <p:cNvSpPr>
              <a:spLocks/>
            </p:cNvSpPr>
            <p:nvPr/>
          </p:nvSpPr>
          <p:spPr bwMode="auto">
            <a:xfrm>
              <a:off x="2428" y="1676"/>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85" name="Freeform 181"/>
            <p:cNvSpPr>
              <a:spLocks/>
            </p:cNvSpPr>
            <p:nvPr/>
          </p:nvSpPr>
          <p:spPr bwMode="auto">
            <a:xfrm>
              <a:off x="2427" y="1688"/>
              <a:ext cx="66" cy="17"/>
            </a:xfrm>
            <a:custGeom>
              <a:avLst/>
              <a:gdLst>
                <a:gd name="T0" fmla="*/ 4 w 66"/>
                <a:gd name="T1" fmla="*/ 0 h 17"/>
                <a:gd name="T2" fmla="*/ 0 w 66"/>
                <a:gd name="T3" fmla="*/ 16 h 17"/>
                <a:gd name="T4" fmla="*/ 65 w 66"/>
                <a:gd name="T5" fmla="*/ 16 h 17"/>
                <a:gd name="T6" fmla="*/ 61 w 66"/>
                <a:gd name="T7" fmla="*/ 0 h 17"/>
                <a:gd name="T8" fmla="*/ 4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0"/>
                  </a:moveTo>
                  <a:lnTo>
                    <a:pt x="0" y="16"/>
                  </a:lnTo>
                  <a:lnTo>
                    <a:pt x="65" y="16"/>
                  </a:lnTo>
                  <a:lnTo>
                    <a:pt x="61" y="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86" name="Freeform 182"/>
            <p:cNvSpPr>
              <a:spLocks/>
            </p:cNvSpPr>
            <p:nvPr/>
          </p:nvSpPr>
          <p:spPr bwMode="auto">
            <a:xfrm>
              <a:off x="2427" y="1688"/>
              <a:ext cx="66" cy="17"/>
            </a:xfrm>
            <a:custGeom>
              <a:avLst/>
              <a:gdLst>
                <a:gd name="T0" fmla="*/ 4 w 66"/>
                <a:gd name="T1" fmla="*/ 0 h 17"/>
                <a:gd name="T2" fmla="*/ 0 w 66"/>
                <a:gd name="T3" fmla="*/ 16 h 17"/>
                <a:gd name="T4" fmla="*/ 65 w 66"/>
                <a:gd name="T5" fmla="*/ 16 h 17"/>
                <a:gd name="T6" fmla="*/ 61 w 66"/>
                <a:gd name="T7" fmla="*/ 0 h 17"/>
                <a:gd name="T8" fmla="*/ 4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0"/>
                  </a:moveTo>
                  <a:lnTo>
                    <a:pt x="0" y="16"/>
                  </a:lnTo>
                  <a:lnTo>
                    <a:pt x="65" y="16"/>
                  </a:lnTo>
                  <a:lnTo>
                    <a:pt x="61" y="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87" name="Freeform 183"/>
            <p:cNvSpPr>
              <a:spLocks/>
            </p:cNvSpPr>
            <p:nvPr/>
          </p:nvSpPr>
          <p:spPr bwMode="auto">
            <a:xfrm>
              <a:off x="2426" y="1717"/>
              <a:ext cx="68" cy="17"/>
            </a:xfrm>
            <a:custGeom>
              <a:avLst/>
              <a:gdLst>
                <a:gd name="T0" fmla="*/ 3 w 68"/>
                <a:gd name="T1" fmla="*/ 0 h 17"/>
                <a:gd name="T2" fmla="*/ 0 w 68"/>
                <a:gd name="T3" fmla="*/ 16 h 17"/>
                <a:gd name="T4" fmla="*/ 67 w 68"/>
                <a:gd name="T5" fmla="*/ 16 h 17"/>
                <a:gd name="T6" fmla="*/ 64 w 68"/>
                <a:gd name="T7" fmla="*/ 0 h 17"/>
                <a:gd name="T8" fmla="*/ 3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3" y="0"/>
                  </a:moveTo>
                  <a:lnTo>
                    <a:pt x="0" y="16"/>
                  </a:lnTo>
                  <a:lnTo>
                    <a:pt x="67" y="16"/>
                  </a:lnTo>
                  <a:lnTo>
                    <a:pt x="64"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88" name="Freeform 184"/>
            <p:cNvSpPr>
              <a:spLocks/>
            </p:cNvSpPr>
            <p:nvPr/>
          </p:nvSpPr>
          <p:spPr bwMode="auto">
            <a:xfrm>
              <a:off x="2426" y="1717"/>
              <a:ext cx="68" cy="17"/>
            </a:xfrm>
            <a:custGeom>
              <a:avLst/>
              <a:gdLst>
                <a:gd name="T0" fmla="*/ 3 w 68"/>
                <a:gd name="T1" fmla="*/ 0 h 17"/>
                <a:gd name="T2" fmla="*/ 0 w 68"/>
                <a:gd name="T3" fmla="*/ 16 h 17"/>
                <a:gd name="T4" fmla="*/ 67 w 68"/>
                <a:gd name="T5" fmla="*/ 16 h 17"/>
                <a:gd name="T6" fmla="*/ 64 w 68"/>
                <a:gd name="T7" fmla="*/ 0 h 17"/>
                <a:gd name="T8" fmla="*/ 3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3" y="0"/>
                  </a:moveTo>
                  <a:lnTo>
                    <a:pt x="0" y="16"/>
                  </a:lnTo>
                  <a:lnTo>
                    <a:pt x="67" y="16"/>
                  </a:lnTo>
                  <a:lnTo>
                    <a:pt x="64"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89" name="Freeform 185"/>
            <p:cNvSpPr>
              <a:spLocks/>
            </p:cNvSpPr>
            <p:nvPr/>
          </p:nvSpPr>
          <p:spPr bwMode="auto">
            <a:xfrm>
              <a:off x="2426" y="1713"/>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90" name="Freeform 186"/>
            <p:cNvSpPr>
              <a:spLocks/>
            </p:cNvSpPr>
            <p:nvPr/>
          </p:nvSpPr>
          <p:spPr bwMode="auto">
            <a:xfrm>
              <a:off x="2426" y="1713"/>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91" name="Freeform 187"/>
            <p:cNvSpPr>
              <a:spLocks/>
            </p:cNvSpPr>
            <p:nvPr/>
          </p:nvSpPr>
          <p:spPr bwMode="auto">
            <a:xfrm>
              <a:off x="2426" y="1709"/>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92" name="Freeform 188"/>
            <p:cNvSpPr>
              <a:spLocks/>
            </p:cNvSpPr>
            <p:nvPr/>
          </p:nvSpPr>
          <p:spPr bwMode="auto">
            <a:xfrm>
              <a:off x="2426" y="1709"/>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93" name="Freeform 189"/>
            <p:cNvSpPr>
              <a:spLocks/>
            </p:cNvSpPr>
            <p:nvPr/>
          </p:nvSpPr>
          <p:spPr bwMode="auto">
            <a:xfrm>
              <a:off x="2426" y="1705"/>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94" name="Freeform 190"/>
            <p:cNvSpPr>
              <a:spLocks/>
            </p:cNvSpPr>
            <p:nvPr/>
          </p:nvSpPr>
          <p:spPr bwMode="auto">
            <a:xfrm>
              <a:off x="2426" y="1705"/>
              <a:ext cx="68" cy="17"/>
            </a:xfrm>
            <a:custGeom>
              <a:avLst/>
              <a:gdLst>
                <a:gd name="T0" fmla="*/ 4 w 68"/>
                <a:gd name="T1" fmla="*/ 0 h 17"/>
                <a:gd name="T2" fmla="*/ 0 w 68"/>
                <a:gd name="T3" fmla="*/ 16 h 17"/>
                <a:gd name="T4" fmla="*/ 67 w 68"/>
                <a:gd name="T5" fmla="*/ 16 h 17"/>
                <a:gd name="T6" fmla="*/ 63 w 68"/>
                <a:gd name="T7" fmla="*/ 0 h 17"/>
                <a:gd name="T8" fmla="*/ 4 w 68"/>
                <a:gd name="T9" fmla="*/ 0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4" y="0"/>
                  </a:moveTo>
                  <a:lnTo>
                    <a:pt x="0" y="16"/>
                  </a:lnTo>
                  <a:lnTo>
                    <a:pt x="67" y="16"/>
                  </a:lnTo>
                  <a:lnTo>
                    <a:pt x="63" y="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95" name="Freeform 191"/>
            <p:cNvSpPr>
              <a:spLocks/>
            </p:cNvSpPr>
            <p:nvPr/>
          </p:nvSpPr>
          <p:spPr bwMode="auto">
            <a:xfrm>
              <a:off x="2427" y="1701"/>
              <a:ext cx="66" cy="17"/>
            </a:xfrm>
            <a:custGeom>
              <a:avLst/>
              <a:gdLst>
                <a:gd name="T0" fmla="*/ 3 w 66"/>
                <a:gd name="T1" fmla="*/ 0 h 17"/>
                <a:gd name="T2" fmla="*/ 0 w 66"/>
                <a:gd name="T3" fmla="*/ 16 h 17"/>
                <a:gd name="T4" fmla="*/ 65 w 66"/>
                <a:gd name="T5" fmla="*/ 16 h 17"/>
                <a:gd name="T6" fmla="*/ 62 w 66"/>
                <a:gd name="T7" fmla="*/ 0 h 17"/>
                <a:gd name="T8" fmla="*/ 3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3" y="0"/>
                  </a:moveTo>
                  <a:lnTo>
                    <a:pt x="0" y="16"/>
                  </a:lnTo>
                  <a:lnTo>
                    <a:pt x="65" y="16"/>
                  </a:lnTo>
                  <a:lnTo>
                    <a:pt x="62"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96" name="Freeform 192"/>
            <p:cNvSpPr>
              <a:spLocks/>
            </p:cNvSpPr>
            <p:nvPr/>
          </p:nvSpPr>
          <p:spPr bwMode="auto">
            <a:xfrm>
              <a:off x="2427" y="1701"/>
              <a:ext cx="66" cy="17"/>
            </a:xfrm>
            <a:custGeom>
              <a:avLst/>
              <a:gdLst>
                <a:gd name="T0" fmla="*/ 3 w 66"/>
                <a:gd name="T1" fmla="*/ 0 h 17"/>
                <a:gd name="T2" fmla="*/ 0 w 66"/>
                <a:gd name="T3" fmla="*/ 16 h 17"/>
                <a:gd name="T4" fmla="*/ 65 w 66"/>
                <a:gd name="T5" fmla="*/ 16 h 17"/>
                <a:gd name="T6" fmla="*/ 62 w 66"/>
                <a:gd name="T7" fmla="*/ 0 h 17"/>
                <a:gd name="T8" fmla="*/ 3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3" y="0"/>
                  </a:moveTo>
                  <a:lnTo>
                    <a:pt x="0" y="16"/>
                  </a:lnTo>
                  <a:lnTo>
                    <a:pt x="65" y="16"/>
                  </a:lnTo>
                  <a:lnTo>
                    <a:pt x="62"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97" name="Freeform 193"/>
            <p:cNvSpPr>
              <a:spLocks/>
            </p:cNvSpPr>
            <p:nvPr/>
          </p:nvSpPr>
          <p:spPr bwMode="auto">
            <a:xfrm>
              <a:off x="2427" y="1697"/>
              <a:ext cx="66" cy="17"/>
            </a:xfrm>
            <a:custGeom>
              <a:avLst/>
              <a:gdLst>
                <a:gd name="T0" fmla="*/ 3 w 66"/>
                <a:gd name="T1" fmla="*/ 0 h 17"/>
                <a:gd name="T2" fmla="*/ 0 w 66"/>
                <a:gd name="T3" fmla="*/ 16 h 17"/>
                <a:gd name="T4" fmla="*/ 65 w 66"/>
                <a:gd name="T5" fmla="*/ 16 h 17"/>
                <a:gd name="T6" fmla="*/ 62 w 66"/>
                <a:gd name="T7" fmla="*/ 0 h 17"/>
                <a:gd name="T8" fmla="*/ 3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3" y="0"/>
                  </a:moveTo>
                  <a:lnTo>
                    <a:pt x="0" y="16"/>
                  </a:lnTo>
                  <a:lnTo>
                    <a:pt x="65" y="16"/>
                  </a:lnTo>
                  <a:lnTo>
                    <a:pt x="62"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198" name="Freeform 194"/>
            <p:cNvSpPr>
              <a:spLocks/>
            </p:cNvSpPr>
            <p:nvPr/>
          </p:nvSpPr>
          <p:spPr bwMode="auto">
            <a:xfrm>
              <a:off x="2427" y="1697"/>
              <a:ext cx="66" cy="17"/>
            </a:xfrm>
            <a:custGeom>
              <a:avLst/>
              <a:gdLst>
                <a:gd name="T0" fmla="*/ 3 w 66"/>
                <a:gd name="T1" fmla="*/ 0 h 17"/>
                <a:gd name="T2" fmla="*/ 0 w 66"/>
                <a:gd name="T3" fmla="*/ 16 h 17"/>
                <a:gd name="T4" fmla="*/ 65 w 66"/>
                <a:gd name="T5" fmla="*/ 16 h 17"/>
                <a:gd name="T6" fmla="*/ 62 w 66"/>
                <a:gd name="T7" fmla="*/ 0 h 17"/>
                <a:gd name="T8" fmla="*/ 3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3" y="0"/>
                  </a:moveTo>
                  <a:lnTo>
                    <a:pt x="0" y="16"/>
                  </a:lnTo>
                  <a:lnTo>
                    <a:pt x="65" y="16"/>
                  </a:lnTo>
                  <a:lnTo>
                    <a:pt x="62"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199" name="Freeform 195"/>
            <p:cNvSpPr>
              <a:spLocks/>
            </p:cNvSpPr>
            <p:nvPr/>
          </p:nvSpPr>
          <p:spPr bwMode="auto">
            <a:xfrm>
              <a:off x="2427" y="1692"/>
              <a:ext cx="66" cy="17"/>
            </a:xfrm>
            <a:custGeom>
              <a:avLst/>
              <a:gdLst>
                <a:gd name="T0" fmla="*/ 4 w 66"/>
                <a:gd name="T1" fmla="*/ 5 h 17"/>
                <a:gd name="T2" fmla="*/ 0 w 66"/>
                <a:gd name="T3" fmla="*/ 16 h 17"/>
                <a:gd name="T4" fmla="*/ 65 w 66"/>
                <a:gd name="T5" fmla="*/ 16 h 17"/>
                <a:gd name="T6" fmla="*/ 61 w 66"/>
                <a:gd name="T7" fmla="*/ 0 h 17"/>
                <a:gd name="T8" fmla="*/ 4 w 66"/>
                <a:gd name="T9" fmla="*/ 5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5"/>
                  </a:moveTo>
                  <a:lnTo>
                    <a:pt x="0" y="16"/>
                  </a:lnTo>
                  <a:lnTo>
                    <a:pt x="65" y="16"/>
                  </a:lnTo>
                  <a:lnTo>
                    <a:pt x="61" y="0"/>
                  </a:lnTo>
                  <a:lnTo>
                    <a:pt x="4" y="5"/>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00" name="Freeform 196"/>
            <p:cNvSpPr>
              <a:spLocks/>
            </p:cNvSpPr>
            <p:nvPr/>
          </p:nvSpPr>
          <p:spPr bwMode="auto">
            <a:xfrm>
              <a:off x="2427" y="1692"/>
              <a:ext cx="66" cy="17"/>
            </a:xfrm>
            <a:custGeom>
              <a:avLst/>
              <a:gdLst>
                <a:gd name="T0" fmla="*/ 4 w 66"/>
                <a:gd name="T1" fmla="*/ 5 h 17"/>
                <a:gd name="T2" fmla="*/ 0 w 66"/>
                <a:gd name="T3" fmla="*/ 16 h 17"/>
                <a:gd name="T4" fmla="*/ 65 w 66"/>
                <a:gd name="T5" fmla="*/ 16 h 17"/>
                <a:gd name="T6" fmla="*/ 61 w 66"/>
                <a:gd name="T7" fmla="*/ 0 h 17"/>
                <a:gd name="T8" fmla="*/ 4 w 66"/>
                <a:gd name="T9" fmla="*/ 5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5"/>
                  </a:moveTo>
                  <a:lnTo>
                    <a:pt x="0" y="16"/>
                  </a:lnTo>
                  <a:lnTo>
                    <a:pt x="65" y="16"/>
                  </a:lnTo>
                  <a:lnTo>
                    <a:pt x="61" y="0"/>
                  </a:lnTo>
                  <a:lnTo>
                    <a:pt x="4" y="5"/>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01" name="Freeform 197"/>
            <p:cNvSpPr>
              <a:spLocks/>
            </p:cNvSpPr>
            <p:nvPr/>
          </p:nvSpPr>
          <p:spPr bwMode="auto">
            <a:xfrm>
              <a:off x="2427" y="1684"/>
              <a:ext cx="66" cy="17"/>
            </a:xfrm>
            <a:custGeom>
              <a:avLst/>
              <a:gdLst>
                <a:gd name="T0" fmla="*/ 4 w 66"/>
                <a:gd name="T1" fmla="*/ 0 h 17"/>
                <a:gd name="T2" fmla="*/ 0 w 66"/>
                <a:gd name="T3" fmla="*/ 16 h 17"/>
                <a:gd name="T4" fmla="*/ 65 w 66"/>
                <a:gd name="T5" fmla="*/ 16 h 17"/>
                <a:gd name="T6" fmla="*/ 62 w 66"/>
                <a:gd name="T7" fmla="*/ 0 h 17"/>
                <a:gd name="T8" fmla="*/ 4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0"/>
                  </a:moveTo>
                  <a:lnTo>
                    <a:pt x="0" y="16"/>
                  </a:lnTo>
                  <a:lnTo>
                    <a:pt x="65" y="16"/>
                  </a:lnTo>
                  <a:lnTo>
                    <a:pt x="62" y="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02" name="Freeform 198"/>
            <p:cNvSpPr>
              <a:spLocks/>
            </p:cNvSpPr>
            <p:nvPr/>
          </p:nvSpPr>
          <p:spPr bwMode="auto">
            <a:xfrm>
              <a:off x="2427" y="1684"/>
              <a:ext cx="66" cy="17"/>
            </a:xfrm>
            <a:custGeom>
              <a:avLst/>
              <a:gdLst>
                <a:gd name="T0" fmla="*/ 4 w 66"/>
                <a:gd name="T1" fmla="*/ 0 h 17"/>
                <a:gd name="T2" fmla="*/ 0 w 66"/>
                <a:gd name="T3" fmla="*/ 16 h 17"/>
                <a:gd name="T4" fmla="*/ 65 w 66"/>
                <a:gd name="T5" fmla="*/ 16 h 17"/>
                <a:gd name="T6" fmla="*/ 62 w 66"/>
                <a:gd name="T7" fmla="*/ 0 h 17"/>
                <a:gd name="T8" fmla="*/ 4 w 66"/>
                <a:gd name="T9" fmla="*/ 0 h 17"/>
                <a:gd name="T10" fmla="*/ 0 60000 65536"/>
                <a:gd name="T11" fmla="*/ 0 60000 65536"/>
                <a:gd name="T12" fmla="*/ 0 60000 65536"/>
                <a:gd name="T13" fmla="*/ 0 60000 65536"/>
                <a:gd name="T14" fmla="*/ 0 60000 65536"/>
                <a:gd name="T15" fmla="*/ 0 w 66"/>
                <a:gd name="T16" fmla="*/ 0 h 17"/>
                <a:gd name="T17" fmla="*/ 66 w 66"/>
                <a:gd name="T18" fmla="*/ 17 h 17"/>
              </a:gdLst>
              <a:ahLst/>
              <a:cxnLst>
                <a:cxn ang="T10">
                  <a:pos x="T0" y="T1"/>
                </a:cxn>
                <a:cxn ang="T11">
                  <a:pos x="T2" y="T3"/>
                </a:cxn>
                <a:cxn ang="T12">
                  <a:pos x="T4" y="T5"/>
                </a:cxn>
                <a:cxn ang="T13">
                  <a:pos x="T6" y="T7"/>
                </a:cxn>
                <a:cxn ang="T14">
                  <a:pos x="T8" y="T9"/>
                </a:cxn>
              </a:cxnLst>
              <a:rect l="T15" t="T16" r="T17" b="T18"/>
              <a:pathLst>
                <a:path w="66" h="17">
                  <a:moveTo>
                    <a:pt x="4" y="0"/>
                  </a:moveTo>
                  <a:lnTo>
                    <a:pt x="0" y="16"/>
                  </a:lnTo>
                  <a:lnTo>
                    <a:pt x="65" y="16"/>
                  </a:lnTo>
                  <a:lnTo>
                    <a:pt x="62" y="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03" name="Freeform 199"/>
            <p:cNvSpPr>
              <a:spLocks/>
            </p:cNvSpPr>
            <p:nvPr/>
          </p:nvSpPr>
          <p:spPr bwMode="auto">
            <a:xfrm>
              <a:off x="2428" y="1680"/>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04" name="Freeform 200"/>
            <p:cNvSpPr>
              <a:spLocks/>
            </p:cNvSpPr>
            <p:nvPr/>
          </p:nvSpPr>
          <p:spPr bwMode="auto">
            <a:xfrm>
              <a:off x="2428" y="1680"/>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05" name="Freeform 201"/>
            <p:cNvSpPr>
              <a:spLocks/>
            </p:cNvSpPr>
            <p:nvPr/>
          </p:nvSpPr>
          <p:spPr bwMode="auto">
            <a:xfrm>
              <a:off x="2428" y="1671"/>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06" name="Freeform 202"/>
            <p:cNvSpPr>
              <a:spLocks/>
            </p:cNvSpPr>
            <p:nvPr/>
          </p:nvSpPr>
          <p:spPr bwMode="auto">
            <a:xfrm>
              <a:off x="2428" y="1671"/>
              <a:ext cx="64" cy="17"/>
            </a:xfrm>
            <a:custGeom>
              <a:avLst/>
              <a:gdLst>
                <a:gd name="T0" fmla="*/ 3 w 64"/>
                <a:gd name="T1" fmla="*/ 0 h 17"/>
                <a:gd name="T2" fmla="*/ 0 w 64"/>
                <a:gd name="T3" fmla="*/ 16 h 17"/>
                <a:gd name="T4" fmla="*/ 63 w 64"/>
                <a:gd name="T5" fmla="*/ 16 h 17"/>
                <a:gd name="T6" fmla="*/ 60 w 64"/>
                <a:gd name="T7" fmla="*/ 0 h 17"/>
                <a:gd name="T8" fmla="*/ 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3" y="0"/>
                  </a:moveTo>
                  <a:lnTo>
                    <a:pt x="0" y="16"/>
                  </a:lnTo>
                  <a:lnTo>
                    <a:pt x="63" y="16"/>
                  </a:lnTo>
                  <a:lnTo>
                    <a:pt x="60" y="0"/>
                  </a:lnTo>
                  <a:lnTo>
                    <a:pt x="3"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07" name="Freeform 203"/>
            <p:cNvSpPr>
              <a:spLocks/>
            </p:cNvSpPr>
            <p:nvPr/>
          </p:nvSpPr>
          <p:spPr bwMode="auto">
            <a:xfrm>
              <a:off x="2414" y="1722"/>
              <a:ext cx="17" cy="24"/>
            </a:xfrm>
            <a:custGeom>
              <a:avLst/>
              <a:gdLst>
                <a:gd name="T0" fmla="*/ 16 w 17"/>
                <a:gd name="T1" fmla="*/ 0 h 24"/>
                <a:gd name="T2" fmla="*/ 12 w 17"/>
                <a:gd name="T3" fmla="*/ 2 h 24"/>
                <a:gd name="T4" fmla="*/ 6 w 17"/>
                <a:gd name="T5" fmla="*/ 2 h 24"/>
                <a:gd name="T6" fmla="*/ 0 w 17"/>
                <a:gd name="T7" fmla="*/ 20 h 24"/>
                <a:gd name="T8" fmla="*/ 7 w 17"/>
                <a:gd name="T9" fmla="*/ 20 h 24"/>
                <a:gd name="T10" fmla="*/ 7 w 17"/>
                <a:gd name="T11" fmla="*/ 23 h 24"/>
                <a:gd name="T12" fmla="*/ 12 w 17"/>
                <a:gd name="T13" fmla="*/ 23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6" y="0"/>
                  </a:moveTo>
                  <a:lnTo>
                    <a:pt x="12" y="2"/>
                  </a:lnTo>
                  <a:lnTo>
                    <a:pt x="6" y="2"/>
                  </a:lnTo>
                  <a:lnTo>
                    <a:pt x="0" y="20"/>
                  </a:lnTo>
                  <a:lnTo>
                    <a:pt x="7" y="20"/>
                  </a:lnTo>
                  <a:lnTo>
                    <a:pt x="7" y="23"/>
                  </a:lnTo>
                  <a:lnTo>
                    <a:pt x="12" y="2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08" name="Freeform 204"/>
            <p:cNvSpPr>
              <a:spLocks/>
            </p:cNvSpPr>
            <p:nvPr/>
          </p:nvSpPr>
          <p:spPr bwMode="auto">
            <a:xfrm>
              <a:off x="2414" y="1721"/>
              <a:ext cx="92" cy="25"/>
            </a:xfrm>
            <a:custGeom>
              <a:avLst/>
              <a:gdLst>
                <a:gd name="T0" fmla="*/ 12 w 92"/>
                <a:gd name="T1" fmla="*/ 24 h 25"/>
                <a:gd name="T2" fmla="*/ 14 w 92"/>
                <a:gd name="T3" fmla="*/ 21 h 25"/>
                <a:gd name="T4" fmla="*/ 27 w 92"/>
                <a:gd name="T5" fmla="*/ 21 h 25"/>
                <a:gd name="T6" fmla="*/ 27 w 92"/>
                <a:gd name="T7" fmla="*/ 24 h 25"/>
                <a:gd name="T8" fmla="*/ 36 w 92"/>
                <a:gd name="T9" fmla="*/ 24 h 25"/>
                <a:gd name="T10" fmla="*/ 36 w 92"/>
                <a:gd name="T11" fmla="*/ 21 h 25"/>
                <a:gd name="T12" fmla="*/ 54 w 92"/>
                <a:gd name="T13" fmla="*/ 21 h 25"/>
                <a:gd name="T14" fmla="*/ 55 w 92"/>
                <a:gd name="T15" fmla="*/ 24 h 25"/>
                <a:gd name="T16" fmla="*/ 64 w 92"/>
                <a:gd name="T17" fmla="*/ 24 h 25"/>
                <a:gd name="T18" fmla="*/ 64 w 92"/>
                <a:gd name="T19" fmla="*/ 21 h 25"/>
                <a:gd name="T20" fmla="*/ 77 w 92"/>
                <a:gd name="T21" fmla="*/ 21 h 25"/>
                <a:gd name="T22" fmla="*/ 79 w 92"/>
                <a:gd name="T23" fmla="*/ 24 h 25"/>
                <a:gd name="T24" fmla="*/ 84 w 92"/>
                <a:gd name="T25" fmla="*/ 24 h 25"/>
                <a:gd name="T26" fmla="*/ 84 w 92"/>
                <a:gd name="T27" fmla="*/ 21 h 25"/>
                <a:gd name="T28" fmla="*/ 91 w 92"/>
                <a:gd name="T29" fmla="*/ 21 h 25"/>
                <a:gd name="T30" fmla="*/ 85 w 92"/>
                <a:gd name="T31" fmla="*/ 3 h 25"/>
                <a:gd name="T32" fmla="*/ 79 w 92"/>
                <a:gd name="T33" fmla="*/ 3 h 25"/>
                <a:gd name="T34" fmla="*/ 76 w 92"/>
                <a:gd name="T35" fmla="*/ 1 h 25"/>
                <a:gd name="T36" fmla="*/ 15 w 92"/>
                <a:gd name="T37" fmla="*/ 0 h 25"/>
                <a:gd name="T38" fmla="*/ 12 w 92"/>
                <a:gd name="T39" fmla="*/ 3 h 25"/>
                <a:gd name="T40" fmla="*/ 6 w 92"/>
                <a:gd name="T41" fmla="*/ 3 h 25"/>
                <a:gd name="T42" fmla="*/ 0 w 92"/>
                <a:gd name="T43" fmla="*/ 21 h 25"/>
                <a:gd name="T44" fmla="*/ 7 w 92"/>
                <a:gd name="T45" fmla="*/ 21 h 25"/>
                <a:gd name="T46" fmla="*/ 7 w 92"/>
                <a:gd name="T47" fmla="*/ 24 h 25"/>
                <a:gd name="T48" fmla="*/ 12 w 92"/>
                <a:gd name="T49" fmla="*/ 2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25"/>
                <a:gd name="T77" fmla="*/ 92 w 9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25">
                  <a:moveTo>
                    <a:pt x="12" y="24"/>
                  </a:moveTo>
                  <a:lnTo>
                    <a:pt x="14" y="21"/>
                  </a:lnTo>
                  <a:lnTo>
                    <a:pt x="27" y="21"/>
                  </a:lnTo>
                  <a:lnTo>
                    <a:pt x="27" y="24"/>
                  </a:lnTo>
                  <a:lnTo>
                    <a:pt x="36" y="24"/>
                  </a:lnTo>
                  <a:lnTo>
                    <a:pt x="36" y="21"/>
                  </a:lnTo>
                  <a:lnTo>
                    <a:pt x="54" y="21"/>
                  </a:lnTo>
                  <a:lnTo>
                    <a:pt x="55" y="24"/>
                  </a:lnTo>
                  <a:lnTo>
                    <a:pt x="64" y="24"/>
                  </a:lnTo>
                  <a:lnTo>
                    <a:pt x="64" y="21"/>
                  </a:lnTo>
                  <a:lnTo>
                    <a:pt x="77" y="21"/>
                  </a:lnTo>
                  <a:lnTo>
                    <a:pt x="79" y="24"/>
                  </a:lnTo>
                  <a:lnTo>
                    <a:pt x="84" y="24"/>
                  </a:lnTo>
                  <a:lnTo>
                    <a:pt x="84" y="21"/>
                  </a:lnTo>
                  <a:lnTo>
                    <a:pt x="91" y="21"/>
                  </a:lnTo>
                  <a:lnTo>
                    <a:pt x="85" y="3"/>
                  </a:lnTo>
                  <a:lnTo>
                    <a:pt x="79" y="3"/>
                  </a:lnTo>
                  <a:lnTo>
                    <a:pt x="76" y="1"/>
                  </a:lnTo>
                  <a:lnTo>
                    <a:pt x="15" y="0"/>
                  </a:lnTo>
                  <a:lnTo>
                    <a:pt x="12" y="3"/>
                  </a:lnTo>
                  <a:lnTo>
                    <a:pt x="6" y="3"/>
                  </a:lnTo>
                  <a:lnTo>
                    <a:pt x="0" y="21"/>
                  </a:lnTo>
                  <a:lnTo>
                    <a:pt x="7" y="21"/>
                  </a:lnTo>
                  <a:lnTo>
                    <a:pt x="7" y="24"/>
                  </a:lnTo>
                  <a:lnTo>
                    <a:pt x="12" y="24"/>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09" name="Freeform 205"/>
            <p:cNvSpPr>
              <a:spLocks/>
            </p:cNvSpPr>
            <p:nvPr/>
          </p:nvSpPr>
          <p:spPr bwMode="auto">
            <a:xfrm>
              <a:off x="2414" y="1721"/>
              <a:ext cx="92" cy="25"/>
            </a:xfrm>
            <a:custGeom>
              <a:avLst/>
              <a:gdLst>
                <a:gd name="T0" fmla="*/ 12 w 92"/>
                <a:gd name="T1" fmla="*/ 24 h 25"/>
                <a:gd name="T2" fmla="*/ 14 w 92"/>
                <a:gd name="T3" fmla="*/ 21 h 25"/>
                <a:gd name="T4" fmla="*/ 27 w 92"/>
                <a:gd name="T5" fmla="*/ 21 h 25"/>
                <a:gd name="T6" fmla="*/ 27 w 92"/>
                <a:gd name="T7" fmla="*/ 24 h 25"/>
                <a:gd name="T8" fmla="*/ 36 w 92"/>
                <a:gd name="T9" fmla="*/ 24 h 25"/>
                <a:gd name="T10" fmla="*/ 36 w 92"/>
                <a:gd name="T11" fmla="*/ 21 h 25"/>
                <a:gd name="T12" fmla="*/ 54 w 92"/>
                <a:gd name="T13" fmla="*/ 21 h 25"/>
                <a:gd name="T14" fmla="*/ 55 w 92"/>
                <a:gd name="T15" fmla="*/ 24 h 25"/>
                <a:gd name="T16" fmla="*/ 64 w 92"/>
                <a:gd name="T17" fmla="*/ 24 h 25"/>
                <a:gd name="T18" fmla="*/ 64 w 92"/>
                <a:gd name="T19" fmla="*/ 21 h 25"/>
                <a:gd name="T20" fmla="*/ 77 w 92"/>
                <a:gd name="T21" fmla="*/ 21 h 25"/>
                <a:gd name="T22" fmla="*/ 79 w 92"/>
                <a:gd name="T23" fmla="*/ 24 h 25"/>
                <a:gd name="T24" fmla="*/ 84 w 92"/>
                <a:gd name="T25" fmla="*/ 24 h 25"/>
                <a:gd name="T26" fmla="*/ 84 w 92"/>
                <a:gd name="T27" fmla="*/ 21 h 25"/>
                <a:gd name="T28" fmla="*/ 91 w 92"/>
                <a:gd name="T29" fmla="*/ 21 h 25"/>
                <a:gd name="T30" fmla="*/ 85 w 92"/>
                <a:gd name="T31" fmla="*/ 3 h 25"/>
                <a:gd name="T32" fmla="*/ 79 w 92"/>
                <a:gd name="T33" fmla="*/ 3 h 25"/>
                <a:gd name="T34" fmla="*/ 76 w 92"/>
                <a:gd name="T35" fmla="*/ 1 h 25"/>
                <a:gd name="T36" fmla="*/ 15 w 92"/>
                <a:gd name="T37" fmla="*/ 0 h 25"/>
                <a:gd name="T38" fmla="*/ 12 w 92"/>
                <a:gd name="T39" fmla="*/ 3 h 25"/>
                <a:gd name="T40" fmla="*/ 6 w 92"/>
                <a:gd name="T41" fmla="*/ 3 h 25"/>
                <a:gd name="T42" fmla="*/ 0 w 92"/>
                <a:gd name="T43" fmla="*/ 21 h 25"/>
                <a:gd name="T44" fmla="*/ 7 w 92"/>
                <a:gd name="T45" fmla="*/ 21 h 25"/>
                <a:gd name="T46" fmla="*/ 7 w 92"/>
                <a:gd name="T47" fmla="*/ 24 h 25"/>
                <a:gd name="T48" fmla="*/ 12 w 92"/>
                <a:gd name="T49" fmla="*/ 2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25"/>
                <a:gd name="T77" fmla="*/ 92 w 9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25">
                  <a:moveTo>
                    <a:pt x="12" y="24"/>
                  </a:moveTo>
                  <a:lnTo>
                    <a:pt x="14" y="21"/>
                  </a:lnTo>
                  <a:lnTo>
                    <a:pt x="27" y="21"/>
                  </a:lnTo>
                  <a:lnTo>
                    <a:pt x="27" y="24"/>
                  </a:lnTo>
                  <a:lnTo>
                    <a:pt x="36" y="24"/>
                  </a:lnTo>
                  <a:lnTo>
                    <a:pt x="36" y="21"/>
                  </a:lnTo>
                  <a:lnTo>
                    <a:pt x="54" y="21"/>
                  </a:lnTo>
                  <a:lnTo>
                    <a:pt x="55" y="24"/>
                  </a:lnTo>
                  <a:lnTo>
                    <a:pt x="64" y="24"/>
                  </a:lnTo>
                  <a:lnTo>
                    <a:pt x="64" y="21"/>
                  </a:lnTo>
                  <a:lnTo>
                    <a:pt x="77" y="21"/>
                  </a:lnTo>
                  <a:lnTo>
                    <a:pt x="79" y="24"/>
                  </a:lnTo>
                  <a:lnTo>
                    <a:pt x="84" y="24"/>
                  </a:lnTo>
                  <a:lnTo>
                    <a:pt x="84" y="21"/>
                  </a:lnTo>
                  <a:lnTo>
                    <a:pt x="91" y="21"/>
                  </a:lnTo>
                  <a:lnTo>
                    <a:pt x="85" y="3"/>
                  </a:lnTo>
                  <a:lnTo>
                    <a:pt x="79" y="3"/>
                  </a:lnTo>
                  <a:lnTo>
                    <a:pt x="76" y="1"/>
                  </a:lnTo>
                  <a:lnTo>
                    <a:pt x="15" y="0"/>
                  </a:lnTo>
                  <a:lnTo>
                    <a:pt x="12" y="3"/>
                  </a:lnTo>
                  <a:lnTo>
                    <a:pt x="6" y="3"/>
                  </a:lnTo>
                  <a:lnTo>
                    <a:pt x="0" y="21"/>
                  </a:lnTo>
                  <a:lnTo>
                    <a:pt x="7" y="21"/>
                  </a:lnTo>
                  <a:lnTo>
                    <a:pt x="7" y="24"/>
                  </a:lnTo>
                  <a:lnTo>
                    <a:pt x="12" y="24"/>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10" name="Freeform 206"/>
            <p:cNvSpPr>
              <a:spLocks/>
            </p:cNvSpPr>
            <p:nvPr/>
          </p:nvSpPr>
          <p:spPr bwMode="auto">
            <a:xfrm>
              <a:off x="2348" y="1742"/>
              <a:ext cx="224" cy="47"/>
            </a:xfrm>
            <a:custGeom>
              <a:avLst/>
              <a:gdLst>
                <a:gd name="T0" fmla="*/ 66 w 224"/>
                <a:gd name="T1" fmla="*/ 0 h 47"/>
                <a:gd name="T2" fmla="*/ 73 w 224"/>
                <a:gd name="T3" fmla="*/ 0 h 47"/>
                <a:gd name="T4" fmla="*/ 32 w 224"/>
                <a:gd name="T5" fmla="*/ 43 h 47"/>
                <a:gd name="T6" fmla="*/ 46 w 224"/>
                <a:gd name="T7" fmla="*/ 43 h 47"/>
                <a:gd name="T8" fmla="*/ 80 w 224"/>
                <a:gd name="T9" fmla="*/ 0 h 47"/>
                <a:gd name="T10" fmla="*/ 93 w 224"/>
                <a:gd name="T11" fmla="*/ 0 h 47"/>
                <a:gd name="T12" fmla="*/ 74 w 224"/>
                <a:gd name="T13" fmla="*/ 43 h 47"/>
                <a:gd name="T14" fmla="*/ 93 w 224"/>
                <a:gd name="T15" fmla="*/ 43 h 47"/>
                <a:gd name="T16" fmla="*/ 102 w 224"/>
                <a:gd name="T17" fmla="*/ 0 h 47"/>
                <a:gd name="T18" fmla="*/ 120 w 224"/>
                <a:gd name="T19" fmla="*/ 0 h 47"/>
                <a:gd name="T20" fmla="*/ 130 w 224"/>
                <a:gd name="T21" fmla="*/ 43 h 47"/>
                <a:gd name="T22" fmla="*/ 149 w 224"/>
                <a:gd name="T23" fmla="*/ 43 h 47"/>
                <a:gd name="T24" fmla="*/ 130 w 224"/>
                <a:gd name="T25" fmla="*/ 0 h 47"/>
                <a:gd name="T26" fmla="*/ 143 w 224"/>
                <a:gd name="T27" fmla="*/ 0 h 47"/>
                <a:gd name="T28" fmla="*/ 177 w 224"/>
                <a:gd name="T29" fmla="*/ 43 h 47"/>
                <a:gd name="T30" fmla="*/ 191 w 224"/>
                <a:gd name="T31" fmla="*/ 43 h 47"/>
                <a:gd name="T32" fmla="*/ 150 w 224"/>
                <a:gd name="T33" fmla="*/ 0 h 47"/>
                <a:gd name="T34" fmla="*/ 157 w 224"/>
                <a:gd name="T35" fmla="*/ 0 h 47"/>
                <a:gd name="T36" fmla="*/ 188 w 224"/>
                <a:gd name="T37" fmla="*/ 23 h 47"/>
                <a:gd name="T38" fmla="*/ 223 w 224"/>
                <a:gd name="T39" fmla="*/ 46 h 47"/>
                <a:gd name="T40" fmla="*/ 0 w 224"/>
                <a:gd name="T41" fmla="*/ 46 h 47"/>
                <a:gd name="T42" fmla="*/ 34 w 224"/>
                <a:gd name="T43" fmla="*/ 24 h 47"/>
                <a:gd name="T44" fmla="*/ 66 w 224"/>
                <a:gd name="T45" fmla="*/ 0 h 47"/>
                <a:gd name="T46" fmla="*/ 15 w 224"/>
                <a:gd name="T47" fmla="*/ 43 h 47"/>
                <a:gd name="T48" fmla="*/ 11 w 224"/>
                <a:gd name="T49" fmla="*/ 43 h 47"/>
                <a:gd name="T50" fmla="*/ 15 w 224"/>
                <a:gd name="T51" fmla="*/ 40 h 47"/>
                <a:gd name="T52" fmla="*/ 19 w 224"/>
                <a:gd name="T53" fmla="*/ 37 h 47"/>
                <a:gd name="T54" fmla="*/ 23 w 224"/>
                <a:gd name="T55" fmla="*/ 34 h 47"/>
                <a:gd name="T56" fmla="*/ 27 w 224"/>
                <a:gd name="T57" fmla="*/ 31 h 47"/>
                <a:gd name="T58" fmla="*/ 31 w 224"/>
                <a:gd name="T59" fmla="*/ 28 h 47"/>
                <a:gd name="T60" fmla="*/ 34 w 224"/>
                <a:gd name="T61" fmla="*/ 25 h 47"/>
                <a:gd name="T62" fmla="*/ 38 w 224"/>
                <a:gd name="T63" fmla="*/ 22 h 47"/>
                <a:gd name="T64" fmla="*/ 41 w 224"/>
                <a:gd name="T65" fmla="*/ 20 h 47"/>
                <a:gd name="T66" fmla="*/ 45 w 224"/>
                <a:gd name="T67" fmla="*/ 17 h 47"/>
                <a:gd name="T68" fmla="*/ 48 w 224"/>
                <a:gd name="T69" fmla="*/ 15 h 47"/>
                <a:gd name="T70" fmla="*/ 51 w 224"/>
                <a:gd name="T71" fmla="*/ 12 h 47"/>
                <a:gd name="T72" fmla="*/ 54 w 224"/>
                <a:gd name="T73" fmla="*/ 10 h 47"/>
                <a:gd name="T74" fmla="*/ 57 w 224"/>
                <a:gd name="T75" fmla="*/ 7 h 47"/>
                <a:gd name="T76" fmla="*/ 60 w 224"/>
                <a:gd name="T77" fmla="*/ 5 h 47"/>
                <a:gd name="T78" fmla="*/ 63 w 224"/>
                <a:gd name="T79" fmla="*/ 3 h 47"/>
                <a:gd name="T80" fmla="*/ 66 w 224"/>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4"/>
                <a:gd name="T124" fmla="*/ 0 h 47"/>
                <a:gd name="T125" fmla="*/ 224 w 224"/>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4" h="47">
                  <a:moveTo>
                    <a:pt x="66" y="0"/>
                  </a:moveTo>
                  <a:lnTo>
                    <a:pt x="73" y="0"/>
                  </a:lnTo>
                  <a:lnTo>
                    <a:pt x="32" y="43"/>
                  </a:lnTo>
                  <a:lnTo>
                    <a:pt x="46" y="43"/>
                  </a:lnTo>
                  <a:lnTo>
                    <a:pt x="80" y="0"/>
                  </a:lnTo>
                  <a:lnTo>
                    <a:pt x="93" y="0"/>
                  </a:lnTo>
                  <a:lnTo>
                    <a:pt x="74" y="43"/>
                  </a:lnTo>
                  <a:lnTo>
                    <a:pt x="93" y="43"/>
                  </a:lnTo>
                  <a:lnTo>
                    <a:pt x="102" y="0"/>
                  </a:lnTo>
                  <a:lnTo>
                    <a:pt x="120" y="0"/>
                  </a:lnTo>
                  <a:lnTo>
                    <a:pt x="130" y="43"/>
                  </a:lnTo>
                  <a:lnTo>
                    <a:pt x="149" y="43"/>
                  </a:lnTo>
                  <a:lnTo>
                    <a:pt x="130" y="0"/>
                  </a:lnTo>
                  <a:lnTo>
                    <a:pt x="143" y="0"/>
                  </a:lnTo>
                  <a:lnTo>
                    <a:pt x="177" y="43"/>
                  </a:lnTo>
                  <a:lnTo>
                    <a:pt x="191" y="43"/>
                  </a:lnTo>
                  <a:lnTo>
                    <a:pt x="150" y="0"/>
                  </a:lnTo>
                  <a:lnTo>
                    <a:pt x="157" y="0"/>
                  </a:lnTo>
                  <a:lnTo>
                    <a:pt x="188" y="23"/>
                  </a:lnTo>
                  <a:lnTo>
                    <a:pt x="223" y="46"/>
                  </a:lnTo>
                  <a:lnTo>
                    <a:pt x="0" y="46"/>
                  </a:lnTo>
                  <a:lnTo>
                    <a:pt x="34" y="24"/>
                  </a:lnTo>
                  <a:lnTo>
                    <a:pt x="66" y="0"/>
                  </a:lnTo>
                  <a:lnTo>
                    <a:pt x="15" y="43"/>
                  </a:lnTo>
                  <a:lnTo>
                    <a:pt x="11" y="43"/>
                  </a:lnTo>
                  <a:lnTo>
                    <a:pt x="15" y="40"/>
                  </a:lnTo>
                  <a:lnTo>
                    <a:pt x="19" y="37"/>
                  </a:lnTo>
                  <a:lnTo>
                    <a:pt x="23" y="34"/>
                  </a:lnTo>
                  <a:lnTo>
                    <a:pt x="27" y="31"/>
                  </a:lnTo>
                  <a:lnTo>
                    <a:pt x="31" y="28"/>
                  </a:lnTo>
                  <a:lnTo>
                    <a:pt x="34" y="25"/>
                  </a:lnTo>
                  <a:lnTo>
                    <a:pt x="38" y="22"/>
                  </a:lnTo>
                  <a:lnTo>
                    <a:pt x="41" y="20"/>
                  </a:lnTo>
                  <a:lnTo>
                    <a:pt x="45" y="17"/>
                  </a:lnTo>
                  <a:lnTo>
                    <a:pt x="48" y="15"/>
                  </a:lnTo>
                  <a:lnTo>
                    <a:pt x="51" y="12"/>
                  </a:lnTo>
                  <a:lnTo>
                    <a:pt x="54" y="10"/>
                  </a:lnTo>
                  <a:lnTo>
                    <a:pt x="57" y="7"/>
                  </a:lnTo>
                  <a:lnTo>
                    <a:pt x="60" y="5"/>
                  </a:lnTo>
                  <a:lnTo>
                    <a:pt x="63" y="3"/>
                  </a:lnTo>
                  <a:lnTo>
                    <a:pt x="66"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11" name="Freeform 207"/>
            <p:cNvSpPr>
              <a:spLocks/>
            </p:cNvSpPr>
            <p:nvPr/>
          </p:nvSpPr>
          <p:spPr bwMode="auto">
            <a:xfrm>
              <a:off x="2348" y="1742"/>
              <a:ext cx="224" cy="47"/>
            </a:xfrm>
            <a:custGeom>
              <a:avLst/>
              <a:gdLst>
                <a:gd name="T0" fmla="*/ 66 w 224"/>
                <a:gd name="T1" fmla="*/ 0 h 47"/>
                <a:gd name="T2" fmla="*/ 73 w 224"/>
                <a:gd name="T3" fmla="*/ 0 h 47"/>
                <a:gd name="T4" fmla="*/ 32 w 224"/>
                <a:gd name="T5" fmla="*/ 43 h 47"/>
                <a:gd name="T6" fmla="*/ 46 w 224"/>
                <a:gd name="T7" fmla="*/ 43 h 47"/>
                <a:gd name="T8" fmla="*/ 80 w 224"/>
                <a:gd name="T9" fmla="*/ 0 h 47"/>
                <a:gd name="T10" fmla="*/ 93 w 224"/>
                <a:gd name="T11" fmla="*/ 0 h 47"/>
                <a:gd name="T12" fmla="*/ 74 w 224"/>
                <a:gd name="T13" fmla="*/ 43 h 47"/>
                <a:gd name="T14" fmla="*/ 93 w 224"/>
                <a:gd name="T15" fmla="*/ 43 h 47"/>
                <a:gd name="T16" fmla="*/ 102 w 224"/>
                <a:gd name="T17" fmla="*/ 0 h 47"/>
                <a:gd name="T18" fmla="*/ 120 w 224"/>
                <a:gd name="T19" fmla="*/ 0 h 47"/>
                <a:gd name="T20" fmla="*/ 130 w 224"/>
                <a:gd name="T21" fmla="*/ 43 h 47"/>
                <a:gd name="T22" fmla="*/ 149 w 224"/>
                <a:gd name="T23" fmla="*/ 43 h 47"/>
                <a:gd name="T24" fmla="*/ 130 w 224"/>
                <a:gd name="T25" fmla="*/ 0 h 47"/>
                <a:gd name="T26" fmla="*/ 143 w 224"/>
                <a:gd name="T27" fmla="*/ 0 h 47"/>
                <a:gd name="T28" fmla="*/ 177 w 224"/>
                <a:gd name="T29" fmla="*/ 43 h 47"/>
                <a:gd name="T30" fmla="*/ 191 w 224"/>
                <a:gd name="T31" fmla="*/ 43 h 47"/>
                <a:gd name="T32" fmla="*/ 150 w 224"/>
                <a:gd name="T33" fmla="*/ 0 h 47"/>
                <a:gd name="T34" fmla="*/ 157 w 224"/>
                <a:gd name="T35" fmla="*/ 0 h 47"/>
                <a:gd name="T36" fmla="*/ 188 w 224"/>
                <a:gd name="T37" fmla="*/ 23 h 47"/>
                <a:gd name="T38" fmla="*/ 223 w 224"/>
                <a:gd name="T39" fmla="*/ 46 h 47"/>
                <a:gd name="T40" fmla="*/ 0 w 224"/>
                <a:gd name="T41" fmla="*/ 46 h 47"/>
                <a:gd name="T42" fmla="*/ 34 w 224"/>
                <a:gd name="T43" fmla="*/ 24 h 47"/>
                <a:gd name="T44" fmla="*/ 66 w 224"/>
                <a:gd name="T45" fmla="*/ 0 h 47"/>
                <a:gd name="T46" fmla="*/ 15 w 224"/>
                <a:gd name="T47" fmla="*/ 43 h 47"/>
                <a:gd name="T48" fmla="*/ 11 w 224"/>
                <a:gd name="T49" fmla="*/ 43 h 47"/>
                <a:gd name="T50" fmla="*/ 15 w 224"/>
                <a:gd name="T51" fmla="*/ 40 h 47"/>
                <a:gd name="T52" fmla="*/ 19 w 224"/>
                <a:gd name="T53" fmla="*/ 37 h 47"/>
                <a:gd name="T54" fmla="*/ 23 w 224"/>
                <a:gd name="T55" fmla="*/ 34 h 47"/>
                <a:gd name="T56" fmla="*/ 27 w 224"/>
                <a:gd name="T57" fmla="*/ 31 h 47"/>
                <a:gd name="T58" fmla="*/ 31 w 224"/>
                <a:gd name="T59" fmla="*/ 28 h 47"/>
                <a:gd name="T60" fmla="*/ 34 w 224"/>
                <a:gd name="T61" fmla="*/ 25 h 47"/>
                <a:gd name="T62" fmla="*/ 38 w 224"/>
                <a:gd name="T63" fmla="*/ 22 h 47"/>
                <a:gd name="T64" fmla="*/ 41 w 224"/>
                <a:gd name="T65" fmla="*/ 20 h 47"/>
                <a:gd name="T66" fmla="*/ 45 w 224"/>
                <a:gd name="T67" fmla="*/ 17 h 47"/>
                <a:gd name="T68" fmla="*/ 48 w 224"/>
                <a:gd name="T69" fmla="*/ 15 h 47"/>
                <a:gd name="T70" fmla="*/ 51 w 224"/>
                <a:gd name="T71" fmla="*/ 12 h 47"/>
                <a:gd name="T72" fmla="*/ 54 w 224"/>
                <a:gd name="T73" fmla="*/ 10 h 47"/>
                <a:gd name="T74" fmla="*/ 57 w 224"/>
                <a:gd name="T75" fmla="*/ 7 h 47"/>
                <a:gd name="T76" fmla="*/ 60 w 224"/>
                <a:gd name="T77" fmla="*/ 5 h 47"/>
                <a:gd name="T78" fmla="*/ 63 w 224"/>
                <a:gd name="T79" fmla="*/ 3 h 47"/>
                <a:gd name="T80" fmla="*/ 66 w 224"/>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4"/>
                <a:gd name="T124" fmla="*/ 0 h 47"/>
                <a:gd name="T125" fmla="*/ 224 w 224"/>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4" h="47">
                  <a:moveTo>
                    <a:pt x="66" y="0"/>
                  </a:moveTo>
                  <a:lnTo>
                    <a:pt x="73" y="0"/>
                  </a:lnTo>
                  <a:lnTo>
                    <a:pt x="32" y="43"/>
                  </a:lnTo>
                  <a:lnTo>
                    <a:pt x="46" y="43"/>
                  </a:lnTo>
                  <a:lnTo>
                    <a:pt x="80" y="0"/>
                  </a:lnTo>
                  <a:lnTo>
                    <a:pt x="93" y="0"/>
                  </a:lnTo>
                  <a:lnTo>
                    <a:pt x="74" y="43"/>
                  </a:lnTo>
                  <a:lnTo>
                    <a:pt x="93" y="43"/>
                  </a:lnTo>
                  <a:lnTo>
                    <a:pt x="102" y="0"/>
                  </a:lnTo>
                  <a:lnTo>
                    <a:pt x="120" y="0"/>
                  </a:lnTo>
                  <a:lnTo>
                    <a:pt x="130" y="43"/>
                  </a:lnTo>
                  <a:lnTo>
                    <a:pt x="149" y="43"/>
                  </a:lnTo>
                  <a:lnTo>
                    <a:pt x="130" y="0"/>
                  </a:lnTo>
                  <a:lnTo>
                    <a:pt x="143" y="0"/>
                  </a:lnTo>
                  <a:lnTo>
                    <a:pt x="177" y="43"/>
                  </a:lnTo>
                  <a:lnTo>
                    <a:pt x="191" y="43"/>
                  </a:lnTo>
                  <a:lnTo>
                    <a:pt x="150" y="0"/>
                  </a:lnTo>
                  <a:lnTo>
                    <a:pt x="157" y="0"/>
                  </a:lnTo>
                  <a:lnTo>
                    <a:pt x="188" y="23"/>
                  </a:lnTo>
                  <a:lnTo>
                    <a:pt x="223" y="46"/>
                  </a:lnTo>
                  <a:lnTo>
                    <a:pt x="0" y="46"/>
                  </a:lnTo>
                  <a:lnTo>
                    <a:pt x="34" y="24"/>
                  </a:lnTo>
                  <a:lnTo>
                    <a:pt x="66" y="0"/>
                  </a:lnTo>
                  <a:lnTo>
                    <a:pt x="15" y="43"/>
                  </a:lnTo>
                  <a:lnTo>
                    <a:pt x="11" y="43"/>
                  </a:lnTo>
                  <a:lnTo>
                    <a:pt x="15" y="40"/>
                  </a:lnTo>
                  <a:lnTo>
                    <a:pt x="19" y="37"/>
                  </a:lnTo>
                  <a:lnTo>
                    <a:pt x="23" y="34"/>
                  </a:lnTo>
                  <a:lnTo>
                    <a:pt x="27" y="31"/>
                  </a:lnTo>
                  <a:lnTo>
                    <a:pt x="31" y="28"/>
                  </a:lnTo>
                  <a:lnTo>
                    <a:pt x="34" y="25"/>
                  </a:lnTo>
                  <a:lnTo>
                    <a:pt x="38" y="22"/>
                  </a:lnTo>
                  <a:lnTo>
                    <a:pt x="41" y="20"/>
                  </a:lnTo>
                  <a:lnTo>
                    <a:pt x="45" y="17"/>
                  </a:lnTo>
                  <a:lnTo>
                    <a:pt x="48" y="15"/>
                  </a:lnTo>
                  <a:lnTo>
                    <a:pt x="51" y="12"/>
                  </a:lnTo>
                  <a:lnTo>
                    <a:pt x="54" y="10"/>
                  </a:lnTo>
                  <a:lnTo>
                    <a:pt x="57" y="7"/>
                  </a:lnTo>
                  <a:lnTo>
                    <a:pt x="60" y="5"/>
                  </a:lnTo>
                  <a:lnTo>
                    <a:pt x="63" y="3"/>
                  </a:lnTo>
                  <a:lnTo>
                    <a:pt x="66"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12" name="Freeform 208"/>
            <p:cNvSpPr>
              <a:spLocks/>
            </p:cNvSpPr>
            <p:nvPr/>
          </p:nvSpPr>
          <p:spPr bwMode="auto">
            <a:xfrm>
              <a:off x="2380" y="1745"/>
              <a:ext cx="47" cy="41"/>
            </a:xfrm>
            <a:custGeom>
              <a:avLst/>
              <a:gdLst>
                <a:gd name="T0" fmla="*/ 0 w 47"/>
                <a:gd name="T1" fmla="*/ 40 h 41"/>
                <a:gd name="T2" fmla="*/ 14 w 47"/>
                <a:gd name="T3" fmla="*/ 40 h 41"/>
                <a:gd name="T4" fmla="*/ 46 w 47"/>
                <a:gd name="T5" fmla="*/ 0 h 41"/>
                <a:gd name="T6" fmla="*/ 41 w 47"/>
                <a:gd name="T7" fmla="*/ 0 h 41"/>
                <a:gd name="T8" fmla="*/ 0 w 47"/>
                <a:gd name="T9" fmla="*/ 40 h 41"/>
                <a:gd name="T10" fmla="*/ 0 60000 65536"/>
                <a:gd name="T11" fmla="*/ 0 60000 65536"/>
                <a:gd name="T12" fmla="*/ 0 60000 65536"/>
                <a:gd name="T13" fmla="*/ 0 60000 65536"/>
                <a:gd name="T14" fmla="*/ 0 60000 65536"/>
                <a:gd name="T15" fmla="*/ 0 w 47"/>
                <a:gd name="T16" fmla="*/ 0 h 41"/>
                <a:gd name="T17" fmla="*/ 47 w 47"/>
                <a:gd name="T18" fmla="*/ 41 h 41"/>
              </a:gdLst>
              <a:ahLst/>
              <a:cxnLst>
                <a:cxn ang="T10">
                  <a:pos x="T0" y="T1"/>
                </a:cxn>
                <a:cxn ang="T11">
                  <a:pos x="T2" y="T3"/>
                </a:cxn>
                <a:cxn ang="T12">
                  <a:pos x="T4" y="T5"/>
                </a:cxn>
                <a:cxn ang="T13">
                  <a:pos x="T6" y="T7"/>
                </a:cxn>
                <a:cxn ang="T14">
                  <a:pos x="T8" y="T9"/>
                </a:cxn>
              </a:cxnLst>
              <a:rect l="T15" t="T16" r="T17" b="T18"/>
              <a:pathLst>
                <a:path w="47" h="41">
                  <a:moveTo>
                    <a:pt x="0" y="40"/>
                  </a:moveTo>
                  <a:lnTo>
                    <a:pt x="14" y="40"/>
                  </a:lnTo>
                  <a:lnTo>
                    <a:pt x="46" y="0"/>
                  </a:lnTo>
                  <a:lnTo>
                    <a:pt x="41" y="0"/>
                  </a:lnTo>
                  <a:lnTo>
                    <a:pt x="0" y="4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13" name="Freeform 209"/>
            <p:cNvSpPr>
              <a:spLocks/>
            </p:cNvSpPr>
            <p:nvPr/>
          </p:nvSpPr>
          <p:spPr bwMode="auto">
            <a:xfrm>
              <a:off x="2380" y="1745"/>
              <a:ext cx="47" cy="41"/>
            </a:xfrm>
            <a:custGeom>
              <a:avLst/>
              <a:gdLst>
                <a:gd name="T0" fmla="*/ 0 w 47"/>
                <a:gd name="T1" fmla="*/ 40 h 41"/>
                <a:gd name="T2" fmla="*/ 14 w 47"/>
                <a:gd name="T3" fmla="*/ 40 h 41"/>
                <a:gd name="T4" fmla="*/ 46 w 47"/>
                <a:gd name="T5" fmla="*/ 0 h 41"/>
                <a:gd name="T6" fmla="*/ 41 w 47"/>
                <a:gd name="T7" fmla="*/ 0 h 41"/>
                <a:gd name="T8" fmla="*/ 0 w 47"/>
                <a:gd name="T9" fmla="*/ 40 h 41"/>
                <a:gd name="T10" fmla="*/ 0 60000 65536"/>
                <a:gd name="T11" fmla="*/ 0 60000 65536"/>
                <a:gd name="T12" fmla="*/ 0 60000 65536"/>
                <a:gd name="T13" fmla="*/ 0 60000 65536"/>
                <a:gd name="T14" fmla="*/ 0 60000 65536"/>
                <a:gd name="T15" fmla="*/ 0 w 47"/>
                <a:gd name="T16" fmla="*/ 0 h 41"/>
                <a:gd name="T17" fmla="*/ 47 w 47"/>
                <a:gd name="T18" fmla="*/ 41 h 41"/>
              </a:gdLst>
              <a:ahLst/>
              <a:cxnLst>
                <a:cxn ang="T10">
                  <a:pos x="T0" y="T1"/>
                </a:cxn>
                <a:cxn ang="T11">
                  <a:pos x="T2" y="T3"/>
                </a:cxn>
                <a:cxn ang="T12">
                  <a:pos x="T4" y="T5"/>
                </a:cxn>
                <a:cxn ang="T13">
                  <a:pos x="T6" y="T7"/>
                </a:cxn>
                <a:cxn ang="T14">
                  <a:pos x="T8" y="T9"/>
                </a:cxn>
              </a:cxnLst>
              <a:rect l="T15" t="T16" r="T17" b="T18"/>
              <a:pathLst>
                <a:path w="47" h="41">
                  <a:moveTo>
                    <a:pt x="0" y="40"/>
                  </a:moveTo>
                  <a:lnTo>
                    <a:pt x="14" y="40"/>
                  </a:lnTo>
                  <a:lnTo>
                    <a:pt x="46" y="0"/>
                  </a:lnTo>
                  <a:lnTo>
                    <a:pt x="41" y="0"/>
                  </a:lnTo>
                  <a:lnTo>
                    <a:pt x="0" y="4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14" name="Freeform 210"/>
            <p:cNvSpPr>
              <a:spLocks/>
            </p:cNvSpPr>
            <p:nvPr/>
          </p:nvSpPr>
          <p:spPr bwMode="auto">
            <a:xfrm>
              <a:off x="2359" y="1742"/>
              <a:ext cx="56" cy="44"/>
            </a:xfrm>
            <a:custGeom>
              <a:avLst/>
              <a:gdLst>
                <a:gd name="T0" fmla="*/ 0 w 56"/>
                <a:gd name="T1" fmla="*/ 43 h 44"/>
                <a:gd name="T2" fmla="*/ 4 w 56"/>
                <a:gd name="T3" fmla="*/ 43 h 44"/>
                <a:gd name="T4" fmla="*/ 55 w 56"/>
                <a:gd name="T5" fmla="*/ 0 h 44"/>
                <a:gd name="T6" fmla="*/ 0 w 56"/>
                <a:gd name="T7" fmla="*/ 43 h 44"/>
                <a:gd name="T8" fmla="*/ 0 60000 65536"/>
                <a:gd name="T9" fmla="*/ 0 60000 65536"/>
                <a:gd name="T10" fmla="*/ 0 60000 65536"/>
                <a:gd name="T11" fmla="*/ 0 60000 65536"/>
                <a:gd name="T12" fmla="*/ 0 w 56"/>
                <a:gd name="T13" fmla="*/ 0 h 44"/>
                <a:gd name="T14" fmla="*/ 56 w 56"/>
                <a:gd name="T15" fmla="*/ 44 h 44"/>
              </a:gdLst>
              <a:ahLst/>
              <a:cxnLst>
                <a:cxn ang="T8">
                  <a:pos x="T0" y="T1"/>
                </a:cxn>
                <a:cxn ang="T9">
                  <a:pos x="T2" y="T3"/>
                </a:cxn>
                <a:cxn ang="T10">
                  <a:pos x="T4" y="T5"/>
                </a:cxn>
                <a:cxn ang="T11">
                  <a:pos x="T6" y="T7"/>
                </a:cxn>
              </a:cxnLst>
              <a:rect l="T12" t="T13" r="T14" b="T15"/>
              <a:pathLst>
                <a:path w="56" h="44">
                  <a:moveTo>
                    <a:pt x="0" y="43"/>
                  </a:moveTo>
                  <a:lnTo>
                    <a:pt x="4" y="43"/>
                  </a:lnTo>
                  <a:lnTo>
                    <a:pt x="55" y="0"/>
                  </a:lnTo>
                  <a:lnTo>
                    <a:pt x="0" y="43"/>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15" name="Freeform 211"/>
            <p:cNvSpPr>
              <a:spLocks/>
            </p:cNvSpPr>
            <p:nvPr/>
          </p:nvSpPr>
          <p:spPr bwMode="auto">
            <a:xfrm>
              <a:off x="2359" y="1742"/>
              <a:ext cx="56" cy="44"/>
            </a:xfrm>
            <a:custGeom>
              <a:avLst/>
              <a:gdLst>
                <a:gd name="T0" fmla="*/ 0 w 56"/>
                <a:gd name="T1" fmla="*/ 43 h 44"/>
                <a:gd name="T2" fmla="*/ 4 w 56"/>
                <a:gd name="T3" fmla="*/ 43 h 44"/>
                <a:gd name="T4" fmla="*/ 55 w 56"/>
                <a:gd name="T5" fmla="*/ 0 h 44"/>
                <a:gd name="T6" fmla="*/ 0 w 56"/>
                <a:gd name="T7" fmla="*/ 43 h 44"/>
                <a:gd name="T8" fmla="*/ 0 60000 65536"/>
                <a:gd name="T9" fmla="*/ 0 60000 65536"/>
                <a:gd name="T10" fmla="*/ 0 60000 65536"/>
                <a:gd name="T11" fmla="*/ 0 60000 65536"/>
                <a:gd name="T12" fmla="*/ 0 w 56"/>
                <a:gd name="T13" fmla="*/ 0 h 44"/>
                <a:gd name="T14" fmla="*/ 56 w 56"/>
                <a:gd name="T15" fmla="*/ 44 h 44"/>
              </a:gdLst>
              <a:ahLst/>
              <a:cxnLst>
                <a:cxn ang="T8">
                  <a:pos x="T0" y="T1"/>
                </a:cxn>
                <a:cxn ang="T9">
                  <a:pos x="T2" y="T3"/>
                </a:cxn>
                <a:cxn ang="T10">
                  <a:pos x="T4" y="T5"/>
                </a:cxn>
                <a:cxn ang="T11">
                  <a:pos x="T6" y="T7"/>
                </a:cxn>
              </a:cxnLst>
              <a:rect l="T12" t="T13" r="T14" b="T15"/>
              <a:pathLst>
                <a:path w="56" h="44">
                  <a:moveTo>
                    <a:pt x="0" y="43"/>
                  </a:moveTo>
                  <a:lnTo>
                    <a:pt x="4" y="43"/>
                  </a:lnTo>
                  <a:lnTo>
                    <a:pt x="55" y="0"/>
                  </a:lnTo>
                  <a:lnTo>
                    <a:pt x="0" y="43"/>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16" name="Freeform 212"/>
            <p:cNvSpPr>
              <a:spLocks/>
            </p:cNvSpPr>
            <p:nvPr/>
          </p:nvSpPr>
          <p:spPr bwMode="auto">
            <a:xfrm>
              <a:off x="2422" y="1745"/>
              <a:ext cx="29" cy="41"/>
            </a:xfrm>
            <a:custGeom>
              <a:avLst/>
              <a:gdLst>
                <a:gd name="T0" fmla="*/ 19 w 29"/>
                <a:gd name="T1" fmla="*/ 0 h 41"/>
                <a:gd name="T2" fmla="*/ 28 w 29"/>
                <a:gd name="T3" fmla="*/ 0 h 41"/>
                <a:gd name="T4" fmla="*/ 19 w 29"/>
                <a:gd name="T5" fmla="*/ 40 h 41"/>
                <a:gd name="T6" fmla="*/ 0 w 29"/>
                <a:gd name="T7" fmla="*/ 40 h 41"/>
                <a:gd name="T8" fmla="*/ 19 w 29"/>
                <a:gd name="T9" fmla="*/ 0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19" y="0"/>
                  </a:moveTo>
                  <a:lnTo>
                    <a:pt x="28" y="0"/>
                  </a:lnTo>
                  <a:lnTo>
                    <a:pt x="19" y="40"/>
                  </a:lnTo>
                  <a:lnTo>
                    <a:pt x="0" y="40"/>
                  </a:lnTo>
                  <a:lnTo>
                    <a:pt x="19"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17" name="Freeform 213"/>
            <p:cNvSpPr>
              <a:spLocks/>
            </p:cNvSpPr>
            <p:nvPr/>
          </p:nvSpPr>
          <p:spPr bwMode="auto">
            <a:xfrm>
              <a:off x="2422" y="1745"/>
              <a:ext cx="29" cy="41"/>
            </a:xfrm>
            <a:custGeom>
              <a:avLst/>
              <a:gdLst>
                <a:gd name="T0" fmla="*/ 19 w 29"/>
                <a:gd name="T1" fmla="*/ 0 h 41"/>
                <a:gd name="T2" fmla="*/ 28 w 29"/>
                <a:gd name="T3" fmla="*/ 0 h 41"/>
                <a:gd name="T4" fmla="*/ 19 w 29"/>
                <a:gd name="T5" fmla="*/ 40 h 41"/>
                <a:gd name="T6" fmla="*/ 0 w 29"/>
                <a:gd name="T7" fmla="*/ 40 h 41"/>
                <a:gd name="T8" fmla="*/ 19 w 29"/>
                <a:gd name="T9" fmla="*/ 0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19" y="0"/>
                  </a:moveTo>
                  <a:lnTo>
                    <a:pt x="28" y="0"/>
                  </a:lnTo>
                  <a:lnTo>
                    <a:pt x="19" y="40"/>
                  </a:lnTo>
                  <a:lnTo>
                    <a:pt x="0" y="40"/>
                  </a:lnTo>
                  <a:lnTo>
                    <a:pt x="19"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18" name="Freeform 214"/>
            <p:cNvSpPr>
              <a:spLocks/>
            </p:cNvSpPr>
            <p:nvPr/>
          </p:nvSpPr>
          <p:spPr bwMode="auto">
            <a:xfrm>
              <a:off x="2469" y="1745"/>
              <a:ext cx="29" cy="41"/>
            </a:xfrm>
            <a:custGeom>
              <a:avLst/>
              <a:gdLst>
                <a:gd name="T0" fmla="*/ 9 w 29"/>
                <a:gd name="T1" fmla="*/ 0 h 41"/>
                <a:gd name="T2" fmla="*/ 0 w 29"/>
                <a:gd name="T3" fmla="*/ 0 h 41"/>
                <a:gd name="T4" fmla="*/ 9 w 29"/>
                <a:gd name="T5" fmla="*/ 40 h 41"/>
                <a:gd name="T6" fmla="*/ 28 w 29"/>
                <a:gd name="T7" fmla="*/ 40 h 41"/>
                <a:gd name="T8" fmla="*/ 9 w 29"/>
                <a:gd name="T9" fmla="*/ 0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9" y="0"/>
                  </a:moveTo>
                  <a:lnTo>
                    <a:pt x="0" y="0"/>
                  </a:lnTo>
                  <a:lnTo>
                    <a:pt x="9" y="40"/>
                  </a:lnTo>
                  <a:lnTo>
                    <a:pt x="28" y="40"/>
                  </a:lnTo>
                  <a:lnTo>
                    <a:pt x="9"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19" name="Freeform 215"/>
            <p:cNvSpPr>
              <a:spLocks/>
            </p:cNvSpPr>
            <p:nvPr/>
          </p:nvSpPr>
          <p:spPr bwMode="auto">
            <a:xfrm>
              <a:off x="2469" y="1745"/>
              <a:ext cx="29" cy="41"/>
            </a:xfrm>
            <a:custGeom>
              <a:avLst/>
              <a:gdLst>
                <a:gd name="T0" fmla="*/ 9 w 29"/>
                <a:gd name="T1" fmla="*/ 0 h 41"/>
                <a:gd name="T2" fmla="*/ 0 w 29"/>
                <a:gd name="T3" fmla="*/ 0 h 41"/>
                <a:gd name="T4" fmla="*/ 9 w 29"/>
                <a:gd name="T5" fmla="*/ 40 h 41"/>
                <a:gd name="T6" fmla="*/ 28 w 29"/>
                <a:gd name="T7" fmla="*/ 40 h 41"/>
                <a:gd name="T8" fmla="*/ 9 w 29"/>
                <a:gd name="T9" fmla="*/ 0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9" y="0"/>
                  </a:moveTo>
                  <a:lnTo>
                    <a:pt x="0" y="0"/>
                  </a:lnTo>
                  <a:lnTo>
                    <a:pt x="9" y="40"/>
                  </a:lnTo>
                  <a:lnTo>
                    <a:pt x="28" y="40"/>
                  </a:lnTo>
                  <a:lnTo>
                    <a:pt x="9"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20" name="Freeform 216"/>
            <p:cNvSpPr>
              <a:spLocks/>
            </p:cNvSpPr>
            <p:nvPr/>
          </p:nvSpPr>
          <p:spPr bwMode="auto">
            <a:xfrm>
              <a:off x="2494" y="1745"/>
              <a:ext cx="46" cy="41"/>
            </a:xfrm>
            <a:custGeom>
              <a:avLst/>
              <a:gdLst>
                <a:gd name="T0" fmla="*/ 4 w 46"/>
                <a:gd name="T1" fmla="*/ 0 h 41"/>
                <a:gd name="T2" fmla="*/ 0 w 46"/>
                <a:gd name="T3" fmla="*/ 0 h 41"/>
                <a:gd name="T4" fmla="*/ 31 w 46"/>
                <a:gd name="T5" fmla="*/ 40 h 41"/>
                <a:gd name="T6" fmla="*/ 45 w 46"/>
                <a:gd name="T7" fmla="*/ 40 h 41"/>
                <a:gd name="T8" fmla="*/ 4 w 46"/>
                <a:gd name="T9" fmla="*/ 0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4" y="0"/>
                  </a:moveTo>
                  <a:lnTo>
                    <a:pt x="0" y="0"/>
                  </a:lnTo>
                  <a:lnTo>
                    <a:pt x="31" y="40"/>
                  </a:lnTo>
                  <a:lnTo>
                    <a:pt x="45" y="40"/>
                  </a:lnTo>
                  <a:lnTo>
                    <a:pt x="4" y="0"/>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21" name="Freeform 217"/>
            <p:cNvSpPr>
              <a:spLocks/>
            </p:cNvSpPr>
            <p:nvPr/>
          </p:nvSpPr>
          <p:spPr bwMode="auto">
            <a:xfrm>
              <a:off x="2494" y="1745"/>
              <a:ext cx="46" cy="41"/>
            </a:xfrm>
            <a:custGeom>
              <a:avLst/>
              <a:gdLst>
                <a:gd name="T0" fmla="*/ 4 w 46"/>
                <a:gd name="T1" fmla="*/ 0 h 41"/>
                <a:gd name="T2" fmla="*/ 0 w 46"/>
                <a:gd name="T3" fmla="*/ 0 h 41"/>
                <a:gd name="T4" fmla="*/ 31 w 46"/>
                <a:gd name="T5" fmla="*/ 40 h 41"/>
                <a:gd name="T6" fmla="*/ 45 w 46"/>
                <a:gd name="T7" fmla="*/ 40 h 41"/>
                <a:gd name="T8" fmla="*/ 4 w 46"/>
                <a:gd name="T9" fmla="*/ 0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4" y="0"/>
                  </a:moveTo>
                  <a:lnTo>
                    <a:pt x="0" y="0"/>
                  </a:lnTo>
                  <a:lnTo>
                    <a:pt x="31" y="40"/>
                  </a:lnTo>
                  <a:lnTo>
                    <a:pt x="45" y="40"/>
                  </a:lnTo>
                  <a:lnTo>
                    <a:pt x="4" y="0"/>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22" name="Freeform 218"/>
            <p:cNvSpPr>
              <a:spLocks/>
            </p:cNvSpPr>
            <p:nvPr/>
          </p:nvSpPr>
          <p:spPr bwMode="auto">
            <a:xfrm>
              <a:off x="2498" y="1724"/>
              <a:ext cx="38" cy="42"/>
            </a:xfrm>
            <a:custGeom>
              <a:avLst/>
              <a:gdLst>
                <a:gd name="T0" fmla="*/ 37 w 38"/>
                <a:gd name="T1" fmla="*/ 41 h 42"/>
                <a:gd name="T2" fmla="*/ 24 w 38"/>
                <a:gd name="T3" fmla="*/ 0 h 42"/>
                <a:gd name="T4" fmla="*/ 0 w 38"/>
                <a:gd name="T5" fmla="*/ 0 h 42"/>
                <a:gd name="T6" fmla="*/ 6 w 38"/>
                <a:gd name="T7" fmla="*/ 18 h 42"/>
                <a:gd name="T8" fmla="*/ 37 w 38"/>
                <a:gd name="T9" fmla="*/ 41 h 42"/>
                <a:gd name="T10" fmla="*/ 20 w 38"/>
                <a:gd name="T11" fmla="*/ 12 h 42"/>
                <a:gd name="T12" fmla="*/ 20 w 38"/>
                <a:gd name="T13" fmla="*/ 13 h 42"/>
                <a:gd name="T14" fmla="*/ 19 w 38"/>
                <a:gd name="T15" fmla="*/ 14 h 42"/>
                <a:gd name="T16" fmla="*/ 19 w 38"/>
                <a:gd name="T17" fmla="*/ 15 h 42"/>
                <a:gd name="T18" fmla="*/ 18 w 38"/>
                <a:gd name="T19" fmla="*/ 16 h 42"/>
                <a:gd name="T20" fmla="*/ 17 w 38"/>
                <a:gd name="T21" fmla="*/ 16 h 42"/>
                <a:gd name="T22" fmla="*/ 16 w 38"/>
                <a:gd name="T23" fmla="*/ 16 h 42"/>
                <a:gd name="T24" fmla="*/ 15 w 38"/>
                <a:gd name="T25" fmla="*/ 16 h 42"/>
                <a:gd name="T26" fmla="*/ 14 w 38"/>
                <a:gd name="T27" fmla="*/ 16 h 42"/>
                <a:gd name="T28" fmla="*/ 13 w 38"/>
                <a:gd name="T29" fmla="*/ 16 h 42"/>
                <a:gd name="T30" fmla="*/ 12 w 38"/>
                <a:gd name="T31" fmla="*/ 15 h 42"/>
                <a:gd name="T32" fmla="*/ 11 w 38"/>
                <a:gd name="T33" fmla="*/ 14 h 42"/>
                <a:gd name="T34" fmla="*/ 11 w 38"/>
                <a:gd name="T35" fmla="*/ 13 h 42"/>
                <a:gd name="T36" fmla="*/ 10 w 38"/>
                <a:gd name="T37" fmla="*/ 13 h 42"/>
                <a:gd name="T38" fmla="*/ 10 w 38"/>
                <a:gd name="T39" fmla="*/ 12 h 42"/>
                <a:gd name="T40" fmla="*/ 10 w 38"/>
                <a:gd name="T41" fmla="*/ 11 h 42"/>
                <a:gd name="T42" fmla="*/ 11 w 38"/>
                <a:gd name="T43" fmla="*/ 10 h 42"/>
                <a:gd name="T44" fmla="*/ 11 w 38"/>
                <a:gd name="T45" fmla="*/ 9 h 42"/>
                <a:gd name="T46" fmla="*/ 12 w 38"/>
                <a:gd name="T47" fmla="*/ 8 h 42"/>
                <a:gd name="T48" fmla="*/ 13 w 38"/>
                <a:gd name="T49" fmla="*/ 8 h 42"/>
                <a:gd name="T50" fmla="*/ 13 w 38"/>
                <a:gd name="T51" fmla="*/ 7 h 42"/>
                <a:gd name="T52" fmla="*/ 14 w 38"/>
                <a:gd name="T53" fmla="*/ 7 h 42"/>
                <a:gd name="T54" fmla="*/ 15 w 38"/>
                <a:gd name="T55" fmla="*/ 7 h 42"/>
                <a:gd name="T56" fmla="*/ 16 w 38"/>
                <a:gd name="T57" fmla="*/ 7 h 42"/>
                <a:gd name="T58" fmla="*/ 17 w 38"/>
                <a:gd name="T59" fmla="*/ 7 h 42"/>
                <a:gd name="T60" fmla="*/ 18 w 38"/>
                <a:gd name="T61" fmla="*/ 8 h 42"/>
                <a:gd name="T62" fmla="*/ 19 w 38"/>
                <a:gd name="T63" fmla="*/ 8 h 42"/>
                <a:gd name="T64" fmla="*/ 19 w 38"/>
                <a:gd name="T65" fmla="*/ 9 h 42"/>
                <a:gd name="T66" fmla="*/ 20 w 38"/>
                <a:gd name="T67" fmla="*/ 10 h 42"/>
                <a:gd name="T68" fmla="*/ 20 w 38"/>
                <a:gd name="T69" fmla="*/ 11 h 42"/>
                <a:gd name="T70" fmla="*/ 20 w 38"/>
                <a:gd name="T71" fmla="*/ 12 h 42"/>
                <a:gd name="T72" fmla="*/ 37 w 38"/>
                <a:gd name="T73" fmla="*/ 4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42"/>
                <a:gd name="T113" fmla="*/ 38 w 3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42">
                  <a:moveTo>
                    <a:pt x="37" y="41"/>
                  </a:moveTo>
                  <a:lnTo>
                    <a:pt x="24" y="0"/>
                  </a:lnTo>
                  <a:lnTo>
                    <a:pt x="0" y="0"/>
                  </a:lnTo>
                  <a:lnTo>
                    <a:pt x="6" y="18"/>
                  </a:lnTo>
                  <a:lnTo>
                    <a:pt x="37" y="41"/>
                  </a:lnTo>
                  <a:lnTo>
                    <a:pt x="20" y="12"/>
                  </a:lnTo>
                  <a:lnTo>
                    <a:pt x="20" y="13"/>
                  </a:lnTo>
                  <a:lnTo>
                    <a:pt x="19" y="14"/>
                  </a:lnTo>
                  <a:lnTo>
                    <a:pt x="19" y="15"/>
                  </a:lnTo>
                  <a:lnTo>
                    <a:pt x="18" y="16"/>
                  </a:lnTo>
                  <a:lnTo>
                    <a:pt x="17" y="16"/>
                  </a:lnTo>
                  <a:lnTo>
                    <a:pt x="16" y="16"/>
                  </a:lnTo>
                  <a:lnTo>
                    <a:pt x="15" y="16"/>
                  </a:lnTo>
                  <a:lnTo>
                    <a:pt x="14" y="16"/>
                  </a:lnTo>
                  <a:lnTo>
                    <a:pt x="13" y="16"/>
                  </a:lnTo>
                  <a:lnTo>
                    <a:pt x="12" y="15"/>
                  </a:lnTo>
                  <a:lnTo>
                    <a:pt x="11" y="14"/>
                  </a:lnTo>
                  <a:lnTo>
                    <a:pt x="11" y="13"/>
                  </a:lnTo>
                  <a:lnTo>
                    <a:pt x="10" y="13"/>
                  </a:lnTo>
                  <a:lnTo>
                    <a:pt x="10" y="12"/>
                  </a:lnTo>
                  <a:lnTo>
                    <a:pt x="10" y="11"/>
                  </a:lnTo>
                  <a:lnTo>
                    <a:pt x="11" y="10"/>
                  </a:lnTo>
                  <a:lnTo>
                    <a:pt x="11" y="9"/>
                  </a:lnTo>
                  <a:lnTo>
                    <a:pt x="12" y="8"/>
                  </a:lnTo>
                  <a:lnTo>
                    <a:pt x="13" y="8"/>
                  </a:lnTo>
                  <a:lnTo>
                    <a:pt x="13" y="7"/>
                  </a:lnTo>
                  <a:lnTo>
                    <a:pt x="14" y="7"/>
                  </a:lnTo>
                  <a:lnTo>
                    <a:pt x="15" y="7"/>
                  </a:lnTo>
                  <a:lnTo>
                    <a:pt x="16" y="7"/>
                  </a:lnTo>
                  <a:lnTo>
                    <a:pt x="17" y="7"/>
                  </a:lnTo>
                  <a:lnTo>
                    <a:pt x="18" y="8"/>
                  </a:lnTo>
                  <a:lnTo>
                    <a:pt x="19" y="8"/>
                  </a:lnTo>
                  <a:lnTo>
                    <a:pt x="19" y="9"/>
                  </a:lnTo>
                  <a:lnTo>
                    <a:pt x="20" y="10"/>
                  </a:lnTo>
                  <a:lnTo>
                    <a:pt x="20" y="11"/>
                  </a:lnTo>
                  <a:lnTo>
                    <a:pt x="20" y="12"/>
                  </a:lnTo>
                  <a:lnTo>
                    <a:pt x="37" y="41"/>
                  </a:lnTo>
                </a:path>
              </a:pathLst>
            </a:custGeom>
            <a:gr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CA" dirty="0">
                <a:solidFill>
                  <a:srgbClr val="0066FF"/>
                </a:solidFill>
              </a:endParaRPr>
            </a:p>
          </p:txBody>
        </p:sp>
        <p:sp>
          <p:nvSpPr>
            <p:cNvPr id="223" name="Freeform 219"/>
            <p:cNvSpPr>
              <a:spLocks/>
            </p:cNvSpPr>
            <p:nvPr/>
          </p:nvSpPr>
          <p:spPr bwMode="auto">
            <a:xfrm>
              <a:off x="2498" y="1724"/>
              <a:ext cx="38" cy="42"/>
            </a:xfrm>
            <a:custGeom>
              <a:avLst/>
              <a:gdLst>
                <a:gd name="T0" fmla="*/ 37 w 38"/>
                <a:gd name="T1" fmla="*/ 41 h 42"/>
                <a:gd name="T2" fmla="*/ 24 w 38"/>
                <a:gd name="T3" fmla="*/ 0 h 42"/>
                <a:gd name="T4" fmla="*/ 0 w 38"/>
                <a:gd name="T5" fmla="*/ 0 h 42"/>
                <a:gd name="T6" fmla="*/ 6 w 38"/>
                <a:gd name="T7" fmla="*/ 18 h 42"/>
                <a:gd name="T8" fmla="*/ 37 w 38"/>
                <a:gd name="T9" fmla="*/ 41 h 42"/>
                <a:gd name="T10" fmla="*/ 0 60000 65536"/>
                <a:gd name="T11" fmla="*/ 0 60000 65536"/>
                <a:gd name="T12" fmla="*/ 0 60000 65536"/>
                <a:gd name="T13" fmla="*/ 0 60000 65536"/>
                <a:gd name="T14" fmla="*/ 0 60000 65536"/>
                <a:gd name="T15" fmla="*/ 0 w 38"/>
                <a:gd name="T16" fmla="*/ 0 h 42"/>
                <a:gd name="T17" fmla="*/ 38 w 38"/>
                <a:gd name="T18" fmla="*/ 42 h 42"/>
              </a:gdLst>
              <a:ahLst/>
              <a:cxnLst>
                <a:cxn ang="T10">
                  <a:pos x="T0" y="T1"/>
                </a:cxn>
                <a:cxn ang="T11">
                  <a:pos x="T2" y="T3"/>
                </a:cxn>
                <a:cxn ang="T12">
                  <a:pos x="T4" y="T5"/>
                </a:cxn>
                <a:cxn ang="T13">
                  <a:pos x="T6" y="T7"/>
                </a:cxn>
                <a:cxn ang="T14">
                  <a:pos x="T8" y="T9"/>
                </a:cxn>
              </a:cxnLst>
              <a:rect l="T15" t="T16" r="T17" b="T18"/>
              <a:pathLst>
                <a:path w="38" h="42">
                  <a:moveTo>
                    <a:pt x="37" y="41"/>
                  </a:moveTo>
                  <a:lnTo>
                    <a:pt x="24" y="0"/>
                  </a:lnTo>
                  <a:lnTo>
                    <a:pt x="0" y="0"/>
                  </a:lnTo>
                  <a:lnTo>
                    <a:pt x="6" y="18"/>
                  </a:lnTo>
                  <a:lnTo>
                    <a:pt x="37" y="41"/>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sp>
          <p:nvSpPr>
            <p:cNvPr id="224" name="Freeform 220"/>
            <p:cNvSpPr>
              <a:spLocks/>
            </p:cNvSpPr>
            <p:nvPr/>
          </p:nvSpPr>
          <p:spPr bwMode="auto">
            <a:xfrm>
              <a:off x="2508" y="1731"/>
              <a:ext cx="17" cy="17"/>
            </a:xfrm>
            <a:custGeom>
              <a:avLst/>
              <a:gdLst>
                <a:gd name="T0" fmla="*/ 16 w 17"/>
                <a:gd name="T1" fmla="*/ 8 h 17"/>
                <a:gd name="T2" fmla="*/ 16 w 17"/>
                <a:gd name="T3" fmla="*/ 8 h 17"/>
                <a:gd name="T4" fmla="*/ 16 w 17"/>
                <a:gd name="T5" fmla="*/ 10 h 17"/>
                <a:gd name="T6" fmla="*/ 14 w 17"/>
                <a:gd name="T7" fmla="*/ 12 h 17"/>
                <a:gd name="T8" fmla="*/ 14 w 17"/>
                <a:gd name="T9" fmla="*/ 14 h 17"/>
                <a:gd name="T10" fmla="*/ 12 w 17"/>
                <a:gd name="T11" fmla="*/ 16 h 17"/>
                <a:gd name="T12" fmla="*/ 11 w 17"/>
                <a:gd name="T13" fmla="*/ 16 h 17"/>
                <a:gd name="T14" fmla="*/ 9 w 17"/>
                <a:gd name="T15" fmla="*/ 16 h 17"/>
                <a:gd name="T16" fmla="*/ 8 w 17"/>
                <a:gd name="T17" fmla="*/ 16 h 17"/>
                <a:gd name="T18" fmla="*/ 6 w 17"/>
                <a:gd name="T19" fmla="*/ 16 h 17"/>
                <a:gd name="T20" fmla="*/ 4 w 17"/>
                <a:gd name="T21" fmla="*/ 16 h 17"/>
                <a:gd name="T22" fmla="*/ 3 w 17"/>
                <a:gd name="T23" fmla="*/ 14 h 17"/>
                <a:gd name="T24" fmla="*/ 1 w 17"/>
                <a:gd name="T25" fmla="*/ 12 h 17"/>
                <a:gd name="T26" fmla="*/ 1 w 17"/>
                <a:gd name="T27" fmla="*/ 10 h 17"/>
                <a:gd name="T28" fmla="*/ 0 w 17"/>
                <a:gd name="T29" fmla="*/ 10 h 17"/>
                <a:gd name="T30" fmla="*/ 0 w 17"/>
                <a:gd name="T31" fmla="*/ 8 h 17"/>
                <a:gd name="T32" fmla="*/ 0 w 17"/>
                <a:gd name="T33" fmla="*/ 7 h 17"/>
                <a:gd name="T34" fmla="*/ 1 w 17"/>
                <a:gd name="T35" fmla="*/ 5 h 17"/>
                <a:gd name="T36" fmla="*/ 1 w 17"/>
                <a:gd name="T37" fmla="*/ 3 h 17"/>
                <a:gd name="T38" fmla="*/ 3 w 17"/>
                <a:gd name="T39" fmla="*/ 1 h 17"/>
                <a:gd name="T40" fmla="*/ 4 w 17"/>
                <a:gd name="T41" fmla="*/ 1 h 17"/>
                <a:gd name="T42" fmla="*/ 4 w 17"/>
                <a:gd name="T43" fmla="*/ 0 h 17"/>
                <a:gd name="T44" fmla="*/ 6 w 17"/>
                <a:gd name="T45" fmla="*/ 0 h 17"/>
                <a:gd name="T46" fmla="*/ 8 w 17"/>
                <a:gd name="T47" fmla="*/ 0 h 17"/>
                <a:gd name="T48" fmla="*/ 9 w 17"/>
                <a:gd name="T49" fmla="*/ 0 h 17"/>
                <a:gd name="T50" fmla="*/ 11 w 17"/>
                <a:gd name="T51" fmla="*/ 0 h 17"/>
                <a:gd name="T52" fmla="*/ 12 w 17"/>
                <a:gd name="T53" fmla="*/ 1 h 17"/>
                <a:gd name="T54" fmla="*/ 14 w 17"/>
                <a:gd name="T55" fmla="*/ 1 h 17"/>
                <a:gd name="T56" fmla="*/ 14 w 17"/>
                <a:gd name="T57" fmla="*/ 3 h 17"/>
                <a:gd name="T58" fmla="*/ 16 w 17"/>
                <a:gd name="T59" fmla="*/ 5 h 17"/>
                <a:gd name="T60" fmla="*/ 16 w 17"/>
                <a:gd name="T61" fmla="*/ 7 h 17"/>
                <a:gd name="T62" fmla="*/ 16 w 17"/>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16" y="8"/>
                  </a:moveTo>
                  <a:lnTo>
                    <a:pt x="16" y="8"/>
                  </a:lnTo>
                  <a:lnTo>
                    <a:pt x="16" y="10"/>
                  </a:lnTo>
                  <a:lnTo>
                    <a:pt x="14" y="12"/>
                  </a:lnTo>
                  <a:lnTo>
                    <a:pt x="14" y="14"/>
                  </a:lnTo>
                  <a:lnTo>
                    <a:pt x="12" y="16"/>
                  </a:lnTo>
                  <a:lnTo>
                    <a:pt x="11" y="16"/>
                  </a:lnTo>
                  <a:lnTo>
                    <a:pt x="9" y="16"/>
                  </a:lnTo>
                  <a:lnTo>
                    <a:pt x="8" y="16"/>
                  </a:lnTo>
                  <a:lnTo>
                    <a:pt x="6" y="16"/>
                  </a:lnTo>
                  <a:lnTo>
                    <a:pt x="4" y="16"/>
                  </a:lnTo>
                  <a:lnTo>
                    <a:pt x="3" y="14"/>
                  </a:lnTo>
                  <a:lnTo>
                    <a:pt x="1" y="12"/>
                  </a:lnTo>
                  <a:lnTo>
                    <a:pt x="1" y="10"/>
                  </a:lnTo>
                  <a:lnTo>
                    <a:pt x="0" y="10"/>
                  </a:lnTo>
                  <a:lnTo>
                    <a:pt x="0" y="8"/>
                  </a:lnTo>
                  <a:lnTo>
                    <a:pt x="0" y="7"/>
                  </a:lnTo>
                  <a:lnTo>
                    <a:pt x="1" y="5"/>
                  </a:lnTo>
                  <a:lnTo>
                    <a:pt x="1" y="3"/>
                  </a:lnTo>
                  <a:lnTo>
                    <a:pt x="3" y="1"/>
                  </a:lnTo>
                  <a:lnTo>
                    <a:pt x="4" y="1"/>
                  </a:lnTo>
                  <a:lnTo>
                    <a:pt x="4" y="0"/>
                  </a:lnTo>
                  <a:lnTo>
                    <a:pt x="6" y="0"/>
                  </a:lnTo>
                  <a:lnTo>
                    <a:pt x="8" y="0"/>
                  </a:lnTo>
                  <a:lnTo>
                    <a:pt x="9" y="0"/>
                  </a:lnTo>
                  <a:lnTo>
                    <a:pt x="11" y="0"/>
                  </a:lnTo>
                  <a:lnTo>
                    <a:pt x="12" y="1"/>
                  </a:lnTo>
                  <a:lnTo>
                    <a:pt x="14" y="1"/>
                  </a:lnTo>
                  <a:lnTo>
                    <a:pt x="14" y="3"/>
                  </a:lnTo>
                  <a:lnTo>
                    <a:pt x="16" y="5"/>
                  </a:lnTo>
                  <a:lnTo>
                    <a:pt x="16" y="7"/>
                  </a:lnTo>
                  <a:lnTo>
                    <a:pt x="16" y="8"/>
                  </a:lnTo>
                </a:path>
              </a:pathLst>
            </a:custGeom>
            <a:grpFill/>
            <a:ln w="12700" cap="rnd" cmpd="sng">
              <a:solidFill>
                <a:srgbClr val="000000"/>
              </a:solidFill>
              <a:prstDash val="solid"/>
              <a:round/>
              <a:headEnd type="none" w="sm" len="sm"/>
              <a:tailEnd type="none" w="sm" len="sm"/>
            </a:ln>
            <a:extLst/>
          </p:spPr>
          <p:txBody>
            <a:bodyPr/>
            <a:lstStyle/>
            <a:p>
              <a:endParaRPr lang="en-CA" dirty="0">
                <a:solidFill>
                  <a:srgbClr val="0066FF"/>
                </a:solidFill>
              </a:endParaRPr>
            </a:p>
          </p:txBody>
        </p:sp>
      </p:grpSp>
      <p:sp>
        <p:nvSpPr>
          <p:cNvPr id="29" name="Line 221"/>
          <p:cNvSpPr>
            <a:spLocks noChangeShapeType="1"/>
          </p:cNvSpPr>
          <p:nvPr/>
        </p:nvSpPr>
        <p:spPr bwMode="auto">
          <a:xfrm flipV="1">
            <a:off x="1736725" y="4040186"/>
            <a:ext cx="0" cy="121602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30" name="Line 222"/>
          <p:cNvSpPr>
            <a:spLocks noChangeShapeType="1"/>
          </p:cNvSpPr>
          <p:nvPr/>
        </p:nvSpPr>
        <p:spPr bwMode="auto">
          <a:xfrm>
            <a:off x="1736725" y="5718175"/>
            <a:ext cx="0" cy="6826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CA" dirty="0">
              <a:solidFill>
                <a:schemeClr val="tx2">
                  <a:lumMod val="85000"/>
                  <a:lumOff val="15000"/>
                </a:schemeClr>
              </a:solidFill>
            </a:endParaRPr>
          </a:p>
        </p:txBody>
      </p:sp>
      <p:sp>
        <p:nvSpPr>
          <p:cNvPr id="225" name="Text Box 224"/>
          <p:cNvSpPr txBox="1">
            <a:spLocks noChangeArrowheads="1"/>
          </p:cNvSpPr>
          <p:nvPr/>
        </p:nvSpPr>
        <p:spPr bwMode="auto">
          <a:xfrm>
            <a:off x="2133600" y="1371600"/>
            <a:ext cx="5006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t>Level calculation from a distance measurement</a:t>
            </a:r>
          </a:p>
        </p:txBody>
      </p:sp>
      <p:sp>
        <p:nvSpPr>
          <p:cNvPr id="227" name="Rectangle 226"/>
          <p:cNvSpPr>
            <a:spLocks noChangeArrowheads="1"/>
          </p:cNvSpPr>
          <p:nvPr/>
        </p:nvSpPr>
        <p:spPr bwMode="auto">
          <a:xfrm>
            <a:off x="5781899" y="2830426"/>
            <a:ext cx="6189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dirty="0">
                <a:solidFill>
                  <a:schemeClr val="tx2">
                    <a:lumMod val="85000"/>
                    <a:lumOff val="15000"/>
                  </a:schemeClr>
                </a:solidFill>
              </a:rPr>
              <a:t>OR</a:t>
            </a:r>
          </a:p>
        </p:txBody>
      </p:sp>
      <p:sp>
        <p:nvSpPr>
          <p:cNvPr id="230" name="Rectangle 229"/>
          <p:cNvSpPr>
            <a:spLocks noChangeArrowheads="1"/>
          </p:cNvSpPr>
          <p:nvPr/>
        </p:nvSpPr>
        <p:spPr bwMode="auto">
          <a:xfrm>
            <a:off x="2667000" y="2754226"/>
            <a:ext cx="6189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dirty="0">
                <a:solidFill>
                  <a:schemeClr val="tx2">
                    <a:lumMod val="85000"/>
                    <a:lumOff val="15000"/>
                  </a:schemeClr>
                </a:solidFill>
              </a:rPr>
              <a:t>OR</a:t>
            </a:r>
          </a:p>
        </p:txBody>
      </p:sp>
      <p:sp>
        <p:nvSpPr>
          <p:cNvPr id="232" name="Rectangle 231"/>
          <p:cNvSpPr/>
          <p:nvPr/>
        </p:nvSpPr>
        <p:spPr>
          <a:xfrm>
            <a:off x="228600" y="4474942"/>
            <a:ext cx="1454530" cy="646331"/>
          </a:xfrm>
          <a:prstGeom prst="rect">
            <a:avLst/>
          </a:prstGeom>
        </p:spPr>
        <p:txBody>
          <a:bodyPr wrap="square">
            <a:spAutoFit/>
          </a:bodyPr>
          <a:lstStyle/>
          <a:p>
            <a:pPr>
              <a:spcBef>
                <a:spcPts val="0"/>
              </a:spcBef>
            </a:pPr>
            <a:r>
              <a:rPr lang="en-US" dirty="0">
                <a:solidFill>
                  <a:srgbClr val="0066FF"/>
                </a:solidFill>
              </a:rPr>
              <a:t>Known</a:t>
            </a:r>
          </a:p>
          <a:p>
            <a:pPr>
              <a:spcBef>
                <a:spcPts val="0"/>
              </a:spcBef>
            </a:pPr>
            <a:r>
              <a:rPr lang="en-US" dirty="0">
                <a:solidFill>
                  <a:srgbClr val="0066FF"/>
                </a:solidFill>
              </a:rPr>
              <a:t>distance </a:t>
            </a:r>
          </a:p>
        </p:txBody>
      </p:sp>
      <p:sp>
        <p:nvSpPr>
          <p:cNvPr id="234" name="Freeform 233"/>
          <p:cNvSpPr/>
          <p:nvPr/>
        </p:nvSpPr>
        <p:spPr bwMode="auto">
          <a:xfrm>
            <a:off x="3399311" y="3021446"/>
            <a:ext cx="1096489" cy="686459"/>
          </a:xfrm>
          <a:custGeom>
            <a:avLst/>
            <a:gdLst>
              <a:gd name="connsiteX0" fmla="*/ 59377 w 1456707"/>
              <a:gd name="connsiteY0" fmla="*/ 475013 h 1027216"/>
              <a:gd name="connsiteX1" fmla="*/ 59377 w 1456707"/>
              <a:gd name="connsiteY1" fmla="*/ 166254 h 1027216"/>
              <a:gd name="connsiteX2" fmla="*/ 415637 w 1456707"/>
              <a:gd name="connsiteY2" fmla="*/ 118753 h 1027216"/>
              <a:gd name="connsiteX3" fmla="*/ 688769 w 1456707"/>
              <a:gd name="connsiteY3" fmla="*/ 878774 h 1027216"/>
              <a:gd name="connsiteX4" fmla="*/ 1341912 w 1456707"/>
              <a:gd name="connsiteY4" fmla="*/ 1009402 h 1027216"/>
              <a:gd name="connsiteX5" fmla="*/ 1377538 w 1456707"/>
              <a:gd name="connsiteY5" fmla="*/ 771896 h 1027216"/>
              <a:gd name="connsiteX0" fmla="*/ 29689 w 1427019"/>
              <a:gd name="connsiteY0" fmla="*/ 476663 h 1028866"/>
              <a:gd name="connsiteX1" fmla="*/ 138546 w 1427019"/>
              <a:gd name="connsiteY1" fmla="*/ 158008 h 1028866"/>
              <a:gd name="connsiteX2" fmla="*/ 385949 w 1427019"/>
              <a:gd name="connsiteY2" fmla="*/ 120403 h 1028866"/>
              <a:gd name="connsiteX3" fmla="*/ 659081 w 1427019"/>
              <a:gd name="connsiteY3" fmla="*/ 880424 h 1028866"/>
              <a:gd name="connsiteX4" fmla="*/ 1312224 w 1427019"/>
              <a:gd name="connsiteY4" fmla="*/ 1011052 h 1028866"/>
              <a:gd name="connsiteX5" fmla="*/ 1347850 w 1427019"/>
              <a:gd name="connsiteY5" fmla="*/ 773546 h 1028866"/>
              <a:gd name="connsiteX0" fmla="*/ 29689 w 1427019"/>
              <a:gd name="connsiteY0" fmla="*/ 362858 h 915060"/>
              <a:gd name="connsiteX1" fmla="*/ 138546 w 1427019"/>
              <a:gd name="connsiteY1" fmla="*/ 44203 h 915060"/>
              <a:gd name="connsiteX2" fmla="*/ 443346 w 1427019"/>
              <a:gd name="connsiteY2" fmla="*/ 120403 h 915060"/>
              <a:gd name="connsiteX3" fmla="*/ 659081 w 1427019"/>
              <a:gd name="connsiteY3" fmla="*/ 766619 h 915060"/>
              <a:gd name="connsiteX4" fmla="*/ 1312224 w 1427019"/>
              <a:gd name="connsiteY4" fmla="*/ 897247 h 915060"/>
              <a:gd name="connsiteX5" fmla="*/ 1347850 w 1427019"/>
              <a:gd name="connsiteY5" fmla="*/ 659741 h 915060"/>
              <a:gd name="connsiteX0" fmla="*/ 29689 w 1347850"/>
              <a:gd name="connsiteY0" fmla="*/ 362858 h 976416"/>
              <a:gd name="connsiteX1" fmla="*/ 138546 w 1347850"/>
              <a:gd name="connsiteY1" fmla="*/ 44203 h 976416"/>
              <a:gd name="connsiteX2" fmla="*/ 443346 w 1347850"/>
              <a:gd name="connsiteY2" fmla="*/ 120403 h 976416"/>
              <a:gd name="connsiteX3" fmla="*/ 659081 w 1347850"/>
              <a:gd name="connsiteY3" fmla="*/ 766619 h 976416"/>
              <a:gd name="connsiteX4" fmla="*/ 1129146 w 1347850"/>
              <a:gd name="connsiteY4" fmla="*/ 958603 h 976416"/>
              <a:gd name="connsiteX5" fmla="*/ 1347850 w 1347850"/>
              <a:gd name="connsiteY5" fmla="*/ 659741 h 976416"/>
              <a:gd name="connsiteX0" fmla="*/ 29689 w 1347850"/>
              <a:gd name="connsiteY0" fmla="*/ 359064 h 968499"/>
              <a:gd name="connsiteX1" fmla="*/ 138546 w 1347850"/>
              <a:gd name="connsiteY1" fmla="*/ 40409 h 968499"/>
              <a:gd name="connsiteX2" fmla="*/ 443346 w 1347850"/>
              <a:gd name="connsiteY2" fmla="*/ 116609 h 968499"/>
              <a:gd name="connsiteX3" fmla="*/ 595746 w 1347850"/>
              <a:gd name="connsiteY3" fmla="*/ 573809 h 968499"/>
              <a:gd name="connsiteX4" fmla="*/ 1129146 w 1347850"/>
              <a:gd name="connsiteY4" fmla="*/ 954809 h 968499"/>
              <a:gd name="connsiteX5" fmla="*/ 1347850 w 1347850"/>
              <a:gd name="connsiteY5" fmla="*/ 655947 h 968499"/>
              <a:gd name="connsiteX0" fmla="*/ 29689 w 1347850"/>
              <a:gd name="connsiteY0" fmla="*/ 359064 h 892300"/>
              <a:gd name="connsiteX1" fmla="*/ 138546 w 1347850"/>
              <a:gd name="connsiteY1" fmla="*/ 40409 h 892300"/>
              <a:gd name="connsiteX2" fmla="*/ 443346 w 1347850"/>
              <a:gd name="connsiteY2" fmla="*/ 116609 h 892300"/>
              <a:gd name="connsiteX3" fmla="*/ 595746 w 1347850"/>
              <a:gd name="connsiteY3" fmla="*/ 573809 h 892300"/>
              <a:gd name="connsiteX4" fmla="*/ 1052946 w 1347850"/>
              <a:gd name="connsiteY4" fmla="*/ 878610 h 892300"/>
              <a:gd name="connsiteX5" fmla="*/ 1347850 w 1347850"/>
              <a:gd name="connsiteY5" fmla="*/ 655947 h 892300"/>
              <a:gd name="connsiteX0" fmla="*/ 29689 w 1347850"/>
              <a:gd name="connsiteY0" fmla="*/ 359064 h 892300"/>
              <a:gd name="connsiteX1" fmla="*/ 138546 w 1347850"/>
              <a:gd name="connsiteY1" fmla="*/ 40409 h 892300"/>
              <a:gd name="connsiteX2" fmla="*/ 443346 w 1347850"/>
              <a:gd name="connsiteY2" fmla="*/ 116609 h 892300"/>
              <a:gd name="connsiteX3" fmla="*/ 595746 w 1347850"/>
              <a:gd name="connsiteY3" fmla="*/ 573809 h 892300"/>
              <a:gd name="connsiteX4" fmla="*/ 976746 w 1347850"/>
              <a:gd name="connsiteY4" fmla="*/ 878610 h 892300"/>
              <a:gd name="connsiteX5" fmla="*/ 1347850 w 1347850"/>
              <a:gd name="connsiteY5" fmla="*/ 655947 h 892300"/>
              <a:gd name="connsiteX0" fmla="*/ 29689 w 1129146"/>
              <a:gd name="connsiteY0" fmla="*/ 359064 h 891310"/>
              <a:gd name="connsiteX1" fmla="*/ 138546 w 1129146"/>
              <a:gd name="connsiteY1" fmla="*/ 40409 h 891310"/>
              <a:gd name="connsiteX2" fmla="*/ 443346 w 1129146"/>
              <a:gd name="connsiteY2" fmla="*/ 116609 h 891310"/>
              <a:gd name="connsiteX3" fmla="*/ 595746 w 1129146"/>
              <a:gd name="connsiteY3" fmla="*/ 573809 h 891310"/>
              <a:gd name="connsiteX4" fmla="*/ 976746 w 1129146"/>
              <a:gd name="connsiteY4" fmla="*/ 878610 h 891310"/>
              <a:gd name="connsiteX5" fmla="*/ 1129146 w 1129146"/>
              <a:gd name="connsiteY5" fmla="*/ 650010 h 891310"/>
              <a:gd name="connsiteX0" fmla="*/ 29689 w 1129146"/>
              <a:gd name="connsiteY0" fmla="*/ 359064 h 891310"/>
              <a:gd name="connsiteX1" fmla="*/ 138546 w 1129146"/>
              <a:gd name="connsiteY1" fmla="*/ 40409 h 891310"/>
              <a:gd name="connsiteX2" fmla="*/ 443346 w 1129146"/>
              <a:gd name="connsiteY2" fmla="*/ 116609 h 891310"/>
              <a:gd name="connsiteX3" fmla="*/ 671946 w 1129146"/>
              <a:gd name="connsiteY3" fmla="*/ 573810 h 891310"/>
              <a:gd name="connsiteX4" fmla="*/ 976746 w 1129146"/>
              <a:gd name="connsiteY4" fmla="*/ 878610 h 891310"/>
              <a:gd name="connsiteX5" fmla="*/ 1129146 w 1129146"/>
              <a:gd name="connsiteY5" fmla="*/ 650010 h 891310"/>
              <a:gd name="connsiteX0" fmla="*/ 29689 w 1129146"/>
              <a:gd name="connsiteY0" fmla="*/ 346364 h 878610"/>
              <a:gd name="connsiteX1" fmla="*/ 138546 w 1129146"/>
              <a:gd name="connsiteY1" fmla="*/ 27709 h 878610"/>
              <a:gd name="connsiteX2" fmla="*/ 443346 w 1129146"/>
              <a:gd name="connsiteY2" fmla="*/ 180110 h 878610"/>
              <a:gd name="connsiteX3" fmla="*/ 671946 w 1129146"/>
              <a:gd name="connsiteY3" fmla="*/ 561110 h 878610"/>
              <a:gd name="connsiteX4" fmla="*/ 976746 w 1129146"/>
              <a:gd name="connsiteY4" fmla="*/ 865910 h 878610"/>
              <a:gd name="connsiteX5" fmla="*/ 1129146 w 1129146"/>
              <a:gd name="connsiteY5" fmla="*/ 637310 h 878610"/>
              <a:gd name="connsiteX0" fmla="*/ 29689 w 1129146"/>
              <a:gd name="connsiteY0" fmla="*/ 346364 h 878610"/>
              <a:gd name="connsiteX1" fmla="*/ 138546 w 1129146"/>
              <a:gd name="connsiteY1" fmla="*/ 27709 h 878610"/>
              <a:gd name="connsiteX2" fmla="*/ 443346 w 1129146"/>
              <a:gd name="connsiteY2" fmla="*/ 180110 h 878610"/>
              <a:gd name="connsiteX3" fmla="*/ 671946 w 1129146"/>
              <a:gd name="connsiteY3" fmla="*/ 561110 h 878610"/>
              <a:gd name="connsiteX4" fmla="*/ 976746 w 1129146"/>
              <a:gd name="connsiteY4" fmla="*/ 865910 h 878610"/>
              <a:gd name="connsiteX5" fmla="*/ 1129146 w 1129146"/>
              <a:gd name="connsiteY5" fmla="*/ 637310 h 878610"/>
              <a:gd name="connsiteX0" fmla="*/ 29689 w 1129146"/>
              <a:gd name="connsiteY0" fmla="*/ 346364 h 878610"/>
              <a:gd name="connsiteX1" fmla="*/ 138546 w 1129146"/>
              <a:gd name="connsiteY1" fmla="*/ 27709 h 878610"/>
              <a:gd name="connsiteX2" fmla="*/ 443346 w 1129146"/>
              <a:gd name="connsiteY2" fmla="*/ 180110 h 878610"/>
              <a:gd name="connsiteX3" fmla="*/ 671946 w 1129146"/>
              <a:gd name="connsiteY3" fmla="*/ 561110 h 878610"/>
              <a:gd name="connsiteX4" fmla="*/ 976746 w 1129146"/>
              <a:gd name="connsiteY4" fmla="*/ 865910 h 878610"/>
              <a:gd name="connsiteX5" fmla="*/ 1129146 w 1129146"/>
              <a:gd name="connsiteY5" fmla="*/ 637310 h 878610"/>
              <a:gd name="connsiteX0" fmla="*/ 29689 w 1129146"/>
              <a:gd name="connsiteY0" fmla="*/ 346364 h 878610"/>
              <a:gd name="connsiteX1" fmla="*/ 138546 w 1129146"/>
              <a:gd name="connsiteY1" fmla="*/ 27709 h 878610"/>
              <a:gd name="connsiteX2" fmla="*/ 443346 w 1129146"/>
              <a:gd name="connsiteY2" fmla="*/ 180110 h 878610"/>
              <a:gd name="connsiteX3" fmla="*/ 671946 w 1129146"/>
              <a:gd name="connsiteY3" fmla="*/ 561110 h 878610"/>
              <a:gd name="connsiteX4" fmla="*/ 976746 w 1129146"/>
              <a:gd name="connsiteY4" fmla="*/ 865910 h 878610"/>
              <a:gd name="connsiteX5" fmla="*/ 1129146 w 1129146"/>
              <a:gd name="connsiteY5" fmla="*/ 637310 h 878610"/>
              <a:gd name="connsiteX0" fmla="*/ 29689 w 1193471"/>
              <a:gd name="connsiteY0" fmla="*/ 346364 h 865910"/>
              <a:gd name="connsiteX1" fmla="*/ 138546 w 1193471"/>
              <a:gd name="connsiteY1" fmla="*/ 27709 h 865910"/>
              <a:gd name="connsiteX2" fmla="*/ 443346 w 1193471"/>
              <a:gd name="connsiteY2" fmla="*/ 180110 h 865910"/>
              <a:gd name="connsiteX3" fmla="*/ 671946 w 1193471"/>
              <a:gd name="connsiteY3" fmla="*/ 561110 h 865910"/>
              <a:gd name="connsiteX4" fmla="*/ 976746 w 1193471"/>
              <a:gd name="connsiteY4" fmla="*/ 865910 h 865910"/>
              <a:gd name="connsiteX5" fmla="*/ 1129146 w 1193471"/>
              <a:gd name="connsiteY5" fmla="*/ 637310 h 865910"/>
              <a:gd name="connsiteX0" fmla="*/ 29689 w 1193471"/>
              <a:gd name="connsiteY0" fmla="*/ 346364 h 865910"/>
              <a:gd name="connsiteX1" fmla="*/ 138546 w 1193471"/>
              <a:gd name="connsiteY1" fmla="*/ 27709 h 865910"/>
              <a:gd name="connsiteX2" fmla="*/ 443346 w 1193471"/>
              <a:gd name="connsiteY2" fmla="*/ 180110 h 865910"/>
              <a:gd name="connsiteX3" fmla="*/ 671946 w 1193471"/>
              <a:gd name="connsiteY3" fmla="*/ 561110 h 865910"/>
              <a:gd name="connsiteX4" fmla="*/ 976746 w 1193471"/>
              <a:gd name="connsiteY4" fmla="*/ 865910 h 865910"/>
              <a:gd name="connsiteX5" fmla="*/ 1129146 w 1193471"/>
              <a:gd name="connsiteY5" fmla="*/ 637310 h 865910"/>
              <a:gd name="connsiteX0" fmla="*/ 29689 w 1193471"/>
              <a:gd name="connsiteY0" fmla="*/ 346364 h 865910"/>
              <a:gd name="connsiteX1" fmla="*/ 138546 w 1193471"/>
              <a:gd name="connsiteY1" fmla="*/ 27709 h 865910"/>
              <a:gd name="connsiteX2" fmla="*/ 443346 w 1193471"/>
              <a:gd name="connsiteY2" fmla="*/ 180110 h 865910"/>
              <a:gd name="connsiteX3" fmla="*/ 671946 w 1193471"/>
              <a:gd name="connsiteY3" fmla="*/ 561110 h 865910"/>
              <a:gd name="connsiteX4" fmla="*/ 976746 w 1193471"/>
              <a:gd name="connsiteY4" fmla="*/ 865910 h 865910"/>
              <a:gd name="connsiteX5" fmla="*/ 1129146 w 1193471"/>
              <a:gd name="connsiteY5" fmla="*/ 637310 h 865910"/>
              <a:gd name="connsiteX0" fmla="*/ 29689 w 1169720"/>
              <a:gd name="connsiteY0" fmla="*/ 346364 h 889496"/>
              <a:gd name="connsiteX1" fmla="*/ 138546 w 1169720"/>
              <a:gd name="connsiteY1" fmla="*/ 27709 h 889496"/>
              <a:gd name="connsiteX2" fmla="*/ 443346 w 1169720"/>
              <a:gd name="connsiteY2" fmla="*/ 180110 h 889496"/>
              <a:gd name="connsiteX3" fmla="*/ 671946 w 1169720"/>
              <a:gd name="connsiteY3" fmla="*/ 561110 h 889496"/>
              <a:gd name="connsiteX4" fmla="*/ 976746 w 1169720"/>
              <a:gd name="connsiteY4" fmla="*/ 865910 h 889496"/>
              <a:gd name="connsiteX5" fmla="*/ 1129146 w 1169720"/>
              <a:gd name="connsiteY5" fmla="*/ 637310 h 889496"/>
              <a:gd name="connsiteX0" fmla="*/ 29689 w 1129146"/>
              <a:gd name="connsiteY0" fmla="*/ 346364 h 889496"/>
              <a:gd name="connsiteX1" fmla="*/ 138546 w 1129146"/>
              <a:gd name="connsiteY1" fmla="*/ 27709 h 889496"/>
              <a:gd name="connsiteX2" fmla="*/ 443346 w 1129146"/>
              <a:gd name="connsiteY2" fmla="*/ 180110 h 889496"/>
              <a:gd name="connsiteX3" fmla="*/ 671946 w 1129146"/>
              <a:gd name="connsiteY3" fmla="*/ 561110 h 889496"/>
              <a:gd name="connsiteX4" fmla="*/ 900546 w 1129146"/>
              <a:gd name="connsiteY4" fmla="*/ 865910 h 889496"/>
              <a:gd name="connsiteX5" fmla="*/ 1129146 w 1129146"/>
              <a:gd name="connsiteY5" fmla="*/ 637310 h 889496"/>
              <a:gd name="connsiteX0" fmla="*/ 29689 w 1129146"/>
              <a:gd name="connsiteY0" fmla="*/ 346364 h 889496"/>
              <a:gd name="connsiteX1" fmla="*/ 138546 w 1129146"/>
              <a:gd name="connsiteY1" fmla="*/ 27709 h 889496"/>
              <a:gd name="connsiteX2" fmla="*/ 443346 w 1129146"/>
              <a:gd name="connsiteY2" fmla="*/ 180110 h 889496"/>
              <a:gd name="connsiteX3" fmla="*/ 671946 w 1129146"/>
              <a:gd name="connsiteY3" fmla="*/ 561110 h 889496"/>
              <a:gd name="connsiteX4" fmla="*/ 900546 w 1129146"/>
              <a:gd name="connsiteY4" fmla="*/ 865910 h 889496"/>
              <a:gd name="connsiteX5" fmla="*/ 1129146 w 1129146"/>
              <a:gd name="connsiteY5" fmla="*/ 637310 h 889496"/>
              <a:gd name="connsiteX0" fmla="*/ 29689 w 1129146"/>
              <a:gd name="connsiteY0" fmla="*/ 346364 h 889496"/>
              <a:gd name="connsiteX1" fmla="*/ 138546 w 1129146"/>
              <a:gd name="connsiteY1" fmla="*/ 27709 h 889496"/>
              <a:gd name="connsiteX2" fmla="*/ 443346 w 1129146"/>
              <a:gd name="connsiteY2" fmla="*/ 180110 h 889496"/>
              <a:gd name="connsiteX3" fmla="*/ 900546 w 1129146"/>
              <a:gd name="connsiteY3" fmla="*/ 865910 h 889496"/>
              <a:gd name="connsiteX4" fmla="*/ 1129146 w 1129146"/>
              <a:gd name="connsiteY4" fmla="*/ 637310 h 889496"/>
              <a:gd name="connsiteX0" fmla="*/ 29689 w 1129146"/>
              <a:gd name="connsiteY0" fmla="*/ 346364 h 889496"/>
              <a:gd name="connsiteX1" fmla="*/ 138546 w 1129146"/>
              <a:gd name="connsiteY1" fmla="*/ 27709 h 889496"/>
              <a:gd name="connsiteX2" fmla="*/ 443346 w 1129146"/>
              <a:gd name="connsiteY2" fmla="*/ 180110 h 889496"/>
              <a:gd name="connsiteX3" fmla="*/ 900546 w 1129146"/>
              <a:gd name="connsiteY3" fmla="*/ 865910 h 889496"/>
              <a:gd name="connsiteX4" fmla="*/ 1129146 w 1129146"/>
              <a:gd name="connsiteY4" fmla="*/ 637310 h 889496"/>
              <a:gd name="connsiteX0" fmla="*/ 29689 w 1096489"/>
              <a:gd name="connsiteY0" fmla="*/ 756181 h 948041"/>
              <a:gd name="connsiteX1" fmla="*/ 105889 w 1096489"/>
              <a:gd name="connsiteY1" fmla="*/ 86254 h 948041"/>
              <a:gd name="connsiteX2" fmla="*/ 410689 w 1096489"/>
              <a:gd name="connsiteY2" fmla="*/ 238655 h 948041"/>
              <a:gd name="connsiteX3" fmla="*/ 867889 w 1096489"/>
              <a:gd name="connsiteY3" fmla="*/ 924455 h 948041"/>
              <a:gd name="connsiteX4" fmla="*/ 1096489 w 1096489"/>
              <a:gd name="connsiteY4" fmla="*/ 695855 h 948041"/>
              <a:gd name="connsiteX0" fmla="*/ 29689 w 1096489"/>
              <a:gd name="connsiteY0" fmla="*/ 756182 h 948041"/>
              <a:gd name="connsiteX1" fmla="*/ 105889 w 1096489"/>
              <a:gd name="connsiteY1" fmla="*/ 86254 h 948041"/>
              <a:gd name="connsiteX2" fmla="*/ 410689 w 1096489"/>
              <a:gd name="connsiteY2" fmla="*/ 238655 h 948041"/>
              <a:gd name="connsiteX3" fmla="*/ 867889 w 1096489"/>
              <a:gd name="connsiteY3" fmla="*/ 924455 h 948041"/>
              <a:gd name="connsiteX4" fmla="*/ 1096489 w 1096489"/>
              <a:gd name="connsiteY4" fmla="*/ 695855 h 948041"/>
              <a:gd name="connsiteX0" fmla="*/ 29689 w 1096489"/>
              <a:gd name="connsiteY0" fmla="*/ 933982 h 973441"/>
              <a:gd name="connsiteX1" fmla="*/ 105889 w 1096489"/>
              <a:gd name="connsiteY1" fmla="*/ 111654 h 973441"/>
              <a:gd name="connsiteX2" fmla="*/ 410689 w 1096489"/>
              <a:gd name="connsiteY2" fmla="*/ 264055 h 973441"/>
              <a:gd name="connsiteX3" fmla="*/ 867889 w 1096489"/>
              <a:gd name="connsiteY3" fmla="*/ 949855 h 973441"/>
              <a:gd name="connsiteX4" fmla="*/ 1096489 w 1096489"/>
              <a:gd name="connsiteY4" fmla="*/ 721255 h 973441"/>
              <a:gd name="connsiteX0" fmla="*/ 29689 w 1096489"/>
              <a:gd name="connsiteY0" fmla="*/ 848882 h 888341"/>
              <a:gd name="connsiteX1" fmla="*/ 105889 w 1096489"/>
              <a:gd name="connsiteY1" fmla="*/ 391682 h 888341"/>
              <a:gd name="connsiteX2" fmla="*/ 410689 w 1096489"/>
              <a:gd name="connsiteY2" fmla="*/ 178955 h 888341"/>
              <a:gd name="connsiteX3" fmla="*/ 867889 w 1096489"/>
              <a:gd name="connsiteY3" fmla="*/ 864755 h 888341"/>
              <a:gd name="connsiteX4" fmla="*/ 1096489 w 1096489"/>
              <a:gd name="connsiteY4" fmla="*/ 636155 h 888341"/>
              <a:gd name="connsiteX0" fmla="*/ 29689 w 1096489"/>
              <a:gd name="connsiteY0" fmla="*/ 559955 h 599414"/>
              <a:gd name="connsiteX1" fmla="*/ 105889 w 1096489"/>
              <a:gd name="connsiteY1" fmla="*/ 102755 h 599414"/>
              <a:gd name="connsiteX2" fmla="*/ 410689 w 1096489"/>
              <a:gd name="connsiteY2" fmla="*/ 178955 h 599414"/>
              <a:gd name="connsiteX3" fmla="*/ 867889 w 1096489"/>
              <a:gd name="connsiteY3" fmla="*/ 575828 h 599414"/>
              <a:gd name="connsiteX4" fmla="*/ 1096489 w 1096489"/>
              <a:gd name="connsiteY4" fmla="*/ 347228 h 599414"/>
              <a:gd name="connsiteX0" fmla="*/ 29689 w 1096489"/>
              <a:gd name="connsiteY0" fmla="*/ 559955 h 659740"/>
              <a:gd name="connsiteX1" fmla="*/ 105889 w 1096489"/>
              <a:gd name="connsiteY1" fmla="*/ 102755 h 659740"/>
              <a:gd name="connsiteX2" fmla="*/ 410689 w 1096489"/>
              <a:gd name="connsiteY2" fmla="*/ 178955 h 659740"/>
              <a:gd name="connsiteX3" fmla="*/ 715489 w 1096489"/>
              <a:gd name="connsiteY3" fmla="*/ 636154 h 659740"/>
              <a:gd name="connsiteX4" fmla="*/ 1096489 w 1096489"/>
              <a:gd name="connsiteY4" fmla="*/ 347228 h 659740"/>
              <a:gd name="connsiteX0" fmla="*/ 29689 w 1096489"/>
              <a:gd name="connsiteY0" fmla="*/ 559955 h 686459"/>
              <a:gd name="connsiteX1" fmla="*/ 105889 w 1096489"/>
              <a:gd name="connsiteY1" fmla="*/ 102755 h 686459"/>
              <a:gd name="connsiteX2" fmla="*/ 410689 w 1096489"/>
              <a:gd name="connsiteY2" fmla="*/ 178955 h 686459"/>
              <a:gd name="connsiteX3" fmla="*/ 715489 w 1096489"/>
              <a:gd name="connsiteY3" fmla="*/ 636154 h 686459"/>
              <a:gd name="connsiteX4" fmla="*/ 1096489 w 1096489"/>
              <a:gd name="connsiteY4" fmla="*/ 347228 h 686459"/>
              <a:gd name="connsiteX0" fmla="*/ 29689 w 1096489"/>
              <a:gd name="connsiteY0" fmla="*/ 559955 h 686459"/>
              <a:gd name="connsiteX1" fmla="*/ 105889 w 1096489"/>
              <a:gd name="connsiteY1" fmla="*/ 102755 h 686459"/>
              <a:gd name="connsiteX2" fmla="*/ 410689 w 1096489"/>
              <a:gd name="connsiteY2" fmla="*/ 178955 h 686459"/>
              <a:gd name="connsiteX3" fmla="*/ 715489 w 1096489"/>
              <a:gd name="connsiteY3" fmla="*/ 636154 h 686459"/>
              <a:gd name="connsiteX4" fmla="*/ 1096489 w 1096489"/>
              <a:gd name="connsiteY4" fmla="*/ 347228 h 686459"/>
              <a:gd name="connsiteX0" fmla="*/ 29689 w 1096489"/>
              <a:gd name="connsiteY0" fmla="*/ 559955 h 686459"/>
              <a:gd name="connsiteX1" fmla="*/ 105889 w 1096489"/>
              <a:gd name="connsiteY1" fmla="*/ 102755 h 686459"/>
              <a:gd name="connsiteX2" fmla="*/ 410689 w 1096489"/>
              <a:gd name="connsiteY2" fmla="*/ 178955 h 686459"/>
              <a:gd name="connsiteX3" fmla="*/ 715489 w 1096489"/>
              <a:gd name="connsiteY3" fmla="*/ 636154 h 686459"/>
              <a:gd name="connsiteX4" fmla="*/ 1096489 w 1096489"/>
              <a:gd name="connsiteY4" fmla="*/ 347228 h 68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489" h="686459">
                <a:moveTo>
                  <a:pt x="29689" y="559955"/>
                </a:moveTo>
                <a:cubicBezTo>
                  <a:pt x="0" y="435264"/>
                  <a:pt x="42389" y="166255"/>
                  <a:pt x="105889" y="102755"/>
                </a:cubicBezTo>
                <a:cubicBezTo>
                  <a:pt x="169389" y="39255"/>
                  <a:pt x="293090" y="0"/>
                  <a:pt x="410689" y="178955"/>
                </a:cubicBezTo>
                <a:cubicBezTo>
                  <a:pt x="537689" y="318655"/>
                  <a:pt x="443347" y="510639"/>
                  <a:pt x="715489" y="636154"/>
                </a:cubicBezTo>
                <a:cubicBezTo>
                  <a:pt x="1042060" y="686459"/>
                  <a:pt x="1082635" y="400667"/>
                  <a:pt x="1096489" y="347228"/>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endParaRPr>
          </a:p>
        </p:txBody>
      </p:sp>
      <p:sp>
        <p:nvSpPr>
          <p:cNvPr id="233" name="Date Placeholder 3"/>
          <p:cNvSpPr txBox="1">
            <a:spLocks/>
          </p:cNvSpPr>
          <p:nvPr/>
        </p:nvSpPr>
        <p:spPr>
          <a:xfrm>
            <a:off x="5163672" y="6250164"/>
            <a:ext cx="37866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DDEA53F-A975-46B3-B8DB-D9D89590CDDF}" type="datetimeFigureOut">
              <a:rPr lang="en-US" sz="1000" smtClean="0">
                <a:solidFill>
                  <a:schemeClr val="accent1">
                    <a:lumMod val="50000"/>
                  </a:schemeClr>
                </a:solidFill>
              </a:rPr>
              <a:pPr algn="r"/>
              <a:t>3/27/2020</a:t>
            </a:fld>
            <a:endParaRPr lang="en-US" sz="1000" dirty="0">
              <a:solidFill>
                <a:schemeClr val="accent1">
                  <a:lumMod val="50000"/>
                </a:schemeClr>
              </a:solidFill>
            </a:endParaRPr>
          </a:p>
        </p:txBody>
      </p:sp>
      <p:sp>
        <p:nvSpPr>
          <p:cNvPr id="4" name="Rectangle 3"/>
          <p:cNvSpPr/>
          <p:nvPr/>
        </p:nvSpPr>
        <p:spPr>
          <a:xfrm>
            <a:off x="4267200" y="2590800"/>
            <a:ext cx="896472" cy="762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7626" y="2590800"/>
            <a:ext cx="663574" cy="290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70026" y="2880915"/>
            <a:ext cx="365125" cy="39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a:spLocks noChangeArrowheads="1"/>
          </p:cNvSpPr>
          <p:nvPr/>
        </p:nvSpPr>
        <p:spPr bwMode="auto">
          <a:xfrm>
            <a:off x="3162300" y="2086623"/>
            <a:ext cx="2667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dirty="0"/>
              <a:t>Controller &amp; Transducer </a:t>
            </a:r>
          </a:p>
        </p:txBody>
      </p:sp>
      <p:sp>
        <p:nvSpPr>
          <p:cNvPr id="13" name="Rectangle 12"/>
          <p:cNvSpPr/>
          <p:nvPr/>
        </p:nvSpPr>
        <p:spPr>
          <a:xfrm>
            <a:off x="6858000" y="2632072"/>
            <a:ext cx="381000" cy="328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6858000" y="2971800"/>
            <a:ext cx="355736" cy="526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a:spLocks noChangeArrowheads="1"/>
          </p:cNvSpPr>
          <p:nvPr/>
        </p:nvSpPr>
        <p:spPr bwMode="auto">
          <a:xfrm>
            <a:off x="5715000" y="2086623"/>
            <a:ext cx="2667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dirty="0"/>
              <a:t>Radar</a:t>
            </a:r>
          </a:p>
        </p:txBody>
      </p:sp>
      <p:sp>
        <p:nvSpPr>
          <p:cNvPr id="28" name="Title 27"/>
          <p:cNvSpPr>
            <a:spLocks noGrp="1"/>
          </p:cNvSpPr>
          <p:nvPr>
            <p:ph type="title"/>
          </p:nvPr>
        </p:nvSpPr>
        <p:spPr/>
        <p:txBody>
          <a:bodyPr>
            <a:noAutofit/>
          </a:bodyPr>
          <a:lstStyle/>
          <a:p>
            <a:r>
              <a:rPr lang="en-US" sz="3200" dirty="0"/>
              <a:t>Time of Flight</a:t>
            </a:r>
            <a:br>
              <a:rPr lang="en-US" sz="3200" dirty="0"/>
            </a:br>
            <a:r>
              <a:rPr lang="en-US" sz="3200" dirty="0"/>
              <a:t>The Calculation of Level</a:t>
            </a:r>
          </a:p>
        </p:txBody>
      </p:sp>
    </p:spTree>
    <p:extLst>
      <p:ext uri="{BB962C8B-B14F-4D97-AF65-F5344CB8AC3E}">
        <p14:creationId xmlns:p14="http://schemas.microsoft.com/office/powerpoint/2010/main" val="2830638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2"/>
          <p:cNvGrpSpPr/>
          <p:nvPr/>
        </p:nvGrpSpPr>
        <p:grpSpPr>
          <a:xfrm>
            <a:off x="2139950" y="4937475"/>
            <a:ext cx="879476" cy="1349375"/>
            <a:chOff x="3968077" y="4832701"/>
            <a:chExt cx="879476" cy="1349375"/>
          </a:xfrm>
          <a:effectLst>
            <a:outerShdw blurRad="76200" dir="18900000" sy="23000" kx="-1200000" algn="bl" rotWithShape="0">
              <a:prstClr val="black">
                <a:alpha val="20000"/>
              </a:prstClr>
            </a:outerShdw>
          </a:effectLst>
        </p:grpSpPr>
        <p:sp>
          <p:nvSpPr>
            <p:cNvPr id="66" name="Rectangle 62"/>
            <p:cNvSpPr>
              <a:spLocks noChangeArrowheads="1"/>
            </p:cNvSpPr>
            <p:nvPr/>
          </p:nvSpPr>
          <p:spPr bwMode="auto">
            <a:xfrm>
              <a:off x="3998240" y="4953351"/>
              <a:ext cx="815975" cy="531813"/>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67" name="Oval 63"/>
            <p:cNvSpPr>
              <a:spLocks noChangeArrowheads="1"/>
            </p:cNvSpPr>
            <p:nvPr/>
          </p:nvSpPr>
          <p:spPr bwMode="auto">
            <a:xfrm>
              <a:off x="3968077" y="6012213"/>
              <a:ext cx="876300" cy="169863"/>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68" name="Oval 64"/>
            <p:cNvSpPr>
              <a:spLocks noChangeArrowheads="1"/>
            </p:cNvSpPr>
            <p:nvPr/>
          </p:nvSpPr>
          <p:spPr bwMode="auto">
            <a:xfrm>
              <a:off x="3980777" y="5947126"/>
              <a:ext cx="855663" cy="157163"/>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69" name="Rectangle 65"/>
            <p:cNvSpPr>
              <a:spLocks noChangeArrowheads="1"/>
            </p:cNvSpPr>
            <p:nvPr/>
          </p:nvSpPr>
          <p:spPr bwMode="auto">
            <a:xfrm>
              <a:off x="4009352" y="5148613"/>
              <a:ext cx="823913" cy="879475"/>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70" name="Oval 66"/>
            <p:cNvSpPr>
              <a:spLocks noChangeArrowheads="1"/>
            </p:cNvSpPr>
            <p:nvPr/>
          </p:nvSpPr>
          <p:spPr bwMode="auto">
            <a:xfrm>
              <a:off x="3969665" y="5067651"/>
              <a:ext cx="855663" cy="155575"/>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71" name="Rectangle 67"/>
            <p:cNvSpPr>
              <a:spLocks noChangeArrowheads="1"/>
            </p:cNvSpPr>
            <p:nvPr/>
          </p:nvSpPr>
          <p:spPr bwMode="auto">
            <a:xfrm>
              <a:off x="3968077" y="4913663"/>
              <a:ext cx="141288" cy="1190625"/>
            </a:xfrm>
            <a:prstGeom prst="rect">
              <a:avLst/>
            </a:prstGeom>
            <a:gradFill flip="none" rotWithShape="1">
              <a:gsLst>
                <a:gs pos="0">
                  <a:srgbClr val="919191"/>
                </a:gs>
                <a:gs pos="100000">
                  <a:srgbClr val="DEDEDE"/>
                </a:gs>
              </a:gsLst>
              <a:lin ang="18900000" scaled="1"/>
              <a:tileRect/>
            </a:gradFill>
            <a:ln w="12700">
              <a:noFill/>
              <a:miter lim="800000"/>
              <a:headEnd/>
              <a:tailEnd/>
            </a:ln>
          </p:spPr>
          <p:txBody>
            <a:bodyPr wrap="none" anchor="ctr"/>
            <a:lstStyle/>
            <a:p>
              <a:endParaRPr lang="en-US" sz="1600" dirty="0">
                <a:solidFill>
                  <a:schemeClr val="tx1"/>
                </a:solidFill>
              </a:endParaRPr>
            </a:p>
          </p:txBody>
        </p:sp>
        <p:sp>
          <p:nvSpPr>
            <p:cNvPr id="72" name="Rectangle 68"/>
            <p:cNvSpPr>
              <a:spLocks noChangeArrowheads="1"/>
            </p:cNvSpPr>
            <p:nvPr/>
          </p:nvSpPr>
          <p:spPr bwMode="auto">
            <a:xfrm>
              <a:off x="4706265" y="4913663"/>
              <a:ext cx="141288" cy="1190625"/>
            </a:xfrm>
            <a:prstGeom prst="rect">
              <a:avLst/>
            </a:prstGeom>
            <a:gradFill rotWithShape="0">
              <a:gsLst>
                <a:gs pos="0">
                  <a:srgbClr val="919191"/>
                </a:gs>
                <a:gs pos="100000">
                  <a:srgbClr val="DEDEDE"/>
                </a:gs>
              </a:gsLst>
              <a:lin ang="0" scaled="1"/>
            </a:gradFill>
            <a:ln w="12700">
              <a:noFill/>
              <a:miter lim="800000"/>
              <a:headEnd/>
              <a:tailEnd/>
            </a:ln>
          </p:spPr>
          <p:txBody>
            <a:bodyPr wrap="none" anchor="ctr"/>
            <a:lstStyle/>
            <a:p>
              <a:endParaRPr lang="en-US" sz="1600" dirty="0">
                <a:solidFill>
                  <a:schemeClr val="tx1"/>
                </a:solidFill>
              </a:endParaRPr>
            </a:p>
          </p:txBody>
        </p:sp>
        <p:sp>
          <p:nvSpPr>
            <p:cNvPr id="73" name="Oval 69"/>
            <p:cNvSpPr>
              <a:spLocks noChangeArrowheads="1"/>
            </p:cNvSpPr>
            <p:nvPr/>
          </p:nvSpPr>
          <p:spPr bwMode="auto">
            <a:xfrm>
              <a:off x="3968077" y="4832701"/>
              <a:ext cx="877888" cy="168275"/>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grpSp>
      <p:grpSp>
        <p:nvGrpSpPr>
          <p:cNvPr id="3" name="Group 2"/>
          <p:cNvGrpSpPr>
            <a:grpSpLocks/>
          </p:cNvGrpSpPr>
          <p:nvPr/>
        </p:nvGrpSpPr>
        <p:grpSpPr bwMode="auto">
          <a:xfrm>
            <a:off x="990600" y="2596585"/>
            <a:ext cx="879475" cy="1349376"/>
            <a:chOff x="314" y="2798"/>
            <a:chExt cx="554" cy="850"/>
          </a:xfrm>
          <a:effectLst>
            <a:outerShdw blurRad="76200" dir="18900000" sy="23000" kx="-1200000" algn="bl" rotWithShape="0">
              <a:prstClr val="black">
                <a:alpha val="20000"/>
              </a:prstClr>
            </a:outerShdw>
          </a:effectLst>
        </p:grpSpPr>
        <p:sp>
          <p:nvSpPr>
            <p:cNvPr id="11" name="Rectangle 3"/>
            <p:cNvSpPr>
              <a:spLocks noChangeArrowheads="1"/>
            </p:cNvSpPr>
            <p:nvPr/>
          </p:nvSpPr>
          <p:spPr bwMode="auto">
            <a:xfrm>
              <a:off x="335" y="2874"/>
              <a:ext cx="514" cy="335"/>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12" name="Oval 4"/>
            <p:cNvSpPr>
              <a:spLocks noChangeArrowheads="1"/>
            </p:cNvSpPr>
            <p:nvPr/>
          </p:nvSpPr>
          <p:spPr bwMode="auto">
            <a:xfrm>
              <a:off x="316" y="3541"/>
              <a:ext cx="552" cy="107"/>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13" name="Oval 5"/>
            <p:cNvSpPr>
              <a:spLocks noChangeArrowheads="1"/>
            </p:cNvSpPr>
            <p:nvPr/>
          </p:nvSpPr>
          <p:spPr bwMode="auto">
            <a:xfrm>
              <a:off x="321" y="3500"/>
              <a:ext cx="539" cy="99"/>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14" name="Rectangle 6"/>
            <p:cNvSpPr>
              <a:spLocks noChangeArrowheads="1"/>
            </p:cNvSpPr>
            <p:nvPr/>
          </p:nvSpPr>
          <p:spPr bwMode="auto">
            <a:xfrm>
              <a:off x="323" y="3225"/>
              <a:ext cx="519" cy="326"/>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15" name="Oval 7"/>
            <p:cNvSpPr>
              <a:spLocks noChangeArrowheads="1"/>
            </p:cNvSpPr>
            <p:nvPr/>
          </p:nvSpPr>
          <p:spPr bwMode="auto">
            <a:xfrm>
              <a:off x="321" y="3176"/>
              <a:ext cx="539" cy="98"/>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16" name="Rectangle 8"/>
            <p:cNvSpPr>
              <a:spLocks noChangeArrowheads="1"/>
            </p:cNvSpPr>
            <p:nvPr/>
          </p:nvSpPr>
          <p:spPr bwMode="auto">
            <a:xfrm>
              <a:off x="779" y="2849"/>
              <a:ext cx="89" cy="750"/>
            </a:xfrm>
            <a:prstGeom prst="rect">
              <a:avLst/>
            </a:prstGeom>
            <a:gradFill rotWithShape="0">
              <a:gsLst>
                <a:gs pos="0">
                  <a:srgbClr val="BDBDBD"/>
                </a:gs>
                <a:gs pos="100000">
                  <a:srgbClr val="919191"/>
                </a:gs>
              </a:gsLst>
              <a:lin ang="0" scaled="1"/>
            </a:gradFill>
            <a:ln w="12700">
              <a:noFill/>
              <a:miter lim="800000"/>
              <a:headEnd/>
              <a:tailEnd/>
            </a:ln>
          </p:spPr>
          <p:txBody>
            <a:bodyPr wrap="none" anchor="ctr"/>
            <a:lstStyle/>
            <a:p>
              <a:endParaRPr lang="en-US" sz="1600" dirty="0">
                <a:solidFill>
                  <a:schemeClr val="tx1"/>
                </a:solidFill>
              </a:endParaRPr>
            </a:p>
          </p:txBody>
        </p:sp>
        <p:sp>
          <p:nvSpPr>
            <p:cNvPr id="17" name="Rectangle 9"/>
            <p:cNvSpPr>
              <a:spLocks noChangeArrowheads="1"/>
            </p:cNvSpPr>
            <p:nvPr/>
          </p:nvSpPr>
          <p:spPr bwMode="auto">
            <a:xfrm>
              <a:off x="314" y="2849"/>
              <a:ext cx="89" cy="750"/>
            </a:xfrm>
            <a:prstGeom prst="rect">
              <a:avLst/>
            </a:prstGeom>
            <a:gradFill flip="none" rotWithShape="1">
              <a:gsLst>
                <a:gs pos="0">
                  <a:srgbClr val="919191"/>
                </a:gs>
                <a:gs pos="100000">
                  <a:srgbClr val="DEDEDE"/>
                </a:gs>
              </a:gsLst>
              <a:lin ang="18900000" scaled="1"/>
              <a:tileRect/>
            </a:gradFill>
            <a:ln w="12700">
              <a:noFill/>
              <a:miter lim="800000"/>
              <a:headEnd/>
              <a:tailEnd/>
            </a:ln>
          </p:spPr>
          <p:txBody>
            <a:bodyPr wrap="none" anchor="ctr"/>
            <a:lstStyle/>
            <a:p>
              <a:endParaRPr lang="en-US" sz="1600" dirty="0">
                <a:solidFill>
                  <a:schemeClr val="tx1"/>
                </a:solidFill>
              </a:endParaRPr>
            </a:p>
          </p:txBody>
        </p:sp>
        <p:sp>
          <p:nvSpPr>
            <p:cNvPr id="18" name="Oval 10"/>
            <p:cNvSpPr>
              <a:spLocks noChangeArrowheads="1"/>
            </p:cNvSpPr>
            <p:nvPr/>
          </p:nvSpPr>
          <p:spPr bwMode="auto">
            <a:xfrm>
              <a:off x="315" y="2798"/>
              <a:ext cx="553" cy="106"/>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sp>
          <p:nvSpPr>
            <p:cNvPr id="20" name="Line 15"/>
            <p:cNvSpPr>
              <a:spLocks noChangeShapeType="1"/>
            </p:cNvSpPr>
            <p:nvPr/>
          </p:nvSpPr>
          <p:spPr bwMode="auto">
            <a:xfrm>
              <a:off x="601" y="3288"/>
              <a:ext cx="0" cy="308"/>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grpSp>
      <p:sp>
        <p:nvSpPr>
          <p:cNvPr id="10" name="Rectangle 16"/>
          <p:cNvSpPr>
            <a:spLocks noChangeArrowheads="1"/>
          </p:cNvSpPr>
          <p:nvPr/>
        </p:nvSpPr>
        <p:spPr bwMode="auto">
          <a:xfrm>
            <a:off x="1096117" y="1638680"/>
            <a:ext cx="1190625" cy="335989"/>
          </a:xfrm>
          <a:prstGeom prst="rect">
            <a:avLst/>
          </a:prstGeom>
          <a:noFill/>
          <a:ln w="12700">
            <a:noFill/>
            <a:miter lim="800000"/>
            <a:headEnd/>
            <a:tailEnd/>
          </a:ln>
        </p:spPr>
        <p:txBody>
          <a:bodyPr lIns="90488" tIns="44450" rIns="90488" bIns="44450">
            <a:spAutoFit/>
          </a:bodyPr>
          <a:lstStyle/>
          <a:p>
            <a:r>
              <a:rPr lang="en-GB" sz="1600" dirty="0">
                <a:solidFill>
                  <a:schemeClr val="tx1"/>
                </a:solidFill>
              </a:rPr>
              <a:t>Level</a:t>
            </a:r>
          </a:p>
        </p:txBody>
      </p:sp>
      <p:grpSp>
        <p:nvGrpSpPr>
          <p:cNvPr id="4" name="Group 344"/>
          <p:cNvGrpSpPr/>
          <p:nvPr/>
        </p:nvGrpSpPr>
        <p:grpSpPr>
          <a:xfrm>
            <a:off x="3124200" y="2594602"/>
            <a:ext cx="879476" cy="1354138"/>
            <a:chOff x="4999447" y="2489828"/>
            <a:chExt cx="879476" cy="1354138"/>
          </a:xfrm>
          <a:effectLst>
            <a:outerShdw blurRad="76200" dir="18900000" sy="23000" kx="-1200000" algn="bl" rotWithShape="0">
              <a:prstClr val="black">
                <a:alpha val="20000"/>
              </a:prstClr>
            </a:outerShdw>
          </a:effectLst>
        </p:grpSpPr>
        <p:sp>
          <p:nvSpPr>
            <p:cNvPr id="25" name="Rectangle 18"/>
            <p:cNvSpPr>
              <a:spLocks noChangeArrowheads="1"/>
            </p:cNvSpPr>
            <p:nvPr/>
          </p:nvSpPr>
          <p:spPr bwMode="auto">
            <a:xfrm>
              <a:off x="5032785" y="2615241"/>
              <a:ext cx="815975" cy="531813"/>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26" name="Oval 19"/>
            <p:cNvSpPr>
              <a:spLocks noChangeArrowheads="1"/>
            </p:cNvSpPr>
            <p:nvPr/>
          </p:nvSpPr>
          <p:spPr bwMode="auto">
            <a:xfrm>
              <a:off x="5002622" y="3674103"/>
              <a:ext cx="876300" cy="169863"/>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27" name="Oval 20"/>
            <p:cNvSpPr>
              <a:spLocks noChangeArrowheads="1"/>
            </p:cNvSpPr>
            <p:nvPr/>
          </p:nvSpPr>
          <p:spPr bwMode="auto">
            <a:xfrm>
              <a:off x="5010560" y="3609016"/>
              <a:ext cx="855663" cy="157163"/>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28" name="Rectangle 21"/>
            <p:cNvSpPr>
              <a:spLocks noChangeArrowheads="1"/>
            </p:cNvSpPr>
            <p:nvPr/>
          </p:nvSpPr>
          <p:spPr bwMode="auto">
            <a:xfrm>
              <a:off x="5013735" y="3172453"/>
              <a:ext cx="823913" cy="517525"/>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29" name="Oval 22"/>
            <p:cNvSpPr>
              <a:spLocks noChangeArrowheads="1"/>
            </p:cNvSpPr>
            <p:nvPr/>
          </p:nvSpPr>
          <p:spPr bwMode="auto">
            <a:xfrm>
              <a:off x="5010560" y="3094666"/>
              <a:ext cx="855663" cy="155575"/>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30" name="Rectangle 23"/>
            <p:cNvSpPr>
              <a:spLocks noChangeArrowheads="1"/>
            </p:cNvSpPr>
            <p:nvPr/>
          </p:nvSpPr>
          <p:spPr bwMode="auto">
            <a:xfrm>
              <a:off x="5737635" y="2575553"/>
              <a:ext cx="141288" cy="1190625"/>
            </a:xfrm>
            <a:prstGeom prst="rect">
              <a:avLst/>
            </a:prstGeom>
            <a:gradFill rotWithShape="0">
              <a:gsLst>
                <a:gs pos="0">
                  <a:srgbClr val="BDBDBD"/>
                </a:gs>
                <a:gs pos="100000">
                  <a:srgbClr val="919191"/>
                </a:gs>
              </a:gsLst>
              <a:lin ang="0" scaled="1"/>
            </a:gradFill>
            <a:ln w="12700">
              <a:noFill/>
              <a:miter lim="800000"/>
              <a:headEnd/>
              <a:tailEnd/>
            </a:ln>
          </p:spPr>
          <p:txBody>
            <a:bodyPr wrap="none" anchor="ctr"/>
            <a:lstStyle/>
            <a:p>
              <a:endParaRPr lang="en-US" sz="1600" dirty="0">
                <a:solidFill>
                  <a:schemeClr val="tx1"/>
                </a:solidFill>
              </a:endParaRPr>
            </a:p>
          </p:txBody>
        </p:sp>
        <p:sp>
          <p:nvSpPr>
            <p:cNvPr id="31" name="Rectangle 24"/>
            <p:cNvSpPr>
              <a:spLocks noChangeArrowheads="1"/>
            </p:cNvSpPr>
            <p:nvPr/>
          </p:nvSpPr>
          <p:spPr bwMode="auto">
            <a:xfrm>
              <a:off x="4999447" y="2575553"/>
              <a:ext cx="141288" cy="1190625"/>
            </a:xfrm>
            <a:prstGeom prst="rect">
              <a:avLst/>
            </a:prstGeom>
            <a:gradFill flip="none" rotWithShape="1">
              <a:gsLst>
                <a:gs pos="0">
                  <a:srgbClr val="919191"/>
                </a:gs>
                <a:gs pos="100000">
                  <a:srgbClr val="DEDEDE"/>
                </a:gs>
              </a:gsLst>
              <a:lin ang="18900000" scaled="1"/>
              <a:tileRect/>
            </a:gradFill>
            <a:ln w="12700">
              <a:noFill/>
              <a:miter lim="800000"/>
              <a:headEnd/>
              <a:tailEnd/>
            </a:ln>
          </p:spPr>
          <p:txBody>
            <a:bodyPr wrap="none" anchor="ctr"/>
            <a:lstStyle/>
            <a:p>
              <a:endParaRPr lang="en-US" sz="1600" dirty="0">
                <a:solidFill>
                  <a:schemeClr val="tx1"/>
                </a:solidFill>
              </a:endParaRPr>
            </a:p>
          </p:txBody>
        </p:sp>
        <p:sp>
          <p:nvSpPr>
            <p:cNvPr id="32" name="Oval 25"/>
            <p:cNvSpPr>
              <a:spLocks noChangeArrowheads="1"/>
            </p:cNvSpPr>
            <p:nvPr/>
          </p:nvSpPr>
          <p:spPr bwMode="auto">
            <a:xfrm>
              <a:off x="5001035" y="2494591"/>
              <a:ext cx="877888" cy="168275"/>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sp>
          <p:nvSpPr>
            <p:cNvPr id="34" name="Line 30"/>
            <p:cNvSpPr>
              <a:spLocks noChangeShapeType="1"/>
            </p:cNvSpPr>
            <p:nvPr/>
          </p:nvSpPr>
          <p:spPr bwMode="auto">
            <a:xfrm>
              <a:off x="5443947" y="2489828"/>
              <a:ext cx="0" cy="611188"/>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grpSp>
      <p:sp>
        <p:nvSpPr>
          <p:cNvPr id="35" name="Rectangle 31"/>
          <p:cNvSpPr>
            <a:spLocks noChangeArrowheads="1"/>
          </p:cNvSpPr>
          <p:nvPr/>
        </p:nvSpPr>
        <p:spPr bwMode="auto">
          <a:xfrm>
            <a:off x="3153410" y="1638680"/>
            <a:ext cx="1190625" cy="335989"/>
          </a:xfrm>
          <a:prstGeom prst="rect">
            <a:avLst/>
          </a:prstGeom>
          <a:noFill/>
          <a:ln w="12700">
            <a:noFill/>
            <a:miter lim="800000"/>
            <a:headEnd/>
            <a:tailEnd/>
          </a:ln>
        </p:spPr>
        <p:txBody>
          <a:bodyPr lIns="90488" tIns="44450" rIns="90488" bIns="44450">
            <a:spAutoFit/>
          </a:bodyPr>
          <a:lstStyle/>
          <a:p>
            <a:r>
              <a:rPr lang="en-GB" sz="1600" dirty="0">
                <a:solidFill>
                  <a:schemeClr val="tx1"/>
                </a:solidFill>
              </a:rPr>
              <a:t>Space</a:t>
            </a:r>
          </a:p>
        </p:txBody>
      </p:sp>
      <p:grpSp>
        <p:nvGrpSpPr>
          <p:cNvPr id="8" name="Group 345"/>
          <p:cNvGrpSpPr/>
          <p:nvPr/>
        </p:nvGrpSpPr>
        <p:grpSpPr>
          <a:xfrm>
            <a:off x="5391468" y="2609283"/>
            <a:ext cx="879475" cy="1349376"/>
            <a:chOff x="6411360" y="2504509"/>
            <a:chExt cx="879475" cy="1349376"/>
          </a:xfrm>
          <a:effectLst>
            <a:outerShdw blurRad="76200" dir="18900000" sy="23000" kx="-1200000" algn="bl" rotWithShape="0">
              <a:prstClr val="black">
                <a:alpha val="20000"/>
              </a:prstClr>
            </a:outerShdw>
          </a:effectLst>
        </p:grpSpPr>
        <p:sp>
          <p:nvSpPr>
            <p:cNvPr id="40" name="Rectangle 33"/>
            <p:cNvSpPr>
              <a:spLocks noChangeArrowheads="1"/>
            </p:cNvSpPr>
            <p:nvPr/>
          </p:nvSpPr>
          <p:spPr bwMode="auto">
            <a:xfrm>
              <a:off x="6444697" y="2625159"/>
              <a:ext cx="815975" cy="531813"/>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41" name="Oval 34"/>
            <p:cNvSpPr>
              <a:spLocks noChangeArrowheads="1"/>
            </p:cNvSpPr>
            <p:nvPr/>
          </p:nvSpPr>
          <p:spPr bwMode="auto">
            <a:xfrm>
              <a:off x="6414535" y="3684022"/>
              <a:ext cx="876300" cy="169863"/>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42" name="Oval 35"/>
            <p:cNvSpPr>
              <a:spLocks noChangeArrowheads="1"/>
            </p:cNvSpPr>
            <p:nvPr/>
          </p:nvSpPr>
          <p:spPr bwMode="auto">
            <a:xfrm>
              <a:off x="6422472" y="3618934"/>
              <a:ext cx="855663" cy="157163"/>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43" name="Rectangle 36"/>
            <p:cNvSpPr>
              <a:spLocks noChangeArrowheads="1"/>
            </p:cNvSpPr>
            <p:nvPr/>
          </p:nvSpPr>
          <p:spPr bwMode="auto">
            <a:xfrm>
              <a:off x="6425647" y="3182372"/>
              <a:ext cx="823913" cy="517525"/>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44" name="Oval 37"/>
            <p:cNvSpPr>
              <a:spLocks noChangeArrowheads="1"/>
            </p:cNvSpPr>
            <p:nvPr/>
          </p:nvSpPr>
          <p:spPr bwMode="auto">
            <a:xfrm>
              <a:off x="6422472" y="3104584"/>
              <a:ext cx="855663" cy="155575"/>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45" name="Rectangle 38"/>
            <p:cNvSpPr>
              <a:spLocks noChangeArrowheads="1"/>
            </p:cNvSpPr>
            <p:nvPr/>
          </p:nvSpPr>
          <p:spPr bwMode="auto">
            <a:xfrm>
              <a:off x="7149547" y="2585472"/>
              <a:ext cx="141288" cy="1190625"/>
            </a:xfrm>
            <a:prstGeom prst="rect">
              <a:avLst/>
            </a:prstGeom>
            <a:gradFill rotWithShape="0">
              <a:gsLst>
                <a:gs pos="0">
                  <a:srgbClr val="BDBDBD"/>
                </a:gs>
                <a:gs pos="100000">
                  <a:srgbClr val="919191"/>
                </a:gs>
              </a:gsLst>
              <a:lin ang="0" scaled="1"/>
            </a:gradFill>
            <a:ln w="12700">
              <a:noFill/>
              <a:miter lim="800000"/>
              <a:headEnd/>
              <a:tailEnd/>
            </a:ln>
          </p:spPr>
          <p:txBody>
            <a:bodyPr wrap="none" anchor="ctr"/>
            <a:lstStyle/>
            <a:p>
              <a:endParaRPr lang="en-US" sz="1600" dirty="0">
                <a:solidFill>
                  <a:schemeClr val="tx1"/>
                </a:solidFill>
              </a:endParaRPr>
            </a:p>
          </p:txBody>
        </p:sp>
        <p:sp>
          <p:nvSpPr>
            <p:cNvPr id="46" name="Rectangle 39"/>
            <p:cNvSpPr>
              <a:spLocks noChangeArrowheads="1"/>
            </p:cNvSpPr>
            <p:nvPr/>
          </p:nvSpPr>
          <p:spPr bwMode="auto">
            <a:xfrm>
              <a:off x="6411360" y="2585472"/>
              <a:ext cx="141288" cy="1190625"/>
            </a:xfrm>
            <a:prstGeom prst="rect">
              <a:avLst/>
            </a:prstGeom>
            <a:gradFill flip="none" rotWithShape="1">
              <a:gsLst>
                <a:gs pos="0">
                  <a:srgbClr val="919191"/>
                </a:gs>
                <a:gs pos="100000">
                  <a:srgbClr val="DEDEDE"/>
                </a:gs>
              </a:gsLst>
              <a:lin ang="18900000" scaled="1"/>
              <a:tileRect/>
            </a:gradFill>
            <a:ln w="12700">
              <a:noFill/>
              <a:miter lim="800000"/>
              <a:headEnd/>
              <a:tailEnd/>
            </a:ln>
          </p:spPr>
          <p:txBody>
            <a:bodyPr wrap="none" anchor="ctr"/>
            <a:lstStyle/>
            <a:p>
              <a:endParaRPr lang="en-US" sz="1600" dirty="0">
                <a:solidFill>
                  <a:schemeClr val="tx1"/>
                </a:solidFill>
              </a:endParaRPr>
            </a:p>
          </p:txBody>
        </p:sp>
        <p:sp>
          <p:nvSpPr>
            <p:cNvPr id="47" name="Oval 40"/>
            <p:cNvSpPr>
              <a:spLocks noChangeArrowheads="1"/>
            </p:cNvSpPr>
            <p:nvPr/>
          </p:nvSpPr>
          <p:spPr bwMode="auto">
            <a:xfrm>
              <a:off x="6412947" y="2504509"/>
              <a:ext cx="877888" cy="168275"/>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grpSp>
      <p:sp>
        <p:nvSpPr>
          <p:cNvPr id="49" name="Line 45"/>
          <p:cNvSpPr>
            <a:spLocks noChangeShapeType="1"/>
          </p:cNvSpPr>
          <p:nvPr/>
        </p:nvSpPr>
        <p:spPr bwMode="auto">
          <a:xfrm>
            <a:off x="5835968" y="2472758"/>
            <a:ext cx="0" cy="820738"/>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sp>
        <p:nvSpPr>
          <p:cNvPr id="50" name="Rectangle 46"/>
          <p:cNvSpPr>
            <a:spLocks noChangeArrowheads="1"/>
          </p:cNvSpPr>
          <p:nvPr/>
        </p:nvSpPr>
        <p:spPr bwMode="auto">
          <a:xfrm>
            <a:off x="5334000" y="1638680"/>
            <a:ext cx="1419225" cy="335989"/>
          </a:xfrm>
          <a:prstGeom prst="rect">
            <a:avLst/>
          </a:prstGeom>
          <a:noFill/>
          <a:ln w="12700">
            <a:noFill/>
            <a:miter lim="800000"/>
            <a:headEnd/>
            <a:tailEnd/>
          </a:ln>
        </p:spPr>
        <p:txBody>
          <a:bodyPr lIns="90488" tIns="44450" rIns="90488" bIns="44450">
            <a:spAutoFit/>
          </a:bodyPr>
          <a:lstStyle/>
          <a:p>
            <a:r>
              <a:rPr lang="en-GB" sz="1600" dirty="0">
                <a:solidFill>
                  <a:schemeClr val="tx1"/>
                </a:solidFill>
              </a:rPr>
              <a:t>Distance</a:t>
            </a:r>
          </a:p>
        </p:txBody>
      </p:sp>
      <p:sp>
        <p:nvSpPr>
          <p:cNvPr id="55" name="Rectangle 48"/>
          <p:cNvSpPr>
            <a:spLocks noChangeArrowheads="1"/>
          </p:cNvSpPr>
          <p:nvPr/>
        </p:nvSpPr>
        <p:spPr bwMode="auto">
          <a:xfrm>
            <a:off x="2606675" y="4213574"/>
            <a:ext cx="1889125" cy="336550"/>
          </a:xfrm>
          <a:prstGeom prst="rect">
            <a:avLst/>
          </a:prstGeom>
          <a:noFill/>
          <a:ln w="12700">
            <a:noFill/>
            <a:miter lim="800000"/>
            <a:headEnd/>
            <a:tailEnd/>
          </a:ln>
        </p:spPr>
        <p:txBody>
          <a:bodyPr lIns="90488" tIns="44450" rIns="90488" bIns="44450">
            <a:spAutoFit/>
          </a:bodyPr>
          <a:lstStyle/>
          <a:p>
            <a:r>
              <a:rPr lang="en-GB" sz="1600" dirty="0">
                <a:solidFill>
                  <a:schemeClr val="tx1"/>
                </a:solidFill>
              </a:rPr>
              <a:t>Differential</a:t>
            </a:r>
          </a:p>
        </p:txBody>
      </p:sp>
      <p:grpSp>
        <p:nvGrpSpPr>
          <p:cNvPr id="9" name="Group 233"/>
          <p:cNvGrpSpPr/>
          <p:nvPr/>
        </p:nvGrpSpPr>
        <p:grpSpPr>
          <a:xfrm>
            <a:off x="3243020" y="4932712"/>
            <a:ext cx="879476" cy="1349376"/>
            <a:chOff x="5071147" y="4827938"/>
            <a:chExt cx="879476" cy="1349376"/>
          </a:xfrm>
          <a:effectLst>
            <a:outerShdw blurRad="76200" dir="18900000" sy="23000" kx="-1200000" algn="bl" rotWithShape="0">
              <a:prstClr val="black">
                <a:alpha val="20000"/>
              </a:prstClr>
            </a:outerShdw>
          </a:effectLst>
        </p:grpSpPr>
        <p:sp>
          <p:nvSpPr>
            <p:cNvPr id="57" name="Rectangle 50"/>
            <p:cNvSpPr>
              <a:spLocks noChangeArrowheads="1"/>
            </p:cNvSpPr>
            <p:nvPr/>
          </p:nvSpPr>
          <p:spPr bwMode="auto">
            <a:xfrm>
              <a:off x="5101310" y="4948588"/>
              <a:ext cx="815975" cy="976313"/>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58" name="Oval 51"/>
            <p:cNvSpPr>
              <a:spLocks noChangeArrowheads="1"/>
            </p:cNvSpPr>
            <p:nvPr/>
          </p:nvSpPr>
          <p:spPr bwMode="auto">
            <a:xfrm>
              <a:off x="5071147" y="6007451"/>
              <a:ext cx="876300" cy="169863"/>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59" name="Oval 52"/>
            <p:cNvSpPr>
              <a:spLocks noChangeArrowheads="1"/>
            </p:cNvSpPr>
            <p:nvPr/>
          </p:nvSpPr>
          <p:spPr bwMode="auto">
            <a:xfrm>
              <a:off x="5083847" y="5942363"/>
              <a:ext cx="855663" cy="157163"/>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60" name="Rectangle 53"/>
            <p:cNvSpPr>
              <a:spLocks noChangeArrowheads="1"/>
            </p:cNvSpPr>
            <p:nvPr/>
          </p:nvSpPr>
          <p:spPr bwMode="auto">
            <a:xfrm>
              <a:off x="5112422" y="5924901"/>
              <a:ext cx="823913" cy="98425"/>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61" name="Oval 54"/>
            <p:cNvSpPr>
              <a:spLocks noChangeArrowheads="1"/>
            </p:cNvSpPr>
            <p:nvPr/>
          </p:nvSpPr>
          <p:spPr bwMode="auto">
            <a:xfrm>
              <a:off x="5072735" y="5828063"/>
              <a:ext cx="855663" cy="155575"/>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62" name="Rectangle 55"/>
            <p:cNvSpPr>
              <a:spLocks noChangeArrowheads="1"/>
            </p:cNvSpPr>
            <p:nvPr/>
          </p:nvSpPr>
          <p:spPr bwMode="auto">
            <a:xfrm>
              <a:off x="5071147" y="4908901"/>
              <a:ext cx="141288" cy="1190625"/>
            </a:xfrm>
            <a:prstGeom prst="rect">
              <a:avLst/>
            </a:prstGeom>
            <a:gradFill rotWithShape="0">
              <a:gsLst>
                <a:gs pos="0">
                  <a:srgbClr val="BDBDBD"/>
                </a:gs>
                <a:gs pos="100000">
                  <a:srgbClr val="919191"/>
                </a:gs>
              </a:gsLst>
              <a:lin ang="0" scaled="1"/>
            </a:gradFill>
            <a:ln w="12700">
              <a:noFill/>
              <a:miter lim="800000"/>
              <a:headEnd/>
              <a:tailEnd/>
            </a:ln>
          </p:spPr>
          <p:txBody>
            <a:bodyPr wrap="none" anchor="ctr"/>
            <a:lstStyle/>
            <a:p>
              <a:endParaRPr lang="en-US" sz="1600" dirty="0">
                <a:solidFill>
                  <a:schemeClr val="tx1"/>
                </a:solidFill>
              </a:endParaRPr>
            </a:p>
          </p:txBody>
        </p:sp>
        <p:sp>
          <p:nvSpPr>
            <p:cNvPr id="63" name="Rectangle 56"/>
            <p:cNvSpPr>
              <a:spLocks noChangeArrowheads="1"/>
            </p:cNvSpPr>
            <p:nvPr/>
          </p:nvSpPr>
          <p:spPr bwMode="auto">
            <a:xfrm>
              <a:off x="5809335" y="4908901"/>
              <a:ext cx="141288" cy="1190625"/>
            </a:xfrm>
            <a:prstGeom prst="rect">
              <a:avLst/>
            </a:prstGeom>
            <a:gradFill rotWithShape="0">
              <a:gsLst>
                <a:gs pos="0">
                  <a:srgbClr val="919191"/>
                </a:gs>
                <a:gs pos="100000">
                  <a:srgbClr val="DEDEDE"/>
                </a:gs>
              </a:gsLst>
              <a:lin ang="0" scaled="1"/>
            </a:gradFill>
            <a:ln w="12700">
              <a:noFill/>
              <a:miter lim="800000"/>
              <a:headEnd/>
              <a:tailEnd/>
            </a:ln>
          </p:spPr>
          <p:txBody>
            <a:bodyPr wrap="none" anchor="ctr"/>
            <a:lstStyle/>
            <a:p>
              <a:endParaRPr lang="en-US" sz="1600" dirty="0">
                <a:solidFill>
                  <a:schemeClr val="tx1"/>
                </a:solidFill>
              </a:endParaRPr>
            </a:p>
          </p:txBody>
        </p:sp>
        <p:sp>
          <p:nvSpPr>
            <p:cNvPr id="64" name="Oval 57"/>
            <p:cNvSpPr>
              <a:spLocks noChangeArrowheads="1"/>
            </p:cNvSpPr>
            <p:nvPr/>
          </p:nvSpPr>
          <p:spPr bwMode="auto">
            <a:xfrm>
              <a:off x="5071147" y="4827938"/>
              <a:ext cx="877888" cy="168275"/>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grpSp>
      <p:sp>
        <p:nvSpPr>
          <p:cNvPr id="75" name="Line 74"/>
          <p:cNvSpPr>
            <a:spLocks noChangeShapeType="1"/>
          </p:cNvSpPr>
          <p:nvPr/>
        </p:nvSpPr>
        <p:spPr bwMode="auto">
          <a:xfrm>
            <a:off x="3124873" y="5272086"/>
            <a:ext cx="0" cy="776288"/>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sp>
        <p:nvSpPr>
          <p:cNvPr id="76" name="Line 75"/>
          <p:cNvSpPr>
            <a:spLocks noChangeShapeType="1"/>
          </p:cNvSpPr>
          <p:nvPr/>
        </p:nvSpPr>
        <p:spPr bwMode="auto">
          <a:xfrm>
            <a:off x="2896273" y="5264500"/>
            <a:ext cx="304799" cy="0"/>
          </a:xfrm>
          <a:prstGeom prst="line">
            <a:avLst/>
          </a:prstGeom>
          <a:noFill/>
          <a:ln w="12700">
            <a:solidFill>
              <a:schemeClr val="tx1"/>
            </a:solidFill>
            <a:round/>
            <a:headEnd/>
            <a:tailEnd/>
          </a:ln>
        </p:spPr>
        <p:txBody>
          <a:bodyPr wrap="none" anchor="ctr"/>
          <a:lstStyle/>
          <a:p>
            <a:endParaRPr lang="en-US" sz="1600" dirty="0">
              <a:solidFill>
                <a:schemeClr val="tx1"/>
              </a:solidFill>
            </a:endParaRPr>
          </a:p>
        </p:txBody>
      </p:sp>
      <p:sp>
        <p:nvSpPr>
          <p:cNvPr id="77" name="Line 76"/>
          <p:cNvSpPr>
            <a:spLocks noChangeShapeType="1"/>
          </p:cNvSpPr>
          <p:nvPr/>
        </p:nvSpPr>
        <p:spPr bwMode="auto">
          <a:xfrm>
            <a:off x="3048673" y="6042375"/>
            <a:ext cx="235623" cy="0"/>
          </a:xfrm>
          <a:prstGeom prst="line">
            <a:avLst/>
          </a:prstGeom>
          <a:noFill/>
          <a:ln w="12700">
            <a:solidFill>
              <a:schemeClr val="tx1"/>
            </a:solidFill>
            <a:round/>
            <a:headEnd/>
            <a:tailEnd/>
          </a:ln>
        </p:spPr>
        <p:txBody>
          <a:bodyPr wrap="none" anchor="ctr"/>
          <a:lstStyle/>
          <a:p>
            <a:endParaRPr lang="en-US" sz="1600" dirty="0">
              <a:solidFill>
                <a:schemeClr val="tx1"/>
              </a:solidFill>
            </a:endParaRPr>
          </a:p>
        </p:txBody>
      </p:sp>
      <p:sp>
        <p:nvSpPr>
          <p:cNvPr id="84" name="Rectangle 78"/>
          <p:cNvSpPr>
            <a:spLocks noChangeArrowheads="1"/>
          </p:cNvSpPr>
          <p:nvPr/>
        </p:nvSpPr>
        <p:spPr bwMode="auto">
          <a:xfrm>
            <a:off x="7467600" y="1638680"/>
            <a:ext cx="1419225" cy="335989"/>
          </a:xfrm>
          <a:prstGeom prst="rect">
            <a:avLst/>
          </a:prstGeom>
          <a:noFill/>
          <a:ln w="12700">
            <a:noFill/>
            <a:miter lim="800000"/>
            <a:headEnd/>
            <a:tailEnd/>
          </a:ln>
        </p:spPr>
        <p:txBody>
          <a:bodyPr lIns="90488" tIns="44450" rIns="90488" bIns="44450">
            <a:spAutoFit/>
          </a:bodyPr>
          <a:lstStyle/>
          <a:p>
            <a:r>
              <a:rPr lang="en-GB" sz="1600" dirty="0">
                <a:solidFill>
                  <a:schemeClr val="tx1"/>
                </a:solidFill>
              </a:rPr>
              <a:t>Volume</a:t>
            </a:r>
          </a:p>
        </p:txBody>
      </p:sp>
      <p:grpSp>
        <p:nvGrpSpPr>
          <p:cNvPr id="19" name="Group 79"/>
          <p:cNvGrpSpPr>
            <a:grpSpLocks/>
          </p:cNvGrpSpPr>
          <p:nvPr/>
        </p:nvGrpSpPr>
        <p:grpSpPr bwMode="auto">
          <a:xfrm>
            <a:off x="7538085" y="2609284"/>
            <a:ext cx="898525" cy="1349375"/>
            <a:chOff x="3650" y="2815"/>
            <a:chExt cx="566" cy="850"/>
          </a:xfrm>
          <a:effectLst>
            <a:outerShdw blurRad="76200" dir="18900000" sy="23000" kx="-1200000" algn="bl" rotWithShape="0">
              <a:prstClr val="black">
                <a:alpha val="20000"/>
              </a:prstClr>
            </a:outerShdw>
          </a:effectLst>
        </p:grpSpPr>
        <p:sp>
          <p:nvSpPr>
            <p:cNvPr id="86" name="Rectangle 80"/>
            <p:cNvSpPr>
              <a:spLocks noChangeArrowheads="1"/>
            </p:cNvSpPr>
            <p:nvPr/>
          </p:nvSpPr>
          <p:spPr bwMode="auto">
            <a:xfrm>
              <a:off x="3681" y="2891"/>
              <a:ext cx="514" cy="335"/>
            </a:xfrm>
            <a:prstGeom prst="rect">
              <a:avLst/>
            </a:prstGeom>
            <a:gradFill rotWithShape="0">
              <a:gsLst>
                <a:gs pos="0">
                  <a:srgbClr val="2B2B2B"/>
                </a:gs>
                <a:gs pos="50000">
                  <a:srgbClr val="919191"/>
                </a:gs>
                <a:gs pos="100000">
                  <a:srgbClr val="2B2B2B"/>
                </a:gs>
              </a:gsLst>
              <a:lin ang="0" scaled="1"/>
            </a:gradFill>
            <a:ln w="12700">
              <a:noFill/>
              <a:miter lim="800000"/>
              <a:headEnd/>
              <a:tailEnd/>
            </a:ln>
          </p:spPr>
          <p:txBody>
            <a:bodyPr wrap="none" anchor="ctr"/>
            <a:lstStyle/>
            <a:p>
              <a:endParaRPr lang="en-US" sz="1600" dirty="0">
                <a:solidFill>
                  <a:schemeClr val="tx1"/>
                </a:solidFill>
              </a:endParaRPr>
            </a:p>
          </p:txBody>
        </p:sp>
        <p:sp>
          <p:nvSpPr>
            <p:cNvPr id="87" name="Oval 81"/>
            <p:cNvSpPr>
              <a:spLocks noChangeArrowheads="1"/>
            </p:cNvSpPr>
            <p:nvPr/>
          </p:nvSpPr>
          <p:spPr bwMode="auto">
            <a:xfrm>
              <a:off x="3662" y="3558"/>
              <a:ext cx="552" cy="107"/>
            </a:xfrm>
            <a:prstGeom prst="ellipse">
              <a:avLst/>
            </a:prstGeom>
            <a:gradFill rotWithShape="0">
              <a:gsLst>
                <a:gs pos="0">
                  <a:srgbClr val="919191"/>
                </a:gs>
                <a:gs pos="50000">
                  <a:srgbClr val="E9E9E9"/>
                </a:gs>
                <a:gs pos="100000">
                  <a:srgbClr val="919191"/>
                </a:gs>
              </a:gsLst>
              <a:lin ang="0" scaled="1"/>
            </a:gradFill>
            <a:ln w="12700">
              <a:noFill/>
              <a:round/>
              <a:headEnd/>
              <a:tailEnd/>
            </a:ln>
          </p:spPr>
          <p:txBody>
            <a:bodyPr wrap="none" anchor="ctr"/>
            <a:lstStyle/>
            <a:p>
              <a:endParaRPr lang="en-US" sz="1600" dirty="0">
                <a:solidFill>
                  <a:schemeClr val="tx1"/>
                </a:solidFill>
              </a:endParaRPr>
            </a:p>
          </p:txBody>
        </p:sp>
        <p:sp>
          <p:nvSpPr>
            <p:cNvPr id="88" name="Oval 82"/>
            <p:cNvSpPr>
              <a:spLocks noChangeArrowheads="1"/>
            </p:cNvSpPr>
            <p:nvPr/>
          </p:nvSpPr>
          <p:spPr bwMode="auto">
            <a:xfrm>
              <a:off x="3667" y="3517"/>
              <a:ext cx="539" cy="99"/>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89" name="Rectangle 83"/>
            <p:cNvSpPr>
              <a:spLocks noChangeArrowheads="1"/>
            </p:cNvSpPr>
            <p:nvPr/>
          </p:nvSpPr>
          <p:spPr bwMode="auto">
            <a:xfrm>
              <a:off x="3669" y="3242"/>
              <a:ext cx="519" cy="326"/>
            </a:xfrm>
            <a:prstGeom prst="rect">
              <a:avLst/>
            </a:prstGeom>
            <a:gradFill rotWithShape="0">
              <a:gsLst>
                <a:gs pos="0">
                  <a:srgbClr val="618FFD"/>
                </a:gs>
                <a:gs pos="50000">
                  <a:srgbClr val="90B0FE"/>
                </a:gs>
                <a:gs pos="100000">
                  <a:srgbClr val="618FFD"/>
                </a:gs>
              </a:gsLst>
              <a:lin ang="0" scaled="1"/>
            </a:gradFill>
            <a:ln w="12700">
              <a:noFill/>
              <a:miter lim="800000"/>
              <a:headEnd/>
              <a:tailEnd/>
            </a:ln>
          </p:spPr>
          <p:txBody>
            <a:bodyPr wrap="none" anchor="ctr"/>
            <a:lstStyle/>
            <a:p>
              <a:endParaRPr lang="en-US" sz="1600" dirty="0">
                <a:solidFill>
                  <a:schemeClr val="tx1"/>
                </a:solidFill>
              </a:endParaRPr>
            </a:p>
          </p:txBody>
        </p:sp>
        <p:sp>
          <p:nvSpPr>
            <p:cNvPr id="90" name="Oval 84"/>
            <p:cNvSpPr>
              <a:spLocks noChangeArrowheads="1"/>
            </p:cNvSpPr>
            <p:nvPr/>
          </p:nvSpPr>
          <p:spPr bwMode="auto">
            <a:xfrm>
              <a:off x="3667" y="3193"/>
              <a:ext cx="539" cy="98"/>
            </a:xfrm>
            <a:prstGeom prst="ellipse">
              <a:avLst/>
            </a:prstGeom>
            <a:gradFill rotWithShape="0">
              <a:gsLst>
                <a:gs pos="0">
                  <a:srgbClr val="618FFD"/>
                </a:gs>
                <a:gs pos="50000">
                  <a:srgbClr val="90B0FE"/>
                </a:gs>
                <a:gs pos="100000">
                  <a:srgbClr val="618FFD"/>
                </a:gs>
              </a:gsLst>
              <a:lin ang="0" scaled="1"/>
            </a:gradFill>
            <a:ln w="12700">
              <a:solidFill>
                <a:schemeClr val="tx1"/>
              </a:solidFill>
              <a:round/>
              <a:headEnd/>
              <a:tailEnd/>
            </a:ln>
          </p:spPr>
          <p:txBody>
            <a:bodyPr wrap="none" anchor="ctr"/>
            <a:lstStyle/>
            <a:p>
              <a:endParaRPr lang="en-US" sz="1600" dirty="0">
                <a:solidFill>
                  <a:schemeClr val="tx1"/>
                </a:solidFill>
              </a:endParaRPr>
            </a:p>
          </p:txBody>
        </p:sp>
        <p:sp>
          <p:nvSpPr>
            <p:cNvPr id="91" name="Rectangle 85"/>
            <p:cNvSpPr>
              <a:spLocks noChangeArrowheads="1"/>
            </p:cNvSpPr>
            <p:nvPr/>
          </p:nvSpPr>
          <p:spPr bwMode="auto">
            <a:xfrm>
              <a:off x="4125" y="2866"/>
              <a:ext cx="89" cy="750"/>
            </a:xfrm>
            <a:prstGeom prst="rect">
              <a:avLst/>
            </a:prstGeom>
            <a:gradFill rotWithShape="0">
              <a:gsLst>
                <a:gs pos="0">
                  <a:srgbClr val="BDBDBD"/>
                </a:gs>
                <a:gs pos="100000">
                  <a:srgbClr val="919191"/>
                </a:gs>
              </a:gsLst>
              <a:lin ang="0" scaled="1"/>
            </a:gradFill>
            <a:ln w="12700">
              <a:noFill/>
              <a:miter lim="800000"/>
              <a:headEnd/>
              <a:tailEnd/>
            </a:ln>
          </p:spPr>
          <p:txBody>
            <a:bodyPr wrap="none" anchor="ctr"/>
            <a:lstStyle/>
            <a:p>
              <a:endParaRPr lang="en-US" sz="1600" dirty="0">
                <a:solidFill>
                  <a:schemeClr val="tx1"/>
                </a:solidFill>
              </a:endParaRPr>
            </a:p>
          </p:txBody>
        </p:sp>
        <p:sp>
          <p:nvSpPr>
            <p:cNvPr id="92" name="Rectangle 86"/>
            <p:cNvSpPr>
              <a:spLocks noChangeArrowheads="1"/>
            </p:cNvSpPr>
            <p:nvPr/>
          </p:nvSpPr>
          <p:spPr bwMode="auto">
            <a:xfrm>
              <a:off x="3660" y="2866"/>
              <a:ext cx="89" cy="750"/>
            </a:xfrm>
            <a:prstGeom prst="rect">
              <a:avLst/>
            </a:prstGeom>
            <a:gradFill flip="none" rotWithShape="1">
              <a:gsLst>
                <a:gs pos="0">
                  <a:srgbClr val="919191"/>
                </a:gs>
                <a:gs pos="100000">
                  <a:srgbClr val="DEDEDE"/>
                </a:gs>
              </a:gsLst>
              <a:lin ang="18900000" scaled="1"/>
              <a:tileRect/>
            </a:gradFill>
            <a:ln w="12700">
              <a:noFill/>
              <a:miter lim="800000"/>
              <a:headEnd/>
              <a:tailEnd/>
            </a:ln>
          </p:spPr>
          <p:txBody>
            <a:bodyPr wrap="none" anchor="ctr"/>
            <a:lstStyle/>
            <a:p>
              <a:endParaRPr lang="en-US" sz="1600" dirty="0">
                <a:solidFill>
                  <a:schemeClr val="tx1"/>
                </a:solidFill>
              </a:endParaRPr>
            </a:p>
          </p:txBody>
        </p:sp>
        <p:sp>
          <p:nvSpPr>
            <p:cNvPr id="93" name="Oval 87"/>
            <p:cNvSpPr>
              <a:spLocks noChangeArrowheads="1"/>
            </p:cNvSpPr>
            <p:nvPr/>
          </p:nvSpPr>
          <p:spPr bwMode="auto">
            <a:xfrm>
              <a:off x="3661" y="2815"/>
              <a:ext cx="553" cy="106"/>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endParaRPr lang="en-US" sz="1600" dirty="0">
                <a:solidFill>
                  <a:schemeClr val="tx1"/>
                </a:solidFill>
              </a:endParaRPr>
            </a:p>
          </p:txBody>
        </p:sp>
        <p:sp>
          <p:nvSpPr>
            <p:cNvPr id="95" name="Line 92"/>
            <p:cNvSpPr>
              <a:spLocks noChangeShapeType="1"/>
            </p:cNvSpPr>
            <p:nvPr/>
          </p:nvSpPr>
          <p:spPr bwMode="auto">
            <a:xfrm>
              <a:off x="3947" y="3301"/>
              <a:ext cx="0" cy="327"/>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sp>
          <p:nvSpPr>
            <p:cNvPr id="96" name="Line 93"/>
            <p:cNvSpPr>
              <a:spLocks noChangeShapeType="1"/>
            </p:cNvSpPr>
            <p:nvPr/>
          </p:nvSpPr>
          <p:spPr bwMode="auto">
            <a:xfrm flipH="1">
              <a:off x="3650" y="3250"/>
              <a:ext cx="566" cy="0"/>
            </a:xfrm>
            <a:prstGeom prst="line">
              <a:avLst/>
            </a:prstGeom>
            <a:noFill/>
            <a:ln w="12700">
              <a:solidFill>
                <a:schemeClr val="tx2"/>
              </a:solidFill>
              <a:round/>
              <a:headEnd type="triangle" w="med" len="med"/>
              <a:tailEnd type="triangle" w="med" len="med"/>
            </a:ln>
          </p:spPr>
          <p:txBody>
            <a:bodyPr wrap="none" anchor="ctr"/>
            <a:lstStyle/>
            <a:p>
              <a:endParaRPr lang="en-US" sz="1600" dirty="0">
                <a:solidFill>
                  <a:schemeClr val="tx1"/>
                </a:solidFill>
              </a:endParaRPr>
            </a:p>
          </p:txBody>
        </p:sp>
      </p:grpSp>
      <p:grpSp>
        <p:nvGrpSpPr>
          <p:cNvPr id="48" name="Group 95"/>
          <p:cNvGrpSpPr>
            <a:grpSpLocks/>
          </p:cNvGrpSpPr>
          <p:nvPr/>
        </p:nvGrpSpPr>
        <p:grpSpPr bwMode="auto">
          <a:xfrm>
            <a:off x="5791200" y="4852529"/>
            <a:ext cx="1377951" cy="1624471"/>
            <a:chOff x="4536" y="2445"/>
            <a:chExt cx="868" cy="1294"/>
          </a:xfrm>
          <a:effectLst>
            <a:outerShdw blurRad="76200" dir="18900000" sy="23000" kx="-1200000" algn="bl" rotWithShape="0">
              <a:prstClr val="black">
                <a:alpha val="20000"/>
              </a:prstClr>
            </a:outerShdw>
          </a:effectLst>
        </p:grpSpPr>
        <p:sp>
          <p:nvSpPr>
            <p:cNvPr id="192" name="Line 96"/>
            <p:cNvSpPr>
              <a:spLocks noChangeShapeType="1"/>
            </p:cNvSpPr>
            <p:nvPr/>
          </p:nvSpPr>
          <p:spPr bwMode="auto">
            <a:xfrm>
              <a:off x="5268" y="2983"/>
              <a:ext cx="0" cy="527"/>
            </a:xfrm>
            <a:prstGeom prst="line">
              <a:avLst/>
            </a:prstGeom>
            <a:noFill/>
            <a:ln w="12700">
              <a:solidFill>
                <a:schemeClr val="hlink"/>
              </a:solidFill>
              <a:round/>
              <a:headEnd/>
              <a:tailEnd/>
            </a:ln>
          </p:spPr>
          <p:txBody>
            <a:bodyPr wrap="none" anchor="ctr"/>
            <a:lstStyle/>
            <a:p>
              <a:endParaRPr lang="en-US" dirty="0"/>
            </a:p>
          </p:txBody>
        </p:sp>
        <p:sp>
          <p:nvSpPr>
            <p:cNvPr id="193" name="Freeform 97"/>
            <p:cNvSpPr>
              <a:spLocks/>
            </p:cNvSpPr>
            <p:nvPr/>
          </p:nvSpPr>
          <p:spPr bwMode="auto">
            <a:xfrm>
              <a:off x="4979" y="2540"/>
              <a:ext cx="286" cy="973"/>
            </a:xfrm>
            <a:custGeom>
              <a:avLst/>
              <a:gdLst>
                <a:gd name="T0" fmla="*/ 0 w 286"/>
                <a:gd name="T1" fmla="*/ 0 h 973"/>
                <a:gd name="T2" fmla="*/ 285 w 286"/>
                <a:gd name="T3" fmla="*/ 972 h 973"/>
                <a:gd name="T4" fmla="*/ 285 w 286"/>
                <a:gd name="T5" fmla="*/ 430 h 973"/>
                <a:gd name="T6" fmla="*/ 0 w 286"/>
                <a:gd name="T7" fmla="*/ 0 h 973"/>
                <a:gd name="T8" fmla="*/ 0 60000 65536"/>
                <a:gd name="T9" fmla="*/ 0 60000 65536"/>
                <a:gd name="T10" fmla="*/ 0 60000 65536"/>
                <a:gd name="T11" fmla="*/ 0 60000 65536"/>
                <a:gd name="T12" fmla="*/ 0 w 286"/>
                <a:gd name="T13" fmla="*/ 0 h 973"/>
                <a:gd name="T14" fmla="*/ 286 w 286"/>
                <a:gd name="T15" fmla="*/ 973 h 973"/>
              </a:gdLst>
              <a:ahLst/>
              <a:cxnLst>
                <a:cxn ang="T8">
                  <a:pos x="T0" y="T1"/>
                </a:cxn>
                <a:cxn ang="T9">
                  <a:pos x="T2" y="T3"/>
                </a:cxn>
                <a:cxn ang="T10">
                  <a:pos x="T4" y="T5"/>
                </a:cxn>
                <a:cxn ang="T11">
                  <a:pos x="T6" y="T7"/>
                </a:cxn>
              </a:cxnLst>
              <a:rect l="T12" t="T13" r="T14" b="T15"/>
              <a:pathLst>
                <a:path w="286" h="973">
                  <a:moveTo>
                    <a:pt x="0" y="0"/>
                  </a:moveTo>
                  <a:lnTo>
                    <a:pt x="285" y="972"/>
                  </a:lnTo>
                  <a:lnTo>
                    <a:pt x="285" y="430"/>
                  </a:lnTo>
                  <a:lnTo>
                    <a:pt x="0" y="0"/>
                  </a:lnTo>
                </a:path>
              </a:pathLst>
            </a:custGeom>
            <a:solidFill>
              <a:schemeClr val="hlink"/>
            </a:solidFill>
            <a:ln w="12700" cap="rnd" cmpd="sng">
              <a:noFill/>
              <a:prstDash val="solid"/>
              <a:round/>
              <a:headEnd type="none" w="med" len="med"/>
              <a:tailEnd type="none" w="med" len="med"/>
            </a:ln>
          </p:spPr>
          <p:txBody>
            <a:bodyPr/>
            <a:lstStyle/>
            <a:p>
              <a:endParaRPr lang="en-US" dirty="0"/>
            </a:p>
          </p:txBody>
        </p:sp>
        <p:sp>
          <p:nvSpPr>
            <p:cNvPr id="194" name="Freeform 98"/>
            <p:cNvSpPr>
              <a:spLocks/>
            </p:cNvSpPr>
            <p:nvPr/>
          </p:nvSpPr>
          <p:spPr bwMode="auto">
            <a:xfrm>
              <a:off x="4975" y="2537"/>
              <a:ext cx="424" cy="437"/>
            </a:xfrm>
            <a:custGeom>
              <a:avLst/>
              <a:gdLst>
                <a:gd name="T0" fmla="*/ 0 w 424"/>
                <a:gd name="T1" fmla="*/ 0 h 437"/>
                <a:gd name="T2" fmla="*/ 423 w 424"/>
                <a:gd name="T3" fmla="*/ 436 h 437"/>
                <a:gd name="T4" fmla="*/ 291 w 424"/>
                <a:gd name="T5" fmla="*/ 436 h 437"/>
                <a:gd name="T6" fmla="*/ 0 w 424"/>
                <a:gd name="T7" fmla="*/ 0 h 437"/>
                <a:gd name="T8" fmla="*/ 0 60000 65536"/>
                <a:gd name="T9" fmla="*/ 0 60000 65536"/>
                <a:gd name="T10" fmla="*/ 0 60000 65536"/>
                <a:gd name="T11" fmla="*/ 0 60000 65536"/>
                <a:gd name="T12" fmla="*/ 0 w 424"/>
                <a:gd name="T13" fmla="*/ 0 h 437"/>
                <a:gd name="T14" fmla="*/ 424 w 424"/>
                <a:gd name="T15" fmla="*/ 437 h 437"/>
              </a:gdLst>
              <a:ahLst/>
              <a:cxnLst>
                <a:cxn ang="T8">
                  <a:pos x="T0" y="T1"/>
                </a:cxn>
                <a:cxn ang="T9">
                  <a:pos x="T2" y="T3"/>
                </a:cxn>
                <a:cxn ang="T10">
                  <a:pos x="T4" y="T5"/>
                </a:cxn>
                <a:cxn ang="T11">
                  <a:pos x="T6" y="T7"/>
                </a:cxn>
              </a:cxnLst>
              <a:rect l="T12" t="T13" r="T14" b="T15"/>
              <a:pathLst>
                <a:path w="424" h="437">
                  <a:moveTo>
                    <a:pt x="0" y="0"/>
                  </a:moveTo>
                  <a:lnTo>
                    <a:pt x="423" y="436"/>
                  </a:lnTo>
                  <a:lnTo>
                    <a:pt x="291" y="436"/>
                  </a:lnTo>
                  <a:lnTo>
                    <a:pt x="0" y="0"/>
                  </a:lnTo>
                </a:path>
              </a:pathLst>
            </a:custGeom>
            <a:solidFill>
              <a:srgbClr val="CECECE"/>
            </a:solidFill>
            <a:ln w="12700" cap="rnd" cmpd="sng">
              <a:noFill/>
              <a:prstDash val="solid"/>
              <a:round/>
              <a:headEnd type="none" w="med" len="med"/>
              <a:tailEnd type="none" w="med" len="med"/>
            </a:ln>
          </p:spPr>
          <p:txBody>
            <a:bodyPr/>
            <a:lstStyle/>
            <a:p>
              <a:endParaRPr lang="en-US" dirty="0"/>
            </a:p>
          </p:txBody>
        </p:sp>
        <p:sp>
          <p:nvSpPr>
            <p:cNvPr id="195" name="Freeform 99"/>
            <p:cNvSpPr>
              <a:spLocks/>
            </p:cNvSpPr>
            <p:nvPr/>
          </p:nvSpPr>
          <p:spPr bwMode="auto">
            <a:xfrm>
              <a:off x="4674" y="2542"/>
              <a:ext cx="288" cy="976"/>
            </a:xfrm>
            <a:custGeom>
              <a:avLst/>
              <a:gdLst>
                <a:gd name="T0" fmla="*/ 287 w 288"/>
                <a:gd name="T1" fmla="*/ 0 h 976"/>
                <a:gd name="T2" fmla="*/ 0 w 288"/>
                <a:gd name="T3" fmla="*/ 975 h 976"/>
                <a:gd name="T4" fmla="*/ 0 w 288"/>
                <a:gd name="T5" fmla="*/ 431 h 976"/>
                <a:gd name="T6" fmla="*/ 287 w 288"/>
                <a:gd name="T7" fmla="*/ 0 h 976"/>
                <a:gd name="T8" fmla="*/ 0 60000 65536"/>
                <a:gd name="T9" fmla="*/ 0 60000 65536"/>
                <a:gd name="T10" fmla="*/ 0 60000 65536"/>
                <a:gd name="T11" fmla="*/ 0 60000 65536"/>
                <a:gd name="T12" fmla="*/ 0 w 288"/>
                <a:gd name="T13" fmla="*/ 0 h 976"/>
                <a:gd name="T14" fmla="*/ 288 w 288"/>
                <a:gd name="T15" fmla="*/ 976 h 976"/>
              </a:gdLst>
              <a:ahLst/>
              <a:cxnLst>
                <a:cxn ang="T8">
                  <a:pos x="T0" y="T1"/>
                </a:cxn>
                <a:cxn ang="T9">
                  <a:pos x="T2" y="T3"/>
                </a:cxn>
                <a:cxn ang="T10">
                  <a:pos x="T4" y="T5"/>
                </a:cxn>
                <a:cxn ang="T11">
                  <a:pos x="T6" y="T7"/>
                </a:cxn>
              </a:cxnLst>
              <a:rect l="T12" t="T13" r="T14" b="T15"/>
              <a:pathLst>
                <a:path w="288" h="976">
                  <a:moveTo>
                    <a:pt x="287" y="0"/>
                  </a:moveTo>
                  <a:lnTo>
                    <a:pt x="0" y="975"/>
                  </a:lnTo>
                  <a:lnTo>
                    <a:pt x="0" y="431"/>
                  </a:lnTo>
                  <a:lnTo>
                    <a:pt x="287" y="0"/>
                  </a:lnTo>
                </a:path>
              </a:pathLst>
            </a:custGeom>
            <a:solidFill>
              <a:schemeClr val="hlink"/>
            </a:solidFill>
            <a:ln w="12700" cap="rnd" cmpd="sng">
              <a:noFill/>
              <a:prstDash val="solid"/>
              <a:round/>
              <a:headEnd type="none" w="med" len="med"/>
              <a:tailEnd type="none" w="med" len="med"/>
            </a:ln>
          </p:spPr>
          <p:txBody>
            <a:bodyPr/>
            <a:lstStyle/>
            <a:p>
              <a:endParaRPr lang="en-US" dirty="0"/>
            </a:p>
          </p:txBody>
        </p:sp>
        <p:sp>
          <p:nvSpPr>
            <p:cNvPr id="196" name="Freeform 100"/>
            <p:cNvSpPr>
              <a:spLocks/>
            </p:cNvSpPr>
            <p:nvPr/>
          </p:nvSpPr>
          <p:spPr bwMode="auto">
            <a:xfrm>
              <a:off x="4540" y="2540"/>
              <a:ext cx="425" cy="438"/>
            </a:xfrm>
            <a:custGeom>
              <a:avLst/>
              <a:gdLst>
                <a:gd name="T0" fmla="*/ 424 w 425"/>
                <a:gd name="T1" fmla="*/ 0 h 438"/>
                <a:gd name="T2" fmla="*/ 0 w 425"/>
                <a:gd name="T3" fmla="*/ 437 h 438"/>
                <a:gd name="T4" fmla="*/ 133 w 425"/>
                <a:gd name="T5" fmla="*/ 437 h 438"/>
                <a:gd name="T6" fmla="*/ 424 w 425"/>
                <a:gd name="T7" fmla="*/ 0 h 438"/>
                <a:gd name="T8" fmla="*/ 0 60000 65536"/>
                <a:gd name="T9" fmla="*/ 0 60000 65536"/>
                <a:gd name="T10" fmla="*/ 0 60000 65536"/>
                <a:gd name="T11" fmla="*/ 0 60000 65536"/>
                <a:gd name="T12" fmla="*/ 0 w 425"/>
                <a:gd name="T13" fmla="*/ 0 h 438"/>
                <a:gd name="T14" fmla="*/ 425 w 425"/>
                <a:gd name="T15" fmla="*/ 438 h 438"/>
              </a:gdLst>
              <a:ahLst/>
              <a:cxnLst>
                <a:cxn ang="T8">
                  <a:pos x="T0" y="T1"/>
                </a:cxn>
                <a:cxn ang="T9">
                  <a:pos x="T2" y="T3"/>
                </a:cxn>
                <a:cxn ang="T10">
                  <a:pos x="T4" y="T5"/>
                </a:cxn>
                <a:cxn ang="T11">
                  <a:pos x="T6" y="T7"/>
                </a:cxn>
              </a:cxnLst>
              <a:rect l="T12" t="T13" r="T14" b="T15"/>
              <a:pathLst>
                <a:path w="425" h="438">
                  <a:moveTo>
                    <a:pt x="424" y="0"/>
                  </a:moveTo>
                  <a:lnTo>
                    <a:pt x="0" y="437"/>
                  </a:lnTo>
                  <a:lnTo>
                    <a:pt x="133" y="437"/>
                  </a:lnTo>
                  <a:lnTo>
                    <a:pt x="424" y="0"/>
                  </a:lnTo>
                </a:path>
              </a:pathLst>
            </a:custGeom>
            <a:solidFill>
              <a:srgbClr val="CECECE"/>
            </a:solidFill>
            <a:ln w="12700" cap="rnd" cmpd="sng">
              <a:noFill/>
              <a:prstDash val="solid"/>
              <a:round/>
              <a:headEnd type="none" w="med" len="med"/>
              <a:tailEnd type="none" w="med" len="med"/>
            </a:ln>
          </p:spPr>
          <p:txBody>
            <a:bodyPr/>
            <a:lstStyle/>
            <a:p>
              <a:endParaRPr lang="en-US" dirty="0"/>
            </a:p>
          </p:txBody>
        </p:sp>
        <p:sp>
          <p:nvSpPr>
            <p:cNvPr id="197" name="AutoShape 101"/>
            <p:cNvSpPr>
              <a:spLocks noChangeArrowheads="1"/>
            </p:cNvSpPr>
            <p:nvPr/>
          </p:nvSpPr>
          <p:spPr bwMode="auto">
            <a:xfrm flipV="1">
              <a:off x="4669" y="2556"/>
              <a:ext cx="603" cy="7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85 w 21600"/>
                <a:gd name="T13" fmla="*/ 6996 h 21600"/>
                <a:gd name="T14" fmla="*/ 14615 w 21600"/>
                <a:gd name="T15" fmla="*/ 14604 h 21600"/>
              </a:gdLst>
              <a:ahLst/>
              <a:cxnLst>
                <a:cxn ang="T8">
                  <a:pos x="T0" y="T1"/>
                </a:cxn>
                <a:cxn ang="T9">
                  <a:pos x="T2" y="T3"/>
                </a:cxn>
                <a:cxn ang="T10">
                  <a:pos x="T4" y="T5"/>
                </a:cxn>
                <a:cxn ang="T11">
                  <a:pos x="T6" y="T7"/>
                </a:cxn>
              </a:cxnLst>
              <a:rect l="T12" t="T13" r="T14" b="T15"/>
              <a:pathLst>
                <a:path w="21600" h="21600">
                  <a:moveTo>
                    <a:pt x="0" y="0"/>
                  </a:moveTo>
                  <a:lnTo>
                    <a:pt x="10367" y="21600"/>
                  </a:lnTo>
                  <a:lnTo>
                    <a:pt x="11233" y="21600"/>
                  </a:lnTo>
                  <a:lnTo>
                    <a:pt x="21600" y="0"/>
                  </a:lnTo>
                  <a:close/>
                </a:path>
              </a:pathLst>
            </a:custGeom>
            <a:solidFill>
              <a:srgbClr val="C1CEFF"/>
            </a:solidFill>
            <a:ln w="12700">
              <a:noFill/>
              <a:miter lim="800000"/>
              <a:headEnd/>
              <a:tailEnd/>
            </a:ln>
          </p:spPr>
          <p:txBody>
            <a:bodyPr wrap="none" anchor="ctr"/>
            <a:lstStyle/>
            <a:p>
              <a:endParaRPr lang="en-US" dirty="0"/>
            </a:p>
          </p:txBody>
        </p:sp>
        <p:sp>
          <p:nvSpPr>
            <p:cNvPr id="198" name="Rectangle 102"/>
            <p:cNvSpPr>
              <a:spLocks noChangeArrowheads="1"/>
            </p:cNvSpPr>
            <p:nvPr/>
          </p:nvSpPr>
          <p:spPr bwMode="auto">
            <a:xfrm>
              <a:off x="4669" y="3331"/>
              <a:ext cx="597" cy="190"/>
            </a:xfrm>
            <a:prstGeom prst="rect">
              <a:avLst/>
            </a:prstGeom>
            <a:solidFill>
              <a:srgbClr val="618FFD"/>
            </a:solidFill>
            <a:ln w="12700">
              <a:noFill/>
              <a:miter lim="800000"/>
              <a:headEnd/>
              <a:tailEnd/>
            </a:ln>
          </p:spPr>
          <p:txBody>
            <a:bodyPr wrap="none" anchor="ctr"/>
            <a:lstStyle/>
            <a:p>
              <a:endParaRPr lang="en-US" dirty="0"/>
            </a:p>
          </p:txBody>
        </p:sp>
        <p:grpSp>
          <p:nvGrpSpPr>
            <p:cNvPr id="51" name="Group 103"/>
            <p:cNvGrpSpPr>
              <a:grpSpLocks/>
            </p:cNvGrpSpPr>
            <p:nvPr/>
          </p:nvGrpSpPr>
          <p:grpSpPr bwMode="auto">
            <a:xfrm>
              <a:off x="4542" y="2971"/>
              <a:ext cx="859" cy="674"/>
              <a:chOff x="4542" y="2971"/>
              <a:chExt cx="859" cy="674"/>
            </a:xfrm>
          </p:grpSpPr>
          <p:sp>
            <p:nvSpPr>
              <p:cNvPr id="230" name="Rectangle 104"/>
              <p:cNvSpPr>
                <a:spLocks noChangeArrowheads="1"/>
              </p:cNvSpPr>
              <p:nvPr/>
            </p:nvSpPr>
            <p:spPr bwMode="auto">
              <a:xfrm>
                <a:off x="5268" y="2971"/>
                <a:ext cx="132" cy="540"/>
              </a:xfrm>
              <a:prstGeom prst="rect">
                <a:avLst/>
              </a:prstGeom>
              <a:solidFill>
                <a:schemeClr val="accent1"/>
              </a:solidFill>
              <a:ln w="12700">
                <a:noFill/>
                <a:miter lim="800000"/>
                <a:headEnd/>
                <a:tailEnd/>
              </a:ln>
            </p:spPr>
            <p:txBody>
              <a:bodyPr wrap="none" anchor="ctr"/>
              <a:lstStyle/>
              <a:p>
                <a:endParaRPr lang="en-US" dirty="0"/>
              </a:p>
            </p:txBody>
          </p:sp>
          <p:sp>
            <p:nvSpPr>
              <p:cNvPr id="231" name="Rectangle 105"/>
              <p:cNvSpPr>
                <a:spLocks noChangeArrowheads="1"/>
              </p:cNvSpPr>
              <p:nvPr/>
            </p:nvSpPr>
            <p:spPr bwMode="auto">
              <a:xfrm>
                <a:off x="4544" y="2973"/>
                <a:ext cx="131" cy="542"/>
              </a:xfrm>
              <a:prstGeom prst="rect">
                <a:avLst/>
              </a:prstGeom>
              <a:solidFill>
                <a:schemeClr val="accent1"/>
              </a:solidFill>
              <a:ln w="12700">
                <a:noFill/>
                <a:miter lim="800000"/>
                <a:headEnd/>
                <a:tailEnd/>
              </a:ln>
            </p:spPr>
            <p:txBody>
              <a:bodyPr wrap="none" anchor="ctr"/>
              <a:lstStyle/>
              <a:p>
                <a:endParaRPr lang="en-US" dirty="0"/>
              </a:p>
            </p:txBody>
          </p:sp>
          <p:sp>
            <p:nvSpPr>
              <p:cNvPr id="232" name="Rectangle 106"/>
              <p:cNvSpPr>
                <a:spLocks noChangeArrowheads="1"/>
              </p:cNvSpPr>
              <p:nvPr/>
            </p:nvSpPr>
            <p:spPr bwMode="auto">
              <a:xfrm>
                <a:off x="4542" y="3512"/>
                <a:ext cx="859" cy="133"/>
              </a:xfrm>
              <a:prstGeom prst="rect">
                <a:avLst/>
              </a:prstGeom>
              <a:solidFill>
                <a:schemeClr val="accent1"/>
              </a:solidFill>
              <a:ln w="12700">
                <a:noFill/>
                <a:miter lim="800000"/>
                <a:headEnd/>
                <a:tailEnd/>
              </a:ln>
            </p:spPr>
            <p:txBody>
              <a:bodyPr wrap="none" anchor="ctr"/>
              <a:lstStyle/>
              <a:p>
                <a:endParaRPr lang="en-US" dirty="0"/>
              </a:p>
            </p:txBody>
          </p:sp>
        </p:grpSp>
        <p:sp>
          <p:nvSpPr>
            <p:cNvPr id="200" name="AutoShape 107"/>
            <p:cNvSpPr>
              <a:spLocks noChangeArrowheads="1"/>
            </p:cNvSpPr>
            <p:nvPr/>
          </p:nvSpPr>
          <p:spPr bwMode="auto">
            <a:xfrm flipV="1">
              <a:off x="4847" y="2556"/>
              <a:ext cx="241"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91 w 21600"/>
                <a:gd name="T13" fmla="*/ 7033 h 21600"/>
                <a:gd name="T14" fmla="*/ 14609 w 21600"/>
                <a:gd name="T15" fmla="*/ 14567 h 21600"/>
              </a:gdLst>
              <a:ahLst/>
              <a:cxnLst>
                <a:cxn ang="T8">
                  <a:pos x="T0" y="T1"/>
                </a:cxn>
                <a:cxn ang="T9">
                  <a:pos x="T2" y="T3"/>
                </a:cxn>
                <a:cxn ang="T10">
                  <a:pos x="T4" y="T5"/>
                </a:cxn>
                <a:cxn ang="T11">
                  <a:pos x="T6" y="T7"/>
                </a:cxn>
              </a:cxnLst>
              <a:rect l="T12" t="T13" r="T14" b="T15"/>
              <a:pathLst>
                <a:path w="21600" h="21600">
                  <a:moveTo>
                    <a:pt x="0" y="0"/>
                  </a:moveTo>
                  <a:lnTo>
                    <a:pt x="10367" y="21600"/>
                  </a:lnTo>
                  <a:lnTo>
                    <a:pt x="11233" y="21600"/>
                  </a:lnTo>
                  <a:lnTo>
                    <a:pt x="21600" y="0"/>
                  </a:lnTo>
                  <a:close/>
                </a:path>
              </a:pathLst>
            </a:custGeom>
            <a:solidFill>
              <a:srgbClr val="C1CEFF"/>
            </a:solidFill>
            <a:ln w="12700">
              <a:noFill/>
              <a:miter lim="800000"/>
              <a:headEnd/>
              <a:tailEnd/>
            </a:ln>
          </p:spPr>
          <p:txBody>
            <a:bodyPr wrap="none" anchor="ctr"/>
            <a:lstStyle/>
            <a:p>
              <a:endParaRPr lang="en-US" dirty="0"/>
            </a:p>
          </p:txBody>
        </p:sp>
        <p:sp>
          <p:nvSpPr>
            <p:cNvPr id="201" name="AutoShape 108"/>
            <p:cNvSpPr>
              <a:spLocks noChangeArrowheads="1"/>
            </p:cNvSpPr>
            <p:nvPr/>
          </p:nvSpPr>
          <p:spPr bwMode="auto">
            <a:xfrm flipV="1">
              <a:off x="4868" y="2556"/>
              <a:ext cx="210" cy="3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94 w 21600"/>
                <a:gd name="T13" fmla="*/ 7004 h 21600"/>
                <a:gd name="T14" fmla="*/ 14606 w 21600"/>
                <a:gd name="T15" fmla="*/ 14596 h 21600"/>
              </a:gdLst>
              <a:ahLst/>
              <a:cxnLst>
                <a:cxn ang="T8">
                  <a:pos x="T0" y="T1"/>
                </a:cxn>
                <a:cxn ang="T9">
                  <a:pos x="T2" y="T3"/>
                </a:cxn>
                <a:cxn ang="T10">
                  <a:pos x="T4" y="T5"/>
                </a:cxn>
                <a:cxn ang="T11">
                  <a:pos x="T6" y="T7"/>
                </a:cxn>
              </a:cxnLst>
              <a:rect l="T12" t="T13" r="T14" b="T15"/>
              <a:pathLst>
                <a:path w="21600" h="21600">
                  <a:moveTo>
                    <a:pt x="0" y="0"/>
                  </a:moveTo>
                  <a:lnTo>
                    <a:pt x="10367" y="21600"/>
                  </a:lnTo>
                  <a:lnTo>
                    <a:pt x="11233" y="21600"/>
                  </a:lnTo>
                  <a:lnTo>
                    <a:pt x="21600" y="0"/>
                  </a:lnTo>
                  <a:close/>
                </a:path>
              </a:pathLst>
            </a:custGeom>
            <a:solidFill>
              <a:srgbClr val="C1CEFF"/>
            </a:solidFill>
            <a:ln w="12700">
              <a:noFill/>
              <a:miter lim="800000"/>
              <a:headEnd/>
              <a:tailEnd/>
            </a:ln>
          </p:spPr>
          <p:txBody>
            <a:bodyPr wrap="none" anchor="ctr"/>
            <a:lstStyle/>
            <a:p>
              <a:endParaRPr lang="en-US" dirty="0"/>
            </a:p>
          </p:txBody>
        </p:sp>
        <p:grpSp>
          <p:nvGrpSpPr>
            <p:cNvPr id="52" name="Group 109"/>
            <p:cNvGrpSpPr>
              <a:grpSpLocks/>
            </p:cNvGrpSpPr>
            <p:nvPr/>
          </p:nvGrpSpPr>
          <p:grpSpPr bwMode="auto">
            <a:xfrm>
              <a:off x="4713" y="2720"/>
              <a:ext cx="515" cy="481"/>
              <a:chOff x="4713" y="2720"/>
              <a:chExt cx="515" cy="481"/>
            </a:xfrm>
          </p:grpSpPr>
          <p:grpSp>
            <p:nvGrpSpPr>
              <p:cNvPr id="53" name="Group 110"/>
              <p:cNvGrpSpPr>
                <a:grpSpLocks/>
              </p:cNvGrpSpPr>
              <p:nvPr/>
            </p:nvGrpSpPr>
            <p:grpSpPr bwMode="auto">
              <a:xfrm>
                <a:off x="4713" y="2720"/>
                <a:ext cx="164" cy="471"/>
                <a:chOff x="4713" y="2720"/>
                <a:chExt cx="164" cy="471"/>
              </a:xfrm>
            </p:grpSpPr>
            <p:sp>
              <p:nvSpPr>
                <p:cNvPr id="227" name="Freeform 111"/>
                <p:cNvSpPr>
                  <a:spLocks/>
                </p:cNvSpPr>
                <p:nvPr/>
              </p:nvSpPr>
              <p:spPr bwMode="auto">
                <a:xfrm>
                  <a:off x="4713" y="2720"/>
                  <a:ext cx="163" cy="190"/>
                </a:xfrm>
                <a:custGeom>
                  <a:avLst/>
                  <a:gdLst>
                    <a:gd name="T0" fmla="*/ 0 w 163"/>
                    <a:gd name="T1" fmla="*/ 189 h 190"/>
                    <a:gd name="T2" fmla="*/ 132 w 163"/>
                    <a:gd name="T3" fmla="*/ 126 h 190"/>
                    <a:gd name="T4" fmla="*/ 162 w 163"/>
                    <a:gd name="T5" fmla="*/ 47 h 190"/>
                    <a:gd name="T6" fmla="*/ 129 w 163"/>
                    <a:gd name="T7" fmla="*/ 0 h 190"/>
                    <a:gd name="T8" fmla="*/ 0 w 163"/>
                    <a:gd name="T9" fmla="*/ 189 h 190"/>
                    <a:gd name="T10" fmla="*/ 0 60000 65536"/>
                    <a:gd name="T11" fmla="*/ 0 60000 65536"/>
                    <a:gd name="T12" fmla="*/ 0 60000 65536"/>
                    <a:gd name="T13" fmla="*/ 0 60000 65536"/>
                    <a:gd name="T14" fmla="*/ 0 60000 65536"/>
                    <a:gd name="T15" fmla="*/ 0 w 163"/>
                    <a:gd name="T16" fmla="*/ 0 h 190"/>
                    <a:gd name="T17" fmla="*/ 163 w 163"/>
                    <a:gd name="T18" fmla="*/ 190 h 190"/>
                  </a:gdLst>
                  <a:ahLst/>
                  <a:cxnLst>
                    <a:cxn ang="T10">
                      <a:pos x="T0" y="T1"/>
                    </a:cxn>
                    <a:cxn ang="T11">
                      <a:pos x="T2" y="T3"/>
                    </a:cxn>
                    <a:cxn ang="T12">
                      <a:pos x="T4" y="T5"/>
                    </a:cxn>
                    <a:cxn ang="T13">
                      <a:pos x="T6" y="T7"/>
                    </a:cxn>
                    <a:cxn ang="T14">
                      <a:pos x="T8" y="T9"/>
                    </a:cxn>
                  </a:cxnLst>
                  <a:rect l="T15" t="T16" r="T17" b="T18"/>
                  <a:pathLst>
                    <a:path w="163" h="190">
                      <a:moveTo>
                        <a:pt x="0" y="189"/>
                      </a:moveTo>
                      <a:lnTo>
                        <a:pt x="132" y="126"/>
                      </a:lnTo>
                      <a:lnTo>
                        <a:pt x="162" y="47"/>
                      </a:lnTo>
                      <a:lnTo>
                        <a:pt x="129" y="0"/>
                      </a:lnTo>
                      <a:lnTo>
                        <a:pt x="0" y="189"/>
                      </a:lnTo>
                    </a:path>
                  </a:pathLst>
                </a:custGeom>
                <a:solidFill>
                  <a:srgbClr val="CECECE"/>
                </a:solidFill>
                <a:ln w="12700" cap="rnd" cmpd="sng">
                  <a:noFill/>
                  <a:prstDash val="solid"/>
                  <a:round/>
                  <a:headEnd type="none" w="med" len="med"/>
                  <a:tailEnd type="none" w="med" len="med"/>
                </a:ln>
              </p:spPr>
              <p:txBody>
                <a:bodyPr/>
                <a:lstStyle/>
                <a:p>
                  <a:endParaRPr lang="en-US" dirty="0"/>
                </a:p>
              </p:txBody>
            </p:sp>
            <p:sp>
              <p:nvSpPr>
                <p:cNvPr id="228" name="Freeform 112"/>
                <p:cNvSpPr>
                  <a:spLocks/>
                </p:cNvSpPr>
                <p:nvPr/>
              </p:nvSpPr>
              <p:spPr bwMode="auto">
                <a:xfrm>
                  <a:off x="4718" y="2836"/>
                  <a:ext cx="130" cy="355"/>
                </a:xfrm>
                <a:custGeom>
                  <a:avLst/>
                  <a:gdLst>
                    <a:gd name="T0" fmla="*/ 0 w 130"/>
                    <a:gd name="T1" fmla="*/ 67 h 355"/>
                    <a:gd name="T2" fmla="*/ 0 w 130"/>
                    <a:gd name="T3" fmla="*/ 354 h 355"/>
                    <a:gd name="T4" fmla="*/ 128 w 130"/>
                    <a:gd name="T5" fmla="*/ 279 h 355"/>
                    <a:gd name="T6" fmla="*/ 129 w 130"/>
                    <a:gd name="T7" fmla="*/ 0 h 355"/>
                    <a:gd name="T8" fmla="*/ 0 w 130"/>
                    <a:gd name="T9" fmla="*/ 67 h 355"/>
                    <a:gd name="T10" fmla="*/ 0 60000 65536"/>
                    <a:gd name="T11" fmla="*/ 0 60000 65536"/>
                    <a:gd name="T12" fmla="*/ 0 60000 65536"/>
                    <a:gd name="T13" fmla="*/ 0 60000 65536"/>
                    <a:gd name="T14" fmla="*/ 0 60000 65536"/>
                    <a:gd name="T15" fmla="*/ 0 w 130"/>
                    <a:gd name="T16" fmla="*/ 0 h 355"/>
                    <a:gd name="T17" fmla="*/ 130 w 130"/>
                    <a:gd name="T18" fmla="*/ 355 h 355"/>
                  </a:gdLst>
                  <a:ahLst/>
                  <a:cxnLst>
                    <a:cxn ang="T10">
                      <a:pos x="T0" y="T1"/>
                    </a:cxn>
                    <a:cxn ang="T11">
                      <a:pos x="T2" y="T3"/>
                    </a:cxn>
                    <a:cxn ang="T12">
                      <a:pos x="T4" y="T5"/>
                    </a:cxn>
                    <a:cxn ang="T13">
                      <a:pos x="T6" y="T7"/>
                    </a:cxn>
                    <a:cxn ang="T14">
                      <a:pos x="T8" y="T9"/>
                    </a:cxn>
                  </a:cxnLst>
                  <a:rect l="T15" t="T16" r="T17" b="T18"/>
                  <a:pathLst>
                    <a:path w="130" h="355">
                      <a:moveTo>
                        <a:pt x="0" y="67"/>
                      </a:moveTo>
                      <a:lnTo>
                        <a:pt x="0" y="354"/>
                      </a:lnTo>
                      <a:lnTo>
                        <a:pt x="128" y="279"/>
                      </a:lnTo>
                      <a:lnTo>
                        <a:pt x="129" y="0"/>
                      </a:lnTo>
                      <a:lnTo>
                        <a:pt x="0" y="67"/>
                      </a:lnTo>
                    </a:path>
                  </a:pathLst>
                </a:custGeom>
                <a:solidFill>
                  <a:schemeClr val="accent1"/>
                </a:solidFill>
                <a:ln w="12700" cap="rnd" cmpd="sng">
                  <a:noFill/>
                  <a:prstDash val="solid"/>
                  <a:round/>
                  <a:headEnd type="none" w="med" len="med"/>
                  <a:tailEnd type="none" w="med" len="med"/>
                </a:ln>
              </p:spPr>
              <p:txBody>
                <a:bodyPr/>
                <a:lstStyle/>
                <a:p>
                  <a:endParaRPr lang="en-US" dirty="0"/>
                </a:p>
              </p:txBody>
            </p:sp>
            <p:sp>
              <p:nvSpPr>
                <p:cNvPr id="229" name="Freeform 113"/>
                <p:cNvSpPr>
                  <a:spLocks/>
                </p:cNvSpPr>
                <p:nvPr/>
              </p:nvSpPr>
              <p:spPr bwMode="auto">
                <a:xfrm>
                  <a:off x="4847" y="2762"/>
                  <a:ext cx="30" cy="367"/>
                </a:xfrm>
                <a:custGeom>
                  <a:avLst/>
                  <a:gdLst>
                    <a:gd name="T0" fmla="*/ 29 w 30"/>
                    <a:gd name="T1" fmla="*/ 0 h 367"/>
                    <a:gd name="T2" fmla="*/ 29 w 30"/>
                    <a:gd name="T3" fmla="*/ 212 h 367"/>
                    <a:gd name="T4" fmla="*/ 0 w 30"/>
                    <a:gd name="T5" fmla="*/ 366 h 367"/>
                    <a:gd name="T6" fmla="*/ 0 w 30"/>
                    <a:gd name="T7" fmla="*/ 84 h 367"/>
                    <a:gd name="T8" fmla="*/ 29 w 30"/>
                    <a:gd name="T9" fmla="*/ 0 h 367"/>
                    <a:gd name="T10" fmla="*/ 0 60000 65536"/>
                    <a:gd name="T11" fmla="*/ 0 60000 65536"/>
                    <a:gd name="T12" fmla="*/ 0 60000 65536"/>
                    <a:gd name="T13" fmla="*/ 0 60000 65536"/>
                    <a:gd name="T14" fmla="*/ 0 60000 65536"/>
                    <a:gd name="T15" fmla="*/ 0 w 30"/>
                    <a:gd name="T16" fmla="*/ 0 h 367"/>
                    <a:gd name="T17" fmla="*/ 30 w 30"/>
                    <a:gd name="T18" fmla="*/ 367 h 367"/>
                  </a:gdLst>
                  <a:ahLst/>
                  <a:cxnLst>
                    <a:cxn ang="T10">
                      <a:pos x="T0" y="T1"/>
                    </a:cxn>
                    <a:cxn ang="T11">
                      <a:pos x="T2" y="T3"/>
                    </a:cxn>
                    <a:cxn ang="T12">
                      <a:pos x="T4" y="T5"/>
                    </a:cxn>
                    <a:cxn ang="T13">
                      <a:pos x="T6" y="T7"/>
                    </a:cxn>
                    <a:cxn ang="T14">
                      <a:pos x="T8" y="T9"/>
                    </a:cxn>
                  </a:cxnLst>
                  <a:rect l="T15" t="T16" r="T17" b="T18"/>
                  <a:pathLst>
                    <a:path w="30" h="367">
                      <a:moveTo>
                        <a:pt x="29" y="0"/>
                      </a:moveTo>
                      <a:lnTo>
                        <a:pt x="29" y="212"/>
                      </a:lnTo>
                      <a:lnTo>
                        <a:pt x="0" y="366"/>
                      </a:lnTo>
                      <a:lnTo>
                        <a:pt x="0" y="84"/>
                      </a:lnTo>
                      <a:lnTo>
                        <a:pt x="29" y="0"/>
                      </a:lnTo>
                    </a:path>
                  </a:pathLst>
                </a:custGeom>
                <a:solidFill>
                  <a:schemeClr val="hlink"/>
                </a:solidFill>
                <a:ln w="12700" cap="rnd" cmpd="sng">
                  <a:noFill/>
                  <a:prstDash val="solid"/>
                  <a:round/>
                  <a:headEnd type="none" w="med" len="med"/>
                  <a:tailEnd type="none" w="med" len="med"/>
                </a:ln>
              </p:spPr>
              <p:txBody>
                <a:bodyPr/>
                <a:lstStyle/>
                <a:p>
                  <a:endParaRPr lang="en-US" dirty="0"/>
                </a:p>
              </p:txBody>
            </p:sp>
          </p:grpSp>
          <p:grpSp>
            <p:nvGrpSpPr>
              <p:cNvPr id="54" name="Group 114"/>
              <p:cNvGrpSpPr>
                <a:grpSpLocks/>
              </p:cNvGrpSpPr>
              <p:nvPr/>
            </p:nvGrpSpPr>
            <p:grpSpPr bwMode="auto">
              <a:xfrm>
                <a:off x="5063" y="2722"/>
                <a:ext cx="165" cy="479"/>
                <a:chOff x="5063" y="2722"/>
                <a:chExt cx="165" cy="479"/>
              </a:xfrm>
            </p:grpSpPr>
            <p:sp>
              <p:nvSpPr>
                <p:cNvPr id="224" name="Freeform 115"/>
                <p:cNvSpPr>
                  <a:spLocks/>
                </p:cNvSpPr>
                <p:nvPr/>
              </p:nvSpPr>
              <p:spPr bwMode="auto">
                <a:xfrm>
                  <a:off x="5064" y="2722"/>
                  <a:ext cx="164" cy="190"/>
                </a:xfrm>
                <a:custGeom>
                  <a:avLst/>
                  <a:gdLst>
                    <a:gd name="T0" fmla="*/ 163 w 164"/>
                    <a:gd name="T1" fmla="*/ 189 h 190"/>
                    <a:gd name="T2" fmla="*/ 31 w 164"/>
                    <a:gd name="T3" fmla="*/ 126 h 190"/>
                    <a:gd name="T4" fmla="*/ 0 w 164"/>
                    <a:gd name="T5" fmla="*/ 47 h 190"/>
                    <a:gd name="T6" fmla="*/ 33 w 164"/>
                    <a:gd name="T7" fmla="*/ 0 h 190"/>
                    <a:gd name="T8" fmla="*/ 163 w 164"/>
                    <a:gd name="T9" fmla="*/ 189 h 190"/>
                    <a:gd name="T10" fmla="*/ 0 60000 65536"/>
                    <a:gd name="T11" fmla="*/ 0 60000 65536"/>
                    <a:gd name="T12" fmla="*/ 0 60000 65536"/>
                    <a:gd name="T13" fmla="*/ 0 60000 65536"/>
                    <a:gd name="T14" fmla="*/ 0 60000 65536"/>
                    <a:gd name="T15" fmla="*/ 0 w 164"/>
                    <a:gd name="T16" fmla="*/ 0 h 190"/>
                    <a:gd name="T17" fmla="*/ 164 w 164"/>
                    <a:gd name="T18" fmla="*/ 190 h 190"/>
                  </a:gdLst>
                  <a:ahLst/>
                  <a:cxnLst>
                    <a:cxn ang="T10">
                      <a:pos x="T0" y="T1"/>
                    </a:cxn>
                    <a:cxn ang="T11">
                      <a:pos x="T2" y="T3"/>
                    </a:cxn>
                    <a:cxn ang="T12">
                      <a:pos x="T4" y="T5"/>
                    </a:cxn>
                    <a:cxn ang="T13">
                      <a:pos x="T6" y="T7"/>
                    </a:cxn>
                    <a:cxn ang="T14">
                      <a:pos x="T8" y="T9"/>
                    </a:cxn>
                  </a:cxnLst>
                  <a:rect l="T15" t="T16" r="T17" b="T18"/>
                  <a:pathLst>
                    <a:path w="164" h="190">
                      <a:moveTo>
                        <a:pt x="163" y="189"/>
                      </a:moveTo>
                      <a:lnTo>
                        <a:pt x="31" y="126"/>
                      </a:lnTo>
                      <a:lnTo>
                        <a:pt x="0" y="47"/>
                      </a:lnTo>
                      <a:lnTo>
                        <a:pt x="33" y="0"/>
                      </a:lnTo>
                      <a:lnTo>
                        <a:pt x="163" y="189"/>
                      </a:lnTo>
                    </a:path>
                  </a:pathLst>
                </a:custGeom>
                <a:solidFill>
                  <a:srgbClr val="CECECE"/>
                </a:solidFill>
                <a:ln w="12700" cap="rnd" cmpd="sng">
                  <a:noFill/>
                  <a:prstDash val="solid"/>
                  <a:round/>
                  <a:headEnd type="none" w="med" len="med"/>
                  <a:tailEnd type="none" w="med" len="med"/>
                </a:ln>
              </p:spPr>
              <p:txBody>
                <a:bodyPr/>
                <a:lstStyle/>
                <a:p>
                  <a:endParaRPr lang="en-US" dirty="0"/>
                </a:p>
              </p:txBody>
            </p:sp>
            <p:sp>
              <p:nvSpPr>
                <p:cNvPr id="225" name="Freeform 116"/>
                <p:cNvSpPr>
                  <a:spLocks/>
                </p:cNvSpPr>
                <p:nvPr/>
              </p:nvSpPr>
              <p:spPr bwMode="auto">
                <a:xfrm>
                  <a:off x="5092" y="2846"/>
                  <a:ext cx="131" cy="355"/>
                </a:xfrm>
                <a:custGeom>
                  <a:avLst/>
                  <a:gdLst>
                    <a:gd name="T0" fmla="*/ 130 w 131"/>
                    <a:gd name="T1" fmla="*/ 67 h 355"/>
                    <a:gd name="T2" fmla="*/ 130 w 131"/>
                    <a:gd name="T3" fmla="*/ 354 h 355"/>
                    <a:gd name="T4" fmla="*/ 1 w 131"/>
                    <a:gd name="T5" fmla="*/ 279 h 355"/>
                    <a:gd name="T6" fmla="*/ 0 w 131"/>
                    <a:gd name="T7" fmla="*/ 0 h 355"/>
                    <a:gd name="T8" fmla="*/ 130 w 131"/>
                    <a:gd name="T9" fmla="*/ 67 h 355"/>
                    <a:gd name="T10" fmla="*/ 0 60000 65536"/>
                    <a:gd name="T11" fmla="*/ 0 60000 65536"/>
                    <a:gd name="T12" fmla="*/ 0 60000 65536"/>
                    <a:gd name="T13" fmla="*/ 0 60000 65536"/>
                    <a:gd name="T14" fmla="*/ 0 60000 65536"/>
                    <a:gd name="T15" fmla="*/ 0 w 131"/>
                    <a:gd name="T16" fmla="*/ 0 h 355"/>
                    <a:gd name="T17" fmla="*/ 131 w 131"/>
                    <a:gd name="T18" fmla="*/ 355 h 355"/>
                  </a:gdLst>
                  <a:ahLst/>
                  <a:cxnLst>
                    <a:cxn ang="T10">
                      <a:pos x="T0" y="T1"/>
                    </a:cxn>
                    <a:cxn ang="T11">
                      <a:pos x="T2" y="T3"/>
                    </a:cxn>
                    <a:cxn ang="T12">
                      <a:pos x="T4" y="T5"/>
                    </a:cxn>
                    <a:cxn ang="T13">
                      <a:pos x="T6" y="T7"/>
                    </a:cxn>
                    <a:cxn ang="T14">
                      <a:pos x="T8" y="T9"/>
                    </a:cxn>
                  </a:cxnLst>
                  <a:rect l="T15" t="T16" r="T17" b="T18"/>
                  <a:pathLst>
                    <a:path w="131" h="355">
                      <a:moveTo>
                        <a:pt x="130" y="67"/>
                      </a:moveTo>
                      <a:lnTo>
                        <a:pt x="130" y="354"/>
                      </a:lnTo>
                      <a:lnTo>
                        <a:pt x="1" y="279"/>
                      </a:lnTo>
                      <a:lnTo>
                        <a:pt x="0" y="0"/>
                      </a:lnTo>
                      <a:lnTo>
                        <a:pt x="130" y="67"/>
                      </a:lnTo>
                    </a:path>
                  </a:pathLst>
                </a:custGeom>
                <a:solidFill>
                  <a:schemeClr val="accent1"/>
                </a:solidFill>
                <a:ln w="12700" cap="rnd" cmpd="sng">
                  <a:noFill/>
                  <a:prstDash val="solid"/>
                  <a:round/>
                  <a:headEnd type="none" w="med" len="med"/>
                  <a:tailEnd type="none" w="med" len="med"/>
                </a:ln>
              </p:spPr>
              <p:txBody>
                <a:bodyPr/>
                <a:lstStyle/>
                <a:p>
                  <a:endParaRPr lang="en-US" dirty="0"/>
                </a:p>
              </p:txBody>
            </p:sp>
            <p:sp>
              <p:nvSpPr>
                <p:cNvPr id="226" name="Freeform 117"/>
                <p:cNvSpPr>
                  <a:spLocks/>
                </p:cNvSpPr>
                <p:nvPr/>
              </p:nvSpPr>
              <p:spPr bwMode="auto">
                <a:xfrm>
                  <a:off x="5063" y="2765"/>
                  <a:ext cx="30" cy="367"/>
                </a:xfrm>
                <a:custGeom>
                  <a:avLst/>
                  <a:gdLst>
                    <a:gd name="T0" fmla="*/ 0 w 30"/>
                    <a:gd name="T1" fmla="*/ 0 h 367"/>
                    <a:gd name="T2" fmla="*/ 0 w 30"/>
                    <a:gd name="T3" fmla="*/ 212 h 367"/>
                    <a:gd name="T4" fmla="*/ 29 w 30"/>
                    <a:gd name="T5" fmla="*/ 366 h 367"/>
                    <a:gd name="T6" fmla="*/ 29 w 30"/>
                    <a:gd name="T7" fmla="*/ 84 h 367"/>
                    <a:gd name="T8" fmla="*/ 0 w 30"/>
                    <a:gd name="T9" fmla="*/ 0 h 367"/>
                    <a:gd name="T10" fmla="*/ 0 60000 65536"/>
                    <a:gd name="T11" fmla="*/ 0 60000 65536"/>
                    <a:gd name="T12" fmla="*/ 0 60000 65536"/>
                    <a:gd name="T13" fmla="*/ 0 60000 65536"/>
                    <a:gd name="T14" fmla="*/ 0 60000 65536"/>
                    <a:gd name="T15" fmla="*/ 0 w 30"/>
                    <a:gd name="T16" fmla="*/ 0 h 367"/>
                    <a:gd name="T17" fmla="*/ 30 w 30"/>
                    <a:gd name="T18" fmla="*/ 367 h 367"/>
                  </a:gdLst>
                  <a:ahLst/>
                  <a:cxnLst>
                    <a:cxn ang="T10">
                      <a:pos x="T0" y="T1"/>
                    </a:cxn>
                    <a:cxn ang="T11">
                      <a:pos x="T2" y="T3"/>
                    </a:cxn>
                    <a:cxn ang="T12">
                      <a:pos x="T4" y="T5"/>
                    </a:cxn>
                    <a:cxn ang="T13">
                      <a:pos x="T6" y="T7"/>
                    </a:cxn>
                    <a:cxn ang="T14">
                      <a:pos x="T8" y="T9"/>
                    </a:cxn>
                  </a:cxnLst>
                  <a:rect l="T15" t="T16" r="T17" b="T18"/>
                  <a:pathLst>
                    <a:path w="30" h="367">
                      <a:moveTo>
                        <a:pt x="0" y="0"/>
                      </a:moveTo>
                      <a:lnTo>
                        <a:pt x="0" y="212"/>
                      </a:lnTo>
                      <a:lnTo>
                        <a:pt x="29" y="366"/>
                      </a:lnTo>
                      <a:lnTo>
                        <a:pt x="29" y="84"/>
                      </a:lnTo>
                      <a:lnTo>
                        <a:pt x="0" y="0"/>
                      </a:lnTo>
                    </a:path>
                  </a:pathLst>
                </a:custGeom>
                <a:solidFill>
                  <a:schemeClr val="hlink"/>
                </a:solidFill>
                <a:ln w="12700" cap="rnd" cmpd="sng">
                  <a:noFill/>
                  <a:prstDash val="solid"/>
                  <a:round/>
                  <a:headEnd type="none" w="med" len="med"/>
                  <a:tailEnd type="none" w="med" len="med"/>
                </a:ln>
              </p:spPr>
              <p:txBody>
                <a:bodyPr/>
                <a:lstStyle/>
                <a:p>
                  <a:endParaRPr lang="en-US" dirty="0"/>
                </a:p>
              </p:txBody>
            </p:sp>
          </p:grpSp>
          <p:sp>
            <p:nvSpPr>
              <p:cNvPr id="223" name="Freeform 118"/>
              <p:cNvSpPr>
                <a:spLocks/>
              </p:cNvSpPr>
              <p:nvPr/>
            </p:nvSpPr>
            <p:spPr bwMode="auto">
              <a:xfrm>
                <a:off x="4844" y="2925"/>
                <a:ext cx="248" cy="204"/>
              </a:xfrm>
              <a:custGeom>
                <a:avLst/>
                <a:gdLst>
                  <a:gd name="T0" fmla="*/ 0 w 248"/>
                  <a:gd name="T1" fmla="*/ 203 h 204"/>
                  <a:gd name="T2" fmla="*/ 247 w 248"/>
                  <a:gd name="T3" fmla="*/ 203 h 204"/>
                  <a:gd name="T4" fmla="*/ 231 w 248"/>
                  <a:gd name="T5" fmla="*/ 0 h 204"/>
                  <a:gd name="T6" fmla="*/ 22 w 248"/>
                  <a:gd name="T7" fmla="*/ 0 h 204"/>
                  <a:gd name="T8" fmla="*/ 0 w 248"/>
                  <a:gd name="T9" fmla="*/ 203 h 204"/>
                  <a:gd name="T10" fmla="*/ 0 60000 65536"/>
                  <a:gd name="T11" fmla="*/ 0 60000 65536"/>
                  <a:gd name="T12" fmla="*/ 0 60000 65536"/>
                  <a:gd name="T13" fmla="*/ 0 60000 65536"/>
                  <a:gd name="T14" fmla="*/ 0 60000 65536"/>
                  <a:gd name="T15" fmla="*/ 0 w 248"/>
                  <a:gd name="T16" fmla="*/ 0 h 204"/>
                  <a:gd name="T17" fmla="*/ 248 w 248"/>
                  <a:gd name="T18" fmla="*/ 204 h 204"/>
                </a:gdLst>
                <a:ahLst/>
                <a:cxnLst>
                  <a:cxn ang="T10">
                    <a:pos x="T0" y="T1"/>
                  </a:cxn>
                  <a:cxn ang="T11">
                    <a:pos x="T2" y="T3"/>
                  </a:cxn>
                  <a:cxn ang="T12">
                    <a:pos x="T4" y="T5"/>
                  </a:cxn>
                  <a:cxn ang="T13">
                    <a:pos x="T6" y="T7"/>
                  </a:cxn>
                  <a:cxn ang="T14">
                    <a:pos x="T8" y="T9"/>
                  </a:cxn>
                </a:cxnLst>
                <a:rect l="T15" t="T16" r="T17" b="T18"/>
                <a:pathLst>
                  <a:path w="248" h="204">
                    <a:moveTo>
                      <a:pt x="0" y="203"/>
                    </a:moveTo>
                    <a:lnTo>
                      <a:pt x="247" y="203"/>
                    </a:lnTo>
                    <a:lnTo>
                      <a:pt x="231" y="0"/>
                    </a:lnTo>
                    <a:lnTo>
                      <a:pt x="22" y="0"/>
                    </a:lnTo>
                    <a:lnTo>
                      <a:pt x="0" y="203"/>
                    </a:lnTo>
                  </a:path>
                </a:pathLst>
              </a:custGeom>
              <a:gradFill rotWithShape="0">
                <a:gsLst>
                  <a:gs pos="0">
                    <a:srgbClr val="A0BCFE"/>
                  </a:gs>
                  <a:gs pos="50000">
                    <a:srgbClr val="618FFD"/>
                  </a:gs>
                  <a:gs pos="100000">
                    <a:srgbClr val="A0BCFE"/>
                  </a:gs>
                </a:gsLst>
                <a:lin ang="5400000" scaled="1"/>
              </a:gradFill>
              <a:ln w="12700" cap="rnd" cmpd="sng">
                <a:noFill/>
                <a:prstDash val="solid"/>
                <a:round/>
                <a:headEnd type="none" w="med" len="med"/>
                <a:tailEnd type="none" w="med" len="med"/>
              </a:ln>
            </p:spPr>
            <p:txBody>
              <a:bodyPr/>
              <a:lstStyle/>
              <a:p>
                <a:endParaRPr lang="en-US" dirty="0"/>
              </a:p>
            </p:txBody>
          </p:sp>
        </p:grpSp>
        <p:grpSp>
          <p:nvGrpSpPr>
            <p:cNvPr id="56" name="Group 119"/>
            <p:cNvGrpSpPr>
              <a:grpSpLocks/>
            </p:cNvGrpSpPr>
            <p:nvPr/>
          </p:nvGrpSpPr>
          <p:grpSpPr bwMode="auto">
            <a:xfrm>
              <a:off x="4889" y="2445"/>
              <a:ext cx="151" cy="306"/>
              <a:chOff x="4889" y="2445"/>
              <a:chExt cx="151" cy="306"/>
            </a:xfrm>
          </p:grpSpPr>
          <p:sp>
            <p:nvSpPr>
              <p:cNvPr id="211" name="Freeform 120"/>
              <p:cNvSpPr>
                <a:spLocks/>
              </p:cNvSpPr>
              <p:nvPr/>
            </p:nvSpPr>
            <p:spPr bwMode="auto">
              <a:xfrm>
                <a:off x="4889" y="2706"/>
                <a:ext cx="151" cy="45"/>
              </a:xfrm>
              <a:custGeom>
                <a:avLst/>
                <a:gdLst>
                  <a:gd name="T0" fmla="*/ 150 w 151"/>
                  <a:gd name="T1" fmla="*/ 30 h 45"/>
                  <a:gd name="T2" fmla="*/ 141 w 151"/>
                  <a:gd name="T3" fmla="*/ 33 h 45"/>
                  <a:gd name="T4" fmla="*/ 132 w 151"/>
                  <a:gd name="T5" fmla="*/ 37 h 45"/>
                  <a:gd name="T6" fmla="*/ 122 w 151"/>
                  <a:gd name="T7" fmla="*/ 39 h 45"/>
                  <a:gd name="T8" fmla="*/ 114 w 151"/>
                  <a:gd name="T9" fmla="*/ 41 h 45"/>
                  <a:gd name="T10" fmla="*/ 104 w 151"/>
                  <a:gd name="T11" fmla="*/ 42 h 45"/>
                  <a:gd name="T12" fmla="*/ 95 w 151"/>
                  <a:gd name="T13" fmla="*/ 43 h 45"/>
                  <a:gd name="T14" fmla="*/ 85 w 151"/>
                  <a:gd name="T15" fmla="*/ 44 h 45"/>
                  <a:gd name="T16" fmla="*/ 74 w 151"/>
                  <a:gd name="T17" fmla="*/ 44 h 45"/>
                  <a:gd name="T18" fmla="*/ 63 w 151"/>
                  <a:gd name="T19" fmla="*/ 43 h 45"/>
                  <a:gd name="T20" fmla="*/ 54 w 151"/>
                  <a:gd name="T21" fmla="*/ 42 h 45"/>
                  <a:gd name="T22" fmla="*/ 46 w 151"/>
                  <a:gd name="T23" fmla="*/ 41 h 45"/>
                  <a:gd name="T24" fmla="*/ 37 w 151"/>
                  <a:gd name="T25" fmla="*/ 38 h 45"/>
                  <a:gd name="T26" fmla="*/ 28 w 151"/>
                  <a:gd name="T27" fmla="*/ 36 h 45"/>
                  <a:gd name="T28" fmla="*/ 18 w 151"/>
                  <a:gd name="T29" fmla="*/ 33 h 45"/>
                  <a:gd name="T30" fmla="*/ 9 w 151"/>
                  <a:gd name="T31" fmla="*/ 29 h 45"/>
                  <a:gd name="T32" fmla="*/ 0 w 151"/>
                  <a:gd name="T33" fmla="*/ 24 h 45"/>
                  <a:gd name="T34" fmla="*/ 5 w 151"/>
                  <a:gd name="T35" fmla="*/ 0 h 45"/>
                  <a:gd name="T36" fmla="*/ 11 w 151"/>
                  <a:gd name="T37" fmla="*/ 4 h 45"/>
                  <a:gd name="T38" fmla="*/ 20 w 151"/>
                  <a:gd name="T39" fmla="*/ 8 h 45"/>
                  <a:gd name="T40" fmla="*/ 29 w 151"/>
                  <a:gd name="T41" fmla="*/ 11 h 45"/>
                  <a:gd name="T42" fmla="*/ 40 w 151"/>
                  <a:gd name="T43" fmla="*/ 14 h 45"/>
                  <a:gd name="T44" fmla="*/ 49 w 151"/>
                  <a:gd name="T45" fmla="*/ 16 h 45"/>
                  <a:gd name="T46" fmla="*/ 59 w 151"/>
                  <a:gd name="T47" fmla="*/ 17 h 45"/>
                  <a:gd name="T48" fmla="*/ 68 w 151"/>
                  <a:gd name="T49" fmla="*/ 18 h 45"/>
                  <a:gd name="T50" fmla="*/ 76 w 151"/>
                  <a:gd name="T51" fmla="*/ 19 h 45"/>
                  <a:gd name="T52" fmla="*/ 86 w 151"/>
                  <a:gd name="T53" fmla="*/ 19 h 45"/>
                  <a:gd name="T54" fmla="*/ 96 w 151"/>
                  <a:gd name="T55" fmla="*/ 18 h 45"/>
                  <a:gd name="T56" fmla="*/ 106 w 151"/>
                  <a:gd name="T57" fmla="*/ 17 h 45"/>
                  <a:gd name="T58" fmla="*/ 116 w 151"/>
                  <a:gd name="T59" fmla="*/ 15 h 45"/>
                  <a:gd name="T60" fmla="*/ 126 w 151"/>
                  <a:gd name="T61" fmla="*/ 12 h 45"/>
                  <a:gd name="T62" fmla="*/ 136 w 151"/>
                  <a:gd name="T63" fmla="*/ 9 h 45"/>
                  <a:gd name="T64" fmla="*/ 145 w 151"/>
                  <a:gd name="T65" fmla="*/ 5 h 45"/>
                  <a:gd name="T66" fmla="*/ 150 w 151"/>
                  <a:gd name="T67" fmla="*/ 3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5"/>
                  <a:gd name="T104" fmla="*/ 151 w 151"/>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5">
                    <a:moveTo>
                      <a:pt x="150" y="30"/>
                    </a:moveTo>
                    <a:lnTo>
                      <a:pt x="141" y="33"/>
                    </a:lnTo>
                    <a:lnTo>
                      <a:pt x="132" y="37"/>
                    </a:lnTo>
                    <a:lnTo>
                      <a:pt x="122" y="39"/>
                    </a:lnTo>
                    <a:lnTo>
                      <a:pt x="114" y="41"/>
                    </a:lnTo>
                    <a:lnTo>
                      <a:pt x="104" y="42"/>
                    </a:lnTo>
                    <a:lnTo>
                      <a:pt x="95" y="43"/>
                    </a:lnTo>
                    <a:lnTo>
                      <a:pt x="85" y="44"/>
                    </a:lnTo>
                    <a:lnTo>
                      <a:pt x="74" y="44"/>
                    </a:lnTo>
                    <a:lnTo>
                      <a:pt x="63" y="43"/>
                    </a:lnTo>
                    <a:lnTo>
                      <a:pt x="54" y="42"/>
                    </a:lnTo>
                    <a:lnTo>
                      <a:pt x="46" y="41"/>
                    </a:lnTo>
                    <a:lnTo>
                      <a:pt x="37" y="38"/>
                    </a:lnTo>
                    <a:lnTo>
                      <a:pt x="28" y="36"/>
                    </a:lnTo>
                    <a:lnTo>
                      <a:pt x="18" y="33"/>
                    </a:lnTo>
                    <a:lnTo>
                      <a:pt x="9" y="29"/>
                    </a:lnTo>
                    <a:lnTo>
                      <a:pt x="0" y="24"/>
                    </a:lnTo>
                    <a:lnTo>
                      <a:pt x="5" y="0"/>
                    </a:lnTo>
                    <a:lnTo>
                      <a:pt x="11" y="4"/>
                    </a:lnTo>
                    <a:lnTo>
                      <a:pt x="20" y="8"/>
                    </a:lnTo>
                    <a:lnTo>
                      <a:pt x="29" y="11"/>
                    </a:lnTo>
                    <a:lnTo>
                      <a:pt x="40" y="14"/>
                    </a:lnTo>
                    <a:lnTo>
                      <a:pt x="49" y="16"/>
                    </a:lnTo>
                    <a:lnTo>
                      <a:pt x="59" y="17"/>
                    </a:lnTo>
                    <a:lnTo>
                      <a:pt x="68" y="18"/>
                    </a:lnTo>
                    <a:lnTo>
                      <a:pt x="76" y="19"/>
                    </a:lnTo>
                    <a:lnTo>
                      <a:pt x="86" y="19"/>
                    </a:lnTo>
                    <a:lnTo>
                      <a:pt x="96" y="18"/>
                    </a:lnTo>
                    <a:lnTo>
                      <a:pt x="106" y="17"/>
                    </a:lnTo>
                    <a:lnTo>
                      <a:pt x="116" y="15"/>
                    </a:lnTo>
                    <a:lnTo>
                      <a:pt x="126" y="12"/>
                    </a:lnTo>
                    <a:lnTo>
                      <a:pt x="136" y="9"/>
                    </a:lnTo>
                    <a:lnTo>
                      <a:pt x="145" y="5"/>
                    </a:lnTo>
                    <a:lnTo>
                      <a:pt x="150" y="30"/>
                    </a:lnTo>
                  </a:path>
                </a:pathLst>
              </a:custGeom>
              <a:solidFill>
                <a:schemeClr val="tx2"/>
              </a:solidFill>
              <a:ln w="12700" cap="rnd" cmpd="sng">
                <a:noFill/>
                <a:prstDash val="solid"/>
                <a:round/>
                <a:headEnd type="none" w="med" len="med"/>
                <a:tailEnd type="none" w="med" len="med"/>
              </a:ln>
            </p:spPr>
            <p:txBody>
              <a:bodyPr/>
              <a:lstStyle/>
              <a:p>
                <a:endParaRPr lang="en-US" dirty="0"/>
              </a:p>
            </p:txBody>
          </p:sp>
          <p:sp>
            <p:nvSpPr>
              <p:cNvPr id="212" name="Freeform 121"/>
              <p:cNvSpPr>
                <a:spLocks/>
              </p:cNvSpPr>
              <p:nvPr/>
            </p:nvSpPr>
            <p:spPr bwMode="auto">
              <a:xfrm>
                <a:off x="4901" y="2654"/>
                <a:ext cx="128" cy="37"/>
              </a:xfrm>
              <a:custGeom>
                <a:avLst/>
                <a:gdLst>
                  <a:gd name="T0" fmla="*/ 127 w 128"/>
                  <a:gd name="T1" fmla="*/ 25 h 37"/>
                  <a:gd name="T2" fmla="*/ 120 w 128"/>
                  <a:gd name="T3" fmla="*/ 29 h 37"/>
                  <a:gd name="T4" fmla="*/ 110 w 128"/>
                  <a:gd name="T5" fmla="*/ 31 h 37"/>
                  <a:gd name="T6" fmla="*/ 101 w 128"/>
                  <a:gd name="T7" fmla="*/ 33 h 37"/>
                  <a:gd name="T8" fmla="*/ 91 w 128"/>
                  <a:gd name="T9" fmla="*/ 34 h 37"/>
                  <a:gd name="T10" fmla="*/ 83 w 128"/>
                  <a:gd name="T11" fmla="*/ 35 h 37"/>
                  <a:gd name="T12" fmla="*/ 72 w 128"/>
                  <a:gd name="T13" fmla="*/ 36 h 37"/>
                  <a:gd name="T14" fmla="*/ 62 w 128"/>
                  <a:gd name="T15" fmla="*/ 36 h 37"/>
                  <a:gd name="T16" fmla="*/ 51 w 128"/>
                  <a:gd name="T17" fmla="*/ 35 h 37"/>
                  <a:gd name="T18" fmla="*/ 42 w 128"/>
                  <a:gd name="T19" fmla="*/ 34 h 37"/>
                  <a:gd name="T20" fmla="*/ 34 w 128"/>
                  <a:gd name="T21" fmla="*/ 33 h 37"/>
                  <a:gd name="T22" fmla="*/ 25 w 128"/>
                  <a:gd name="T23" fmla="*/ 31 h 37"/>
                  <a:gd name="T24" fmla="*/ 16 w 128"/>
                  <a:gd name="T25" fmla="*/ 28 h 37"/>
                  <a:gd name="T26" fmla="*/ 6 w 128"/>
                  <a:gd name="T27" fmla="*/ 25 h 37"/>
                  <a:gd name="T28" fmla="*/ 0 w 128"/>
                  <a:gd name="T29" fmla="*/ 24 h 37"/>
                  <a:gd name="T30" fmla="*/ 5 w 128"/>
                  <a:gd name="T31" fmla="*/ 0 h 37"/>
                  <a:gd name="T32" fmla="*/ 8 w 128"/>
                  <a:gd name="T33" fmla="*/ 2 h 37"/>
                  <a:gd name="T34" fmla="*/ 17 w 128"/>
                  <a:gd name="T35" fmla="*/ 5 h 37"/>
                  <a:gd name="T36" fmla="*/ 27 w 128"/>
                  <a:gd name="T37" fmla="*/ 7 h 37"/>
                  <a:gd name="T38" fmla="*/ 37 w 128"/>
                  <a:gd name="T39" fmla="*/ 9 h 37"/>
                  <a:gd name="T40" fmla="*/ 46 w 128"/>
                  <a:gd name="T41" fmla="*/ 11 h 37"/>
                  <a:gd name="T42" fmla="*/ 56 w 128"/>
                  <a:gd name="T43" fmla="*/ 11 h 37"/>
                  <a:gd name="T44" fmla="*/ 64 w 128"/>
                  <a:gd name="T45" fmla="*/ 12 h 37"/>
                  <a:gd name="T46" fmla="*/ 74 w 128"/>
                  <a:gd name="T47" fmla="*/ 12 h 37"/>
                  <a:gd name="T48" fmla="*/ 84 w 128"/>
                  <a:gd name="T49" fmla="*/ 11 h 37"/>
                  <a:gd name="T50" fmla="*/ 94 w 128"/>
                  <a:gd name="T51" fmla="*/ 10 h 37"/>
                  <a:gd name="T52" fmla="*/ 104 w 128"/>
                  <a:gd name="T53" fmla="*/ 8 h 37"/>
                  <a:gd name="T54" fmla="*/ 114 w 128"/>
                  <a:gd name="T55" fmla="*/ 6 h 37"/>
                  <a:gd name="T56" fmla="*/ 122 w 128"/>
                  <a:gd name="T57" fmla="*/ 1 h 37"/>
                  <a:gd name="T58" fmla="*/ 127 w 128"/>
                  <a:gd name="T59" fmla="*/ 25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37"/>
                  <a:gd name="T92" fmla="*/ 128 w 128"/>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37">
                    <a:moveTo>
                      <a:pt x="127" y="25"/>
                    </a:moveTo>
                    <a:lnTo>
                      <a:pt x="120" y="29"/>
                    </a:lnTo>
                    <a:lnTo>
                      <a:pt x="110" y="31"/>
                    </a:lnTo>
                    <a:lnTo>
                      <a:pt x="101" y="33"/>
                    </a:lnTo>
                    <a:lnTo>
                      <a:pt x="91" y="34"/>
                    </a:lnTo>
                    <a:lnTo>
                      <a:pt x="83" y="35"/>
                    </a:lnTo>
                    <a:lnTo>
                      <a:pt x="72" y="36"/>
                    </a:lnTo>
                    <a:lnTo>
                      <a:pt x="62" y="36"/>
                    </a:lnTo>
                    <a:lnTo>
                      <a:pt x="51" y="35"/>
                    </a:lnTo>
                    <a:lnTo>
                      <a:pt x="42" y="34"/>
                    </a:lnTo>
                    <a:lnTo>
                      <a:pt x="34" y="33"/>
                    </a:lnTo>
                    <a:lnTo>
                      <a:pt x="25" y="31"/>
                    </a:lnTo>
                    <a:lnTo>
                      <a:pt x="16" y="28"/>
                    </a:lnTo>
                    <a:lnTo>
                      <a:pt x="6" y="25"/>
                    </a:lnTo>
                    <a:lnTo>
                      <a:pt x="0" y="24"/>
                    </a:lnTo>
                    <a:lnTo>
                      <a:pt x="5" y="0"/>
                    </a:lnTo>
                    <a:lnTo>
                      <a:pt x="8" y="2"/>
                    </a:lnTo>
                    <a:lnTo>
                      <a:pt x="17" y="5"/>
                    </a:lnTo>
                    <a:lnTo>
                      <a:pt x="27" y="7"/>
                    </a:lnTo>
                    <a:lnTo>
                      <a:pt x="37" y="9"/>
                    </a:lnTo>
                    <a:lnTo>
                      <a:pt x="46" y="11"/>
                    </a:lnTo>
                    <a:lnTo>
                      <a:pt x="56" y="11"/>
                    </a:lnTo>
                    <a:lnTo>
                      <a:pt x="64" y="12"/>
                    </a:lnTo>
                    <a:lnTo>
                      <a:pt x="74" y="12"/>
                    </a:lnTo>
                    <a:lnTo>
                      <a:pt x="84" y="11"/>
                    </a:lnTo>
                    <a:lnTo>
                      <a:pt x="94" y="10"/>
                    </a:lnTo>
                    <a:lnTo>
                      <a:pt x="104" y="8"/>
                    </a:lnTo>
                    <a:lnTo>
                      <a:pt x="114" y="6"/>
                    </a:lnTo>
                    <a:lnTo>
                      <a:pt x="122" y="1"/>
                    </a:lnTo>
                    <a:lnTo>
                      <a:pt x="127" y="25"/>
                    </a:lnTo>
                  </a:path>
                </a:pathLst>
              </a:custGeom>
              <a:solidFill>
                <a:schemeClr val="tx2"/>
              </a:solidFill>
              <a:ln w="12700" cap="rnd" cmpd="sng">
                <a:noFill/>
                <a:prstDash val="solid"/>
                <a:round/>
                <a:headEnd type="none" w="med" len="med"/>
                <a:tailEnd type="none" w="med" len="med"/>
              </a:ln>
            </p:spPr>
            <p:txBody>
              <a:bodyPr/>
              <a:lstStyle/>
              <a:p>
                <a:endParaRPr lang="en-US" dirty="0"/>
              </a:p>
            </p:txBody>
          </p:sp>
          <p:sp>
            <p:nvSpPr>
              <p:cNvPr id="213" name="Freeform 122"/>
              <p:cNvSpPr>
                <a:spLocks/>
              </p:cNvSpPr>
              <p:nvPr/>
            </p:nvSpPr>
            <p:spPr bwMode="auto">
              <a:xfrm>
                <a:off x="4912" y="2601"/>
                <a:ext cx="108" cy="36"/>
              </a:xfrm>
              <a:custGeom>
                <a:avLst/>
                <a:gdLst>
                  <a:gd name="T0" fmla="*/ 107 w 108"/>
                  <a:gd name="T1" fmla="*/ 29 h 36"/>
                  <a:gd name="T2" fmla="*/ 101 w 108"/>
                  <a:gd name="T3" fmla="*/ 31 h 36"/>
                  <a:gd name="T4" fmla="*/ 94 w 108"/>
                  <a:gd name="T5" fmla="*/ 32 h 36"/>
                  <a:gd name="T6" fmla="*/ 83 w 108"/>
                  <a:gd name="T7" fmla="*/ 34 h 36"/>
                  <a:gd name="T8" fmla="*/ 76 w 108"/>
                  <a:gd name="T9" fmla="*/ 34 h 36"/>
                  <a:gd name="T10" fmla="*/ 65 w 108"/>
                  <a:gd name="T11" fmla="*/ 35 h 36"/>
                  <a:gd name="T12" fmla="*/ 54 w 108"/>
                  <a:gd name="T13" fmla="*/ 35 h 36"/>
                  <a:gd name="T14" fmla="*/ 43 w 108"/>
                  <a:gd name="T15" fmla="*/ 34 h 36"/>
                  <a:gd name="T16" fmla="*/ 35 w 108"/>
                  <a:gd name="T17" fmla="*/ 33 h 36"/>
                  <a:gd name="T18" fmla="*/ 27 w 108"/>
                  <a:gd name="T19" fmla="*/ 32 h 36"/>
                  <a:gd name="T20" fmla="*/ 18 w 108"/>
                  <a:gd name="T21" fmla="*/ 30 h 36"/>
                  <a:gd name="T22" fmla="*/ 9 w 108"/>
                  <a:gd name="T23" fmla="*/ 27 h 36"/>
                  <a:gd name="T24" fmla="*/ 0 w 108"/>
                  <a:gd name="T25" fmla="*/ 24 h 36"/>
                  <a:gd name="T26" fmla="*/ 6 w 108"/>
                  <a:gd name="T27" fmla="*/ 0 h 36"/>
                  <a:gd name="T28" fmla="*/ 10 w 108"/>
                  <a:gd name="T29" fmla="*/ 3 h 36"/>
                  <a:gd name="T30" fmla="*/ 21 w 108"/>
                  <a:gd name="T31" fmla="*/ 6 h 36"/>
                  <a:gd name="T32" fmla="*/ 30 w 108"/>
                  <a:gd name="T33" fmla="*/ 8 h 36"/>
                  <a:gd name="T34" fmla="*/ 39 w 108"/>
                  <a:gd name="T35" fmla="*/ 9 h 36"/>
                  <a:gd name="T36" fmla="*/ 49 w 108"/>
                  <a:gd name="T37" fmla="*/ 10 h 36"/>
                  <a:gd name="T38" fmla="*/ 57 w 108"/>
                  <a:gd name="T39" fmla="*/ 11 h 36"/>
                  <a:gd name="T40" fmla="*/ 66 w 108"/>
                  <a:gd name="T41" fmla="*/ 10 h 36"/>
                  <a:gd name="T42" fmla="*/ 77 w 108"/>
                  <a:gd name="T43" fmla="*/ 10 h 36"/>
                  <a:gd name="T44" fmla="*/ 87 w 108"/>
                  <a:gd name="T45" fmla="*/ 10 h 36"/>
                  <a:gd name="T46" fmla="*/ 96 w 108"/>
                  <a:gd name="T47" fmla="*/ 7 h 36"/>
                  <a:gd name="T48" fmla="*/ 102 w 108"/>
                  <a:gd name="T49" fmla="*/ 4 h 36"/>
                  <a:gd name="T50" fmla="*/ 107 w 108"/>
                  <a:gd name="T51" fmla="*/ 29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36"/>
                  <a:gd name="T80" fmla="*/ 108 w 108"/>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36">
                    <a:moveTo>
                      <a:pt x="107" y="29"/>
                    </a:moveTo>
                    <a:lnTo>
                      <a:pt x="101" y="31"/>
                    </a:lnTo>
                    <a:lnTo>
                      <a:pt x="94" y="32"/>
                    </a:lnTo>
                    <a:lnTo>
                      <a:pt x="83" y="34"/>
                    </a:lnTo>
                    <a:lnTo>
                      <a:pt x="76" y="34"/>
                    </a:lnTo>
                    <a:lnTo>
                      <a:pt x="65" y="35"/>
                    </a:lnTo>
                    <a:lnTo>
                      <a:pt x="54" y="35"/>
                    </a:lnTo>
                    <a:lnTo>
                      <a:pt x="43" y="34"/>
                    </a:lnTo>
                    <a:lnTo>
                      <a:pt x="35" y="33"/>
                    </a:lnTo>
                    <a:lnTo>
                      <a:pt x="27" y="32"/>
                    </a:lnTo>
                    <a:lnTo>
                      <a:pt x="18" y="30"/>
                    </a:lnTo>
                    <a:lnTo>
                      <a:pt x="9" y="27"/>
                    </a:lnTo>
                    <a:lnTo>
                      <a:pt x="0" y="24"/>
                    </a:lnTo>
                    <a:lnTo>
                      <a:pt x="6" y="0"/>
                    </a:lnTo>
                    <a:lnTo>
                      <a:pt x="10" y="3"/>
                    </a:lnTo>
                    <a:lnTo>
                      <a:pt x="21" y="6"/>
                    </a:lnTo>
                    <a:lnTo>
                      <a:pt x="30" y="8"/>
                    </a:lnTo>
                    <a:lnTo>
                      <a:pt x="39" y="9"/>
                    </a:lnTo>
                    <a:lnTo>
                      <a:pt x="49" y="10"/>
                    </a:lnTo>
                    <a:lnTo>
                      <a:pt x="57" y="11"/>
                    </a:lnTo>
                    <a:lnTo>
                      <a:pt x="66" y="10"/>
                    </a:lnTo>
                    <a:lnTo>
                      <a:pt x="77" y="10"/>
                    </a:lnTo>
                    <a:lnTo>
                      <a:pt x="87" y="10"/>
                    </a:lnTo>
                    <a:lnTo>
                      <a:pt x="96" y="7"/>
                    </a:lnTo>
                    <a:lnTo>
                      <a:pt x="102" y="4"/>
                    </a:lnTo>
                    <a:lnTo>
                      <a:pt x="107" y="29"/>
                    </a:lnTo>
                  </a:path>
                </a:pathLst>
              </a:custGeom>
              <a:solidFill>
                <a:schemeClr val="tx2"/>
              </a:solidFill>
              <a:ln w="12700" cap="rnd" cmpd="sng">
                <a:noFill/>
                <a:prstDash val="solid"/>
                <a:round/>
                <a:headEnd type="none" w="med" len="med"/>
                <a:tailEnd type="none" w="med" len="med"/>
              </a:ln>
            </p:spPr>
            <p:txBody>
              <a:bodyPr/>
              <a:lstStyle/>
              <a:p>
                <a:endParaRPr lang="en-US" dirty="0"/>
              </a:p>
            </p:txBody>
          </p:sp>
          <p:sp>
            <p:nvSpPr>
              <p:cNvPr id="214" name="Freeform 123"/>
              <p:cNvSpPr>
                <a:spLocks/>
              </p:cNvSpPr>
              <p:nvPr/>
            </p:nvSpPr>
            <p:spPr bwMode="auto">
              <a:xfrm>
                <a:off x="4923" y="2548"/>
                <a:ext cx="84" cy="30"/>
              </a:xfrm>
              <a:custGeom>
                <a:avLst/>
                <a:gdLst>
                  <a:gd name="T0" fmla="*/ 83 w 84"/>
                  <a:gd name="T1" fmla="*/ 24 h 30"/>
                  <a:gd name="T2" fmla="*/ 76 w 84"/>
                  <a:gd name="T3" fmla="*/ 27 h 30"/>
                  <a:gd name="T4" fmla="*/ 68 w 84"/>
                  <a:gd name="T5" fmla="*/ 27 h 30"/>
                  <a:gd name="T6" fmla="*/ 60 w 84"/>
                  <a:gd name="T7" fmla="*/ 28 h 30"/>
                  <a:gd name="T8" fmla="*/ 49 w 84"/>
                  <a:gd name="T9" fmla="*/ 29 h 30"/>
                  <a:gd name="T10" fmla="*/ 39 w 84"/>
                  <a:gd name="T11" fmla="*/ 29 h 30"/>
                  <a:gd name="T12" fmla="*/ 28 w 84"/>
                  <a:gd name="T13" fmla="*/ 28 h 30"/>
                  <a:gd name="T14" fmla="*/ 19 w 84"/>
                  <a:gd name="T15" fmla="*/ 27 h 30"/>
                  <a:gd name="T16" fmla="*/ 12 w 84"/>
                  <a:gd name="T17" fmla="*/ 26 h 30"/>
                  <a:gd name="T18" fmla="*/ 4 w 84"/>
                  <a:gd name="T19" fmla="*/ 26 h 30"/>
                  <a:gd name="T20" fmla="*/ 0 w 84"/>
                  <a:gd name="T21" fmla="*/ 25 h 30"/>
                  <a:gd name="T22" fmla="*/ 6 w 84"/>
                  <a:gd name="T23" fmla="*/ 0 h 30"/>
                  <a:gd name="T24" fmla="*/ 15 w 84"/>
                  <a:gd name="T25" fmla="*/ 2 h 30"/>
                  <a:gd name="T26" fmla="*/ 24 w 84"/>
                  <a:gd name="T27" fmla="*/ 4 h 30"/>
                  <a:gd name="T28" fmla="*/ 33 w 84"/>
                  <a:gd name="T29" fmla="*/ 5 h 30"/>
                  <a:gd name="T30" fmla="*/ 41 w 84"/>
                  <a:gd name="T31" fmla="*/ 5 h 30"/>
                  <a:gd name="T32" fmla="*/ 52 w 84"/>
                  <a:gd name="T33" fmla="*/ 6 h 30"/>
                  <a:gd name="T34" fmla="*/ 61 w 84"/>
                  <a:gd name="T35" fmla="*/ 5 h 30"/>
                  <a:gd name="T36" fmla="*/ 71 w 84"/>
                  <a:gd name="T37" fmla="*/ 3 h 30"/>
                  <a:gd name="T38" fmla="*/ 78 w 84"/>
                  <a:gd name="T39" fmla="*/ 1 h 30"/>
                  <a:gd name="T40" fmla="*/ 83 w 84"/>
                  <a:gd name="T41" fmla="*/ 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30"/>
                  <a:gd name="T65" fmla="*/ 84 w 8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30">
                    <a:moveTo>
                      <a:pt x="83" y="24"/>
                    </a:moveTo>
                    <a:lnTo>
                      <a:pt x="76" y="27"/>
                    </a:lnTo>
                    <a:lnTo>
                      <a:pt x="68" y="27"/>
                    </a:lnTo>
                    <a:lnTo>
                      <a:pt x="60" y="28"/>
                    </a:lnTo>
                    <a:lnTo>
                      <a:pt x="49" y="29"/>
                    </a:lnTo>
                    <a:lnTo>
                      <a:pt x="39" y="29"/>
                    </a:lnTo>
                    <a:lnTo>
                      <a:pt x="28" y="28"/>
                    </a:lnTo>
                    <a:lnTo>
                      <a:pt x="19" y="27"/>
                    </a:lnTo>
                    <a:lnTo>
                      <a:pt x="12" y="26"/>
                    </a:lnTo>
                    <a:lnTo>
                      <a:pt x="4" y="26"/>
                    </a:lnTo>
                    <a:lnTo>
                      <a:pt x="0" y="25"/>
                    </a:lnTo>
                    <a:lnTo>
                      <a:pt x="6" y="0"/>
                    </a:lnTo>
                    <a:lnTo>
                      <a:pt x="15" y="2"/>
                    </a:lnTo>
                    <a:lnTo>
                      <a:pt x="24" y="4"/>
                    </a:lnTo>
                    <a:lnTo>
                      <a:pt x="33" y="5"/>
                    </a:lnTo>
                    <a:lnTo>
                      <a:pt x="41" y="5"/>
                    </a:lnTo>
                    <a:lnTo>
                      <a:pt x="52" y="6"/>
                    </a:lnTo>
                    <a:lnTo>
                      <a:pt x="61" y="5"/>
                    </a:lnTo>
                    <a:lnTo>
                      <a:pt x="71" y="3"/>
                    </a:lnTo>
                    <a:lnTo>
                      <a:pt x="78" y="1"/>
                    </a:lnTo>
                    <a:lnTo>
                      <a:pt x="83" y="24"/>
                    </a:lnTo>
                  </a:path>
                </a:pathLst>
              </a:custGeom>
              <a:solidFill>
                <a:schemeClr val="tx2"/>
              </a:solidFill>
              <a:ln w="12700" cap="rnd" cmpd="sng">
                <a:noFill/>
                <a:prstDash val="solid"/>
                <a:round/>
                <a:headEnd type="none" w="med" len="med"/>
                <a:tailEnd type="none" w="med" len="med"/>
              </a:ln>
            </p:spPr>
            <p:txBody>
              <a:bodyPr/>
              <a:lstStyle/>
              <a:p>
                <a:endParaRPr lang="en-US" dirty="0"/>
              </a:p>
            </p:txBody>
          </p:sp>
          <p:sp>
            <p:nvSpPr>
              <p:cNvPr id="215" name="Freeform 124"/>
              <p:cNvSpPr>
                <a:spLocks/>
              </p:cNvSpPr>
              <p:nvPr/>
            </p:nvSpPr>
            <p:spPr bwMode="auto">
              <a:xfrm>
                <a:off x="4934" y="2495"/>
                <a:ext cx="63" cy="29"/>
              </a:xfrm>
              <a:custGeom>
                <a:avLst/>
                <a:gdLst>
                  <a:gd name="T0" fmla="*/ 62 w 63"/>
                  <a:gd name="T1" fmla="*/ 25 h 29"/>
                  <a:gd name="T2" fmla="*/ 51 w 63"/>
                  <a:gd name="T3" fmla="*/ 27 h 29"/>
                  <a:gd name="T4" fmla="*/ 40 w 63"/>
                  <a:gd name="T5" fmla="*/ 28 h 29"/>
                  <a:gd name="T6" fmla="*/ 29 w 63"/>
                  <a:gd name="T7" fmla="*/ 28 h 29"/>
                  <a:gd name="T8" fmla="*/ 18 w 63"/>
                  <a:gd name="T9" fmla="*/ 27 h 29"/>
                  <a:gd name="T10" fmla="*/ 9 w 63"/>
                  <a:gd name="T11" fmla="*/ 26 h 29"/>
                  <a:gd name="T12" fmla="*/ 0 w 63"/>
                  <a:gd name="T13" fmla="*/ 23 h 29"/>
                  <a:gd name="T14" fmla="*/ 5 w 63"/>
                  <a:gd name="T15" fmla="*/ 0 h 29"/>
                  <a:gd name="T16" fmla="*/ 14 w 63"/>
                  <a:gd name="T17" fmla="*/ 2 h 29"/>
                  <a:gd name="T18" fmla="*/ 24 w 63"/>
                  <a:gd name="T19" fmla="*/ 3 h 29"/>
                  <a:gd name="T20" fmla="*/ 31 w 63"/>
                  <a:gd name="T21" fmla="*/ 4 h 29"/>
                  <a:gd name="T22" fmla="*/ 42 w 63"/>
                  <a:gd name="T23" fmla="*/ 3 h 29"/>
                  <a:gd name="T24" fmla="*/ 52 w 63"/>
                  <a:gd name="T25" fmla="*/ 3 h 29"/>
                  <a:gd name="T26" fmla="*/ 57 w 63"/>
                  <a:gd name="T27" fmla="*/ 1 h 29"/>
                  <a:gd name="T28" fmla="*/ 62 w 63"/>
                  <a:gd name="T29" fmla="*/ 25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9"/>
                  <a:gd name="T47" fmla="*/ 63 w 63"/>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9">
                    <a:moveTo>
                      <a:pt x="62" y="25"/>
                    </a:moveTo>
                    <a:lnTo>
                      <a:pt x="51" y="27"/>
                    </a:lnTo>
                    <a:lnTo>
                      <a:pt x="40" y="28"/>
                    </a:lnTo>
                    <a:lnTo>
                      <a:pt x="29" y="28"/>
                    </a:lnTo>
                    <a:lnTo>
                      <a:pt x="18" y="27"/>
                    </a:lnTo>
                    <a:lnTo>
                      <a:pt x="9" y="26"/>
                    </a:lnTo>
                    <a:lnTo>
                      <a:pt x="0" y="23"/>
                    </a:lnTo>
                    <a:lnTo>
                      <a:pt x="5" y="0"/>
                    </a:lnTo>
                    <a:lnTo>
                      <a:pt x="14" y="2"/>
                    </a:lnTo>
                    <a:lnTo>
                      <a:pt x="24" y="3"/>
                    </a:lnTo>
                    <a:lnTo>
                      <a:pt x="31" y="4"/>
                    </a:lnTo>
                    <a:lnTo>
                      <a:pt x="42" y="3"/>
                    </a:lnTo>
                    <a:lnTo>
                      <a:pt x="52" y="3"/>
                    </a:lnTo>
                    <a:lnTo>
                      <a:pt x="57" y="1"/>
                    </a:lnTo>
                    <a:lnTo>
                      <a:pt x="62" y="25"/>
                    </a:lnTo>
                  </a:path>
                </a:pathLst>
              </a:custGeom>
              <a:solidFill>
                <a:schemeClr val="tx2"/>
              </a:solidFill>
              <a:ln w="12700" cap="rnd" cmpd="sng">
                <a:noFill/>
                <a:prstDash val="solid"/>
                <a:round/>
                <a:headEnd type="none" w="med" len="med"/>
                <a:tailEnd type="none" w="med" len="med"/>
              </a:ln>
            </p:spPr>
            <p:txBody>
              <a:bodyPr/>
              <a:lstStyle/>
              <a:p>
                <a:endParaRPr lang="en-US" dirty="0"/>
              </a:p>
            </p:txBody>
          </p:sp>
          <p:sp>
            <p:nvSpPr>
              <p:cNvPr id="216" name="Freeform 125"/>
              <p:cNvSpPr>
                <a:spLocks/>
              </p:cNvSpPr>
              <p:nvPr/>
            </p:nvSpPr>
            <p:spPr bwMode="auto">
              <a:xfrm>
                <a:off x="4946" y="2445"/>
                <a:ext cx="41" cy="27"/>
              </a:xfrm>
              <a:custGeom>
                <a:avLst/>
                <a:gdLst>
                  <a:gd name="T0" fmla="*/ 34 w 41"/>
                  <a:gd name="T1" fmla="*/ 25 h 27"/>
                  <a:gd name="T2" fmla="*/ 24 w 41"/>
                  <a:gd name="T3" fmla="*/ 26 h 27"/>
                  <a:gd name="T4" fmla="*/ 14 w 41"/>
                  <a:gd name="T5" fmla="*/ 26 h 27"/>
                  <a:gd name="T6" fmla="*/ 5 w 41"/>
                  <a:gd name="T7" fmla="*/ 24 h 27"/>
                  <a:gd name="T8" fmla="*/ 0 w 41"/>
                  <a:gd name="T9" fmla="*/ 23 h 27"/>
                  <a:gd name="T10" fmla="*/ 5 w 41"/>
                  <a:gd name="T11" fmla="*/ 0 h 27"/>
                  <a:gd name="T12" fmla="*/ 15 w 41"/>
                  <a:gd name="T13" fmla="*/ 2 h 27"/>
                  <a:gd name="T14" fmla="*/ 25 w 41"/>
                  <a:gd name="T15" fmla="*/ 2 h 27"/>
                  <a:gd name="T16" fmla="*/ 35 w 41"/>
                  <a:gd name="T17" fmla="*/ 2 h 27"/>
                  <a:gd name="T18" fmla="*/ 40 w 41"/>
                  <a:gd name="T19" fmla="*/ 24 h 27"/>
                  <a:gd name="T20" fmla="*/ 34 w 41"/>
                  <a:gd name="T21" fmla="*/ 2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27"/>
                  <a:gd name="T35" fmla="*/ 41 w 4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27">
                    <a:moveTo>
                      <a:pt x="34" y="25"/>
                    </a:moveTo>
                    <a:lnTo>
                      <a:pt x="24" y="26"/>
                    </a:lnTo>
                    <a:lnTo>
                      <a:pt x="14" y="26"/>
                    </a:lnTo>
                    <a:lnTo>
                      <a:pt x="5" y="24"/>
                    </a:lnTo>
                    <a:lnTo>
                      <a:pt x="0" y="23"/>
                    </a:lnTo>
                    <a:lnTo>
                      <a:pt x="5" y="0"/>
                    </a:lnTo>
                    <a:lnTo>
                      <a:pt x="15" y="2"/>
                    </a:lnTo>
                    <a:lnTo>
                      <a:pt x="25" y="2"/>
                    </a:lnTo>
                    <a:lnTo>
                      <a:pt x="35" y="2"/>
                    </a:lnTo>
                    <a:lnTo>
                      <a:pt x="40" y="24"/>
                    </a:lnTo>
                    <a:lnTo>
                      <a:pt x="34" y="25"/>
                    </a:lnTo>
                  </a:path>
                </a:pathLst>
              </a:custGeom>
              <a:solidFill>
                <a:schemeClr val="tx2"/>
              </a:solidFill>
              <a:ln w="12700" cap="rnd" cmpd="sng">
                <a:noFill/>
                <a:prstDash val="solid"/>
                <a:round/>
                <a:headEnd type="none" w="med" len="med"/>
                <a:tailEnd type="none" w="med" len="med"/>
              </a:ln>
            </p:spPr>
            <p:txBody>
              <a:bodyPr/>
              <a:lstStyle/>
              <a:p>
                <a:endParaRPr lang="en-US" dirty="0"/>
              </a:p>
            </p:txBody>
          </p:sp>
        </p:grpSp>
        <p:sp>
          <p:nvSpPr>
            <p:cNvPr id="204" name="Line 130"/>
            <p:cNvSpPr>
              <a:spLocks noChangeShapeType="1"/>
            </p:cNvSpPr>
            <p:nvPr/>
          </p:nvSpPr>
          <p:spPr bwMode="auto">
            <a:xfrm>
              <a:off x="4539" y="2973"/>
              <a:ext cx="0" cy="673"/>
            </a:xfrm>
            <a:prstGeom prst="line">
              <a:avLst/>
            </a:prstGeom>
            <a:noFill/>
            <a:ln w="12700">
              <a:solidFill>
                <a:schemeClr val="tx1"/>
              </a:solidFill>
              <a:round/>
              <a:headEnd/>
              <a:tailEnd/>
            </a:ln>
          </p:spPr>
          <p:txBody>
            <a:bodyPr wrap="none" anchor="ctr"/>
            <a:lstStyle/>
            <a:p>
              <a:endParaRPr lang="en-US" dirty="0"/>
            </a:p>
          </p:txBody>
        </p:sp>
        <p:sp>
          <p:nvSpPr>
            <p:cNvPr id="205" name="Line 131"/>
            <p:cNvSpPr>
              <a:spLocks noChangeShapeType="1"/>
            </p:cNvSpPr>
            <p:nvPr/>
          </p:nvSpPr>
          <p:spPr bwMode="auto">
            <a:xfrm>
              <a:off x="4536" y="3649"/>
              <a:ext cx="868" cy="0"/>
            </a:xfrm>
            <a:prstGeom prst="line">
              <a:avLst/>
            </a:prstGeom>
            <a:noFill/>
            <a:ln w="12700">
              <a:solidFill>
                <a:schemeClr val="tx1"/>
              </a:solidFill>
              <a:round/>
              <a:headEnd/>
              <a:tailEnd/>
            </a:ln>
          </p:spPr>
          <p:txBody>
            <a:bodyPr wrap="none" anchor="ctr"/>
            <a:lstStyle/>
            <a:p>
              <a:endParaRPr lang="en-US" dirty="0"/>
            </a:p>
          </p:txBody>
        </p:sp>
        <p:sp>
          <p:nvSpPr>
            <p:cNvPr id="206" name="Line 132"/>
            <p:cNvSpPr>
              <a:spLocks noChangeShapeType="1"/>
            </p:cNvSpPr>
            <p:nvPr/>
          </p:nvSpPr>
          <p:spPr bwMode="auto">
            <a:xfrm flipV="1">
              <a:off x="5401" y="2971"/>
              <a:ext cx="0" cy="677"/>
            </a:xfrm>
            <a:prstGeom prst="line">
              <a:avLst/>
            </a:prstGeom>
            <a:noFill/>
            <a:ln w="12700">
              <a:solidFill>
                <a:schemeClr val="tx1"/>
              </a:solidFill>
              <a:round/>
              <a:headEnd/>
              <a:tailEnd/>
            </a:ln>
          </p:spPr>
          <p:txBody>
            <a:bodyPr wrap="none" anchor="ctr"/>
            <a:lstStyle/>
            <a:p>
              <a:endParaRPr lang="en-US" dirty="0"/>
            </a:p>
          </p:txBody>
        </p:sp>
        <p:grpSp>
          <p:nvGrpSpPr>
            <p:cNvPr id="65" name="Group 133"/>
            <p:cNvGrpSpPr>
              <a:grpSpLocks/>
            </p:cNvGrpSpPr>
            <p:nvPr/>
          </p:nvGrpSpPr>
          <p:grpSpPr bwMode="auto">
            <a:xfrm>
              <a:off x="4817" y="3449"/>
              <a:ext cx="369" cy="290"/>
              <a:chOff x="4817" y="3449"/>
              <a:chExt cx="369" cy="290"/>
            </a:xfrm>
          </p:grpSpPr>
          <p:sp>
            <p:nvSpPr>
              <p:cNvPr id="208" name="Freeform 134"/>
              <p:cNvSpPr>
                <a:spLocks/>
              </p:cNvSpPr>
              <p:nvPr/>
            </p:nvSpPr>
            <p:spPr bwMode="auto">
              <a:xfrm>
                <a:off x="4817" y="3449"/>
                <a:ext cx="369" cy="246"/>
              </a:xfrm>
              <a:custGeom>
                <a:avLst/>
                <a:gdLst>
                  <a:gd name="T0" fmla="*/ 78 w 369"/>
                  <a:gd name="T1" fmla="*/ 0 h 246"/>
                  <a:gd name="T2" fmla="*/ 290 w 369"/>
                  <a:gd name="T3" fmla="*/ 0 h 246"/>
                  <a:gd name="T4" fmla="*/ 312 w 369"/>
                  <a:gd name="T5" fmla="*/ 134 h 246"/>
                  <a:gd name="T6" fmla="*/ 368 w 369"/>
                  <a:gd name="T7" fmla="*/ 134 h 246"/>
                  <a:gd name="T8" fmla="*/ 184 w 369"/>
                  <a:gd name="T9" fmla="*/ 245 h 246"/>
                  <a:gd name="T10" fmla="*/ 0 w 369"/>
                  <a:gd name="T11" fmla="*/ 134 h 246"/>
                  <a:gd name="T12" fmla="*/ 56 w 369"/>
                  <a:gd name="T13" fmla="*/ 134 h 246"/>
                  <a:gd name="T14" fmla="*/ 78 w 369"/>
                  <a:gd name="T15" fmla="*/ 0 h 246"/>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246"/>
                  <a:gd name="T26" fmla="*/ 369 w 369"/>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246">
                    <a:moveTo>
                      <a:pt x="78" y="0"/>
                    </a:moveTo>
                    <a:lnTo>
                      <a:pt x="290" y="0"/>
                    </a:lnTo>
                    <a:lnTo>
                      <a:pt x="312" y="134"/>
                    </a:lnTo>
                    <a:lnTo>
                      <a:pt x="368" y="134"/>
                    </a:lnTo>
                    <a:lnTo>
                      <a:pt x="184" y="245"/>
                    </a:lnTo>
                    <a:lnTo>
                      <a:pt x="0" y="134"/>
                    </a:lnTo>
                    <a:lnTo>
                      <a:pt x="56" y="134"/>
                    </a:lnTo>
                    <a:lnTo>
                      <a:pt x="78"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dirty="0"/>
              </a:p>
            </p:txBody>
          </p:sp>
          <p:sp>
            <p:nvSpPr>
              <p:cNvPr id="209" name="Freeform 135"/>
              <p:cNvSpPr>
                <a:spLocks/>
              </p:cNvSpPr>
              <p:nvPr/>
            </p:nvSpPr>
            <p:spPr bwMode="auto">
              <a:xfrm>
                <a:off x="4817" y="3582"/>
                <a:ext cx="185" cy="157"/>
              </a:xfrm>
              <a:custGeom>
                <a:avLst/>
                <a:gdLst>
                  <a:gd name="T0" fmla="*/ 0 w 185"/>
                  <a:gd name="T1" fmla="*/ 0 h 157"/>
                  <a:gd name="T2" fmla="*/ 184 w 185"/>
                  <a:gd name="T3" fmla="*/ 112 h 157"/>
                  <a:gd name="T4" fmla="*/ 184 w 185"/>
                  <a:gd name="T5" fmla="*/ 156 h 157"/>
                  <a:gd name="T6" fmla="*/ 0 w 185"/>
                  <a:gd name="T7" fmla="*/ 33 h 157"/>
                  <a:gd name="T8" fmla="*/ 0 w 185"/>
                  <a:gd name="T9" fmla="*/ 0 h 157"/>
                  <a:gd name="T10" fmla="*/ 0 60000 65536"/>
                  <a:gd name="T11" fmla="*/ 0 60000 65536"/>
                  <a:gd name="T12" fmla="*/ 0 60000 65536"/>
                  <a:gd name="T13" fmla="*/ 0 60000 65536"/>
                  <a:gd name="T14" fmla="*/ 0 60000 65536"/>
                  <a:gd name="T15" fmla="*/ 0 w 185"/>
                  <a:gd name="T16" fmla="*/ 0 h 157"/>
                  <a:gd name="T17" fmla="*/ 185 w 185"/>
                  <a:gd name="T18" fmla="*/ 157 h 157"/>
                </a:gdLst>
                <a:ahLst/>
                <a:cxnLst>
                  <a:cxn ang="T10">
                    <a:pos x="T0" y="T1"/>
                  </a:cxn>
                  <a:cxn ang="T11">
                    <a:pos x="T2" y="T3"/>
                  </a:cxn>
                  <a:cxn ang="T12">
                    <a:pos x="T4" y="T5"/>
                  </a:cxn>
                  <a:cxn ang="T13">
                    <a:pos x="T6" y="T7"/>
                  </a:cxn>
                  <a:cxn ang="T14">
                    <a:pos x="T8" y="T9"/>
                  </a:cxn>
                </a:cxnLst>
                <a:rect l="T15" t="T16" r="T17" b="T18"/>
                <a:pathLst>
                  <a:path w="185" h="157">
                    <a:moveTo>
                      <a:pt x="0" y="0"/>
                    </a:moveTo>
                    <a:lnTo>
                      <a:pt x="184" y="112"/>
                    </a:lnTo>
                    <a:lnTo>
                      <a:pt x="184" y="156"/>
                    </a:lnTo>
                    <a:lnTo>
                      <a:pt x="0" y="33"/>
                    </a:lnTo>
                    <a:lnTo>
                      <a:pt x="0" y="0"/>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US" dirty="0"/>
              </a:p>
            </p:txBody>
          </p:sp>
          <p:sp>
            <p:nvSpPr>
              <p:cNvPr id="210" name="Freeform 136"/>
              <p:cNvSpPr>
                <a:spLocks/>
              </p:cNvSpPr>
              <p:nvPr/>
            </p:nvSpPr>
            <p:spPr bwMode="auto">
              <a:xfrm>
                <a:off x="5001" y="3582"/>
                <a:ext cx="185" cy="157"/>
              </a:xfrm>
              <a:custGeom>
                <a:avLst/>
                <a:gdLst>
                  <a:gd name="T0" fmla="*/ 0 w 185"/>
                  <a:gd name="T1" fmla="*/ 112 h 157"/>
                  <a:gd name="T2" fmla="*/ 0 w 185"/>
                  <a:gd name="T3" fmla="*/ 156 h 157"/>
                  <a:gd name="T4" fmla="*/ 184 w 185"/>
                  <a:gd name="T5" fmla="*/ 33 h 157"/>
                  <a:gd name="T6" fmla="*/ 184 w 185"/>
                  <a:gd name="T7" fmla="*/ 0 h 157"/>
                  <a:gd name="T8" fmla="*/ 0 w 185"/>
                  <a:gd name="T9" fmla="*/ 112 h 157"/>
                  <a:gd name="T10" fmla="*/ 0 60000 65536"/>
                  <a:gd name="T11" fmla="*/ 0 60000 65536"/>
                  <a:gd name="T12" fmla="*/ 0 60000 65536"/>
                  <a:gd name="T13" fmla="*/ 0 60000 65536"/>
                  <a:gd name="T14" fmla="*/ 0 60000 65536"/>
                  <a:gd name="T15" fmla="*/ 0 w 185"/>
                  <a:gd name="T16" fmla="*/ 0 h 157"/>
                  <a:gd name="T17" fmla="*/ 185 w 185"/>
                  <a:gd name="T18" fmla="*/ 157 h 157"/>
                </a:gdLst>
                <a:ahLst/>
                <a:cxnLst>
                  <a:cxn ang="T10">
                    <a:pos x="T0" y="T1"/>
                  </a:cxn>
                  <a:cxn ang="T11">
                    <a:pos x="T2" y="T3"/>
                  </a:cxn>
                  <a:cxn ang="T12">
                    <a:pos x="T4" y="T5"/>
                  </a:cxn>
                  <a:cxn ang="T13">
                    <a:pos x="T6" y="T7"/>
                  </a:cxn>
                  <a:cxn ang="T14">
                    <a:pos x="T8" y="T9"/>
                  </a:cxn>
                </a:cxnLst>
                <a:rect l="T15" t="T16" r="T17" b="T18"/>
                <a:pathLst>
                  <a:path w="185" h="157">
                    <a:moveTo>
                      <a:pt x="0" y="112"/>
                    </a:moveTo>
                    <a:lnTo>
                      <a:pt x="0" y="156"/>
                    </a:lnTo>
                    <a:lnTo>
                      <a:pt x="184" y="33"/>
                    </a:lnTo>
                    <a:lnTo>
                      <a:pt x="184" y="0"/>
                    </a:lnTo>
                    <a:lnTo>
                      <a:pt x="0" y="112"/>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US" dirty="0"/>
              </a:p>
            </p:txBody>
          </p:sp>
        </p:grpSp>
      </p:grpSp>
      <p:grpSp>
        <p:nvGrpSpPr>
          <p:cNvPr id="74" name="Group 49"/>
          <p:cNvGrpSpPr>
            <a:grpSpLocks noChangeAspect="1"/>
          </p:cNvGrpSpPr>
          <p:nvPr/>
        </p:nvGrpSpPr>
        <p:grpSpPr bwMode="auto">
          <a:xfrm>
            <a:off x="2483523" y="4600574"/>
            <a:ext cx="184150" cy="251619"/>
            <a:chOff x="2708" y="1709"/>
            <a:chExt cx="232" cy="317"/>
          </a:xfrm>
        </p:grpSpPr>
        <p:grpSp>
          <p:nvGrpSpPr>
            <p:cNvPr id="78" name="Group 50"/>
            <p:cNvGrpSpPr>
              <a:grpSpLocks/>
            </p:cNvGrpSpPr>
            <p:nvPr/>
          </p:nvGrpSpPr>
          <p:grpSpPr bwMode="auto">
            <a:xfrm>
              <a:off x="2841" y="1775"/>
              <a:ext cx="57" cy="44"/>
              <a:chOff x="2841" y="1775"/>
              <a:chExt cx="57" cy="44"/>
            </a:xfrm>
          </p:grpSpPr>
          <p:sp>
            <p:nvSpPr>
              <p:cNvPr id="269" name="AutoShape 51"/>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70" name="Oval 52"/>
              <p:cNvSpPr>
                <a:spLocks noChangeArrowheads="1"/>
              </p:cNvSpPr>
              <p:nvPr/>
            </p:nvSpPr>
            <p:spPr bwMode="auto">
              <a:xfrm>
                <a:off x="2867"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38" name="Rectangle 53"/>
            <p:cNvSpPr>
              <a:spLocks noChangeArrowheads="1"/>
            </p:cNvSpPr>
            <p:nvPr/>
          </p:nvSpPr>
          <p:spPr bwMode="auto">
            <a:xfrm>
              <a:off x="2791" y="1709"/>
              <a:ext cx="66" cy="7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79" name="Group 54"/>
            <p:cNvGrpSpPr>
              <a:grpSpLocks/>
            </p:cNvGrpSpPr>
            <p:nvPr/>
          </p:nvGrpSpPr>
          <p:grpSpPr bwMode="auto">
            <a:xfrm>
              <a:off x="2750" y="1775"/>
              <a:ext cx="57" cy="44"/>
              <a:chOff x="2750" y="1775"/>
              <a:chExt cx="57" cy="44"/>
            </a:xfrm>
          </p:grpSpPr>
          <p:sp>
            <p:nvSpPr>
              <p:cNvPr id="267" name="AutoShape 55"/>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68" name="Oval 56"/>
              <p:cNvSpPr>
                <a:spLocks noChangeArrowheads="1"/>
              </p:cNvSpPr>
              <p:nvPr/>
            </p:nvSpPr>
            <p:spPr bwMode="auto">
              <a:xfrm>
                <a:off x="2775"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40" name="Rectangle 57"/>
            <p:cNvSpPr>
              <a:spLocks noChangeArrowheads="1"/>
            </p:cNvSpPr>
            <p:nvPr/>
          </p:nvSpPr>
          <p:spPr bwMode="auto">
            <a:xfrm rot="-240000">
              <a:off x="2791" y="1775"/>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41" name="Rectangle 58"/>
            <p:cNvSpPr>
              <a:spLocks noChangeArrowheads="1"/>
            </p:cNvSpPr>
            <p:nvPr/>
          </p:nvSpPr>
          <p:spPr bwMode="auto">
            <a:xfrm>
              <a:off x="2785" y="1775"/>
              <a:ext cx="78"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42" name="Rectangle 59"/>
            <p:cNvSpPr>
              <a:spLocks noChangeArrowheads="1"/>
            </p:cNvSpPr>
            <p:nvPr/>
          </p:nvSpPr>
          <p:spPr bwMode="auto">
            <a:xfrm>
              <a:off x="2785" y="1779"/>
              <a:ext cx="78" cy="8"/>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43" name="AutoShape 60"/>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44" name="Rectangle 61"/>
            <p:cNvSpPr>
              <a:spLocks noChangeArrowheads="1"/>
            </p:cNvSpPr>
            <p:nvPr/>
          </p:nvSpPr>
          <p:spPr bwMode="auto">
            <a:xfrm>
              <a:off x="2712" y="1836"/>
              <a:ext cx="224" cy="1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80" name="Group 62"/>
            <p:cNvGrpSpPr>
              <a:grpSpLocks/>
            </p:cNvGrpSpPr>
            <p:nvPr/>
          </p:nvGrpSpPr>
          <p:grpSpPr bwMode="auto">
            <a:xfrm>
              <a:off x="2715" y="1845"/>
              <a:ext cx="218" cy="169"/>
              <a:chOff x="2715" y="1845"/>
              <a:chExt cx="218" cy="169"/>
            </a:xfrm>
          </p:grpSpPr>
          <p:sp>
            <p:nvSpPr>
              <p:cNvPr id="260" name="Rectangle 63"/>
              <p:cNvSpPr>
                <a:spLocks noChangeArrowheads="1"/>
              </p:cNvSpPr>
              <p:nvPr/>
            </p:nvSpPr>
            <p:spPr bwMode="auto">
              <a:xfrm>
                <a:off x="2716" y="1847"/>
                <a:ext cx="216" cy="167"/>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81" name="Group 64"/>
              <p:cNvGrpSpPr>
                <a:grpSpLocks/>
              </p:cNvGrpSpPr>
              <p:nvPr/>
            </p:nvGrpSpPr>
            <p:grpSpPr bwMode="auto">
              <a:xfrm>
                <a:off x="2715" y="1845"/>
                <a:ext cx="218" cy="85"/>
                <a:chOff x="2715" y="1845"/>
                <a:chExt cx="218" cy="85"/>
              </a:xfrm>
            </p:grpSpPr>
            <p:sp>
              <p:nvSpPr>
                <p:cNvPr id="262" name="Rectangle 65"/>
                <p:cNvSpPr>
                  <a:spLocks noChangeArrowheads="1"/>
                </p:cNvSpPr>
                <p:nvPr/>
              </p:nvSpPr>
              <p:spPr bwMode="auto">
                <a:xfrm>
                  <a:off x="2715"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63" name="Rectangle 66"/>
                <p:cNvSpPr>
                  <a:spLocks noChangeArrowheads="1"/>
                </p:cNvSpPr>
                <p:nvPr/>
              </p:nvSpPr>
              <p:spPr bwMode="auto">
                <a:xfrm>
                  <a:off x="2758"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64" name="Rectangle 67"/>
                <p:cNvSpPr>
                  <a:spLocks noChangeArrowheads="1"/>
                </p:cNvSpPr>
                <p:nvPr/>
              </p:nvSpPr>
              <p:spPr bwMode="auto">
                <a:xfrm>
                  <a:off x="2802"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65" name="Rectangle 68"/>
                <p:cNvSpPr>
                  <a:spLocks noChangeArrowheads="1"/>
                </p:cNvSpPr>
                <p:nvPr/>
              </p:nvSpPr>
              <p:spPr bwMode="auto">
                <a:xfrm>
                  <a:off x="2846"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66" name="Rectangle 69"/>
                <p:cNvSpPr>
                  <a:spLocks noChangeArrowheads="1"/>
                </p:cNvSpPr>
                <p:nvPr/>
              </p:nvSpPr>
              <p:spPr bwMode="auto">
                <a:xfrm>
                  <a:off x="2890"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grpSp>
          <p:nvGrpSpPr>
            <p:cNvPr id="82" name="Group 70"/>
            <p:cNvGrpSpPr>
              <a:grpSpLocks/>
            </p:cNvGrpSpPr>
            <p:nvPr/>
          </p:nvGrpSpPr>
          <p:grpSpPr bwMode="auto">
            <a:xfrm>
              <a:off x="2708" y="2015"/>
              <a:ext cx="232" cy="11"/>
              <a:chOff x="2708" y="2015"/>
              <a:chExt cx="232" cy="11"/>
            </a:xfrm>
          </p:grpSpPr>
          <p:sp>
            <p:nvSpPr>
              <p:cNvPr id="258" name="Rectangle 71"/>
              <p:cNvSpPr>
                <a:spLocks noChangeArrowheads="1"/>
              </p:cNvSpPr>
              <p:nvPr/>
            </p:nvSpPr>
            <p:spPr bwMode="auto">
              <a:xfrm>
                <a:off x="2708" y="2015"/>
                <a:ext cx="232"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9" name="Rectangle 72"/>
              <p:cNvSpPr>
                <a:spLocks noChangeArrowheads="1"/>
              </p:cNvSpPr>
              <p:nvPr/>
            </p:nvSpPr>
            <p:spPr bwMode="auto">
              <a:xfrm>
                <a:off x="2708" y="2017"/>
                <a:ext cx="232" cy="9"/>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247" name="Rectangle 73"/>
            <p:cNvSpPr>
              <a:spLocks noChangeArrowheads="1"/>
            </p:cNvSpPr>
            <p:nvPr/>
          </p:nvSpPr>
          <p:spPr bwMode="auto">
            <a:xfrm rot="-240000">
              <a:off x="2791" y="172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48" name="Rectangle 74"/>
            <p:cNvSpPr>
              <a:spLocks noChangeArrowheads="1"/>
            </p:cNvSpPr>
            <p:nvPr/>
          </p:nvSpPr>
          <p:spPr bwMode="auto">
            <a:xfrm rot="-240000">
              <a:off x="2791" y="1735"/>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49" name="Rectangle 75"/>
            <p:cNvSpPr>
              <a:spLocks noChangeArrowheads="1"/>
            </p:cNvSpPr>
            <p:nvPr/>
          </p:nvSpPr>
          <p:spPr bwMode="auto">
            <a:xfrm rot="-240000">
              <a:off x="2791" y="174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0" name="Rectangle 76"/>
            <p:cNvSpPr>
              <a:spLocks noChangeArrowheads="1"/>
            </p:cNvSpPr>
            <p:nvPr/>
          </p:nvSpPr>
          <p:spPr bwMode="auto">
            <a:xfrm rot="-240000">
              <a:off x="2791" y="174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1" name="Rectangle 77"/>
            <p:cNvSpPr>
              <a:spLocks noChangeArrowheads="1"/>
            </p:cNvSpPr>
            <p:nvPr/>
          </p:nvSpPr>
          <p:spPr bwMode="auto">
            <a:xfrm rot="-240000">
              <a:off x="2791" y="1752"/>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2" name="Rectangle 78"/>
            <p:cNvSpPr>
              <a:spLocks noChangeArrowheads="1"/>
            </p:cNvSpPr>
            <p:nvPr/>
          </p:nvSpPr>
          <p:spPr bwMode="auto">
            <a:xfrm rot="-240000">
              <a:off x="2791" y="175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3" name="Rectangle 79"/>
            <p:cNvSpPr>
              <a:spLocks noChangeArrowheads="1"/>
            </p:cNvSpPr>
            <p:nvPr/>
          </p:nvSpPr>
          <p:spPr bwMode="auto">
            <a:xfrm rot="-240000">
              <a:off x="2791" y="1763"/>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4" name="Rectangle 80"/>
            <p:cNvSpPr>
              <a:spLocks noChangeArrowheads="1"/>
            </p:cNvSpPr>
            <p:nvPr/>
          </p:nvSpPr>
          <p:spPr bwMode="auto">
            <a:xfrm rot="-240000">
              <a:off x="2791" y="1769"/>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5" name="Rectangle 81"/>
            <p:cNvSpPr>
              <a:spLocks noChangeArrowheads="1"/>
            </p:cNvSpPr>
            <p:nvPr/>
          </p:nvSpPr>
          <p:spPr bwMode="auto">
            <a:xfrm rot="-240000">
              <a:off x="2791" y="1723"/>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6" name="Rectangle 82"/>
            <p:cNvSpPr>
              <a:spLocks noChangeArrowheads="1"/>
            </p:cNvSpPr>
            <p:nvPr/>
          </p:nvSpPr>
          <p:spPr bwMode="auto">
            <a:xfrm rot="-240000">
              <a:off x="2791" y="171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57" name="Rectangle 83"/>
            <p:cNvSpPr>
              <a:spLocks noChangeArrowheads="1"/>
            </p:cNvSpPr>
            <p:nvPr/>
          </p:nvSpPr>
          <p:spPr bwMode="auto">
            <a:xfrm rot="-240000">
              <a:off x="2791" y="171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83" name="Group 49"/>
          <p:cNvGrpSpPr>
            <a:grpSpLocks noChangeAspect="1"/>
          </p:cNvGrpSpPr>
          <p:nvPr/>
        </p:nvGrpSpPr>
        <p:grpSpPr bwMode="auto">
          <a:xfrm>
            <a:off x="3588423" y="4600574"/>
            <a:ext cx="184150" cy="251619"/>
            <a:chOff x="2708" y="1709"/>
            <a:chExt cx="232" cy="317"/>
          </a:xfrm>
        </p:grpSpPr>
        <p:grpSp>
          <p:nvGrpSpPr>
            <p:cNvPr id="85" name="Group 50"/>
            <p:cNvGrpSpPr>
              <a:grpSpLocks/>
            </p:cNvGrpSpPr>
            <p:nvPr/>
          </p:nvGrpSpPr>
          <p:grpSpPr bwMode="auto">
            <a:xfrm>
              <a:off x="2841" y="1775"/>
              <a:ext cx="57" cy="44"/>
              <a:chOff x="2841" y="1775"/>
              <a:chExt cx="57" cy="44"/>
            </a:xfrm>
          </p:grpSpPr>
          <p:sp>
            <p:nvSpPr>
              <p:cNvPr id="304" name="AutoShape 51"/>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305" name="Oval 52"/>
              <p:cNvSpPr>
                <a:spLocks noChangeArrowheads="1"/>
              </p:cNvSpPr>
              <p:nvPr/>
            </p:nvSpPr>
            <p:spPr bwMode="auto">
              <a:xfrm>
                <a:off x="2867"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73" name="Rectangle 53"/>
            <p:cNvSpPr>
              <a:spLocks noChangeArrowheads="1"/>
            </p:cNvSpPr>
            <p:nvPr/>
          </p:nvSpPr>
          <p:spPr bwMode="auto">
            <a:xfrm>
              <a:off x="2791" y="1709"/>
              <a:ext cx="66" cy="7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94" name="Group 54"/>
            <p:cNvGrpSpPr>
              <a:grpSpLocks/>
            </p:cNvGrpSpPr>
            <p:nvPr/>
          </p:nvGrpSpPr>
          <p:grpSpPr bwMode="auto">
            <a:xfrm>
              <a:off x="2750" y="1775"/>
              <a:ext cx="57" cy="44"/>
              <a:chOff x="2750" y="1775"/>
              <a:chExt cx="57" cy="44"/>
            </a:xfrm>
          </p:grpSpPr>
          <p:sp>
            <p:nvSpPr>
              <p:cNvPr id="302" name="AutoShape 55"/>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303" name="Oval 56"/>
              <p:cNvSpPr>
                <a:spLocks noChangeArrowheads="1"/>
              </p:cNvSpPr>
              <p:nvPr/>
            </p:nvSpPr>
            <p:spPr bwMode="auto">
              <a:xfrm>
                <a:off x="2775"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75" name="Rectangle 57"/>
            <p:cNvSpPr>
              <a:spLocks noChangeArrowheads="1"/>
            </p:cNvSpPr>
            <p:nvPr/>
          </p:nvSpPr>
          <p:spPr bwMode="auto">
            <a:xfrm rot="-240000">
              <a:off x="2791" y="1775"/>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76" name="Rectangle 58"/>
            <p:cNvSpPr>
              <a:spLocks noChangeArrowheads="1"/>
            </p:cNvSpPr>
            <p:nvPr/>
          </p:nvSpPr>
          <p:spPr bwMode="auto">
            <a:xfrm>
              <a:off x="2785" y="1775"/>
              <a:ext cx="78"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77" name="Rectangle 59"/>
            <p:cNvSpPr>
              <a:spLocks noChangeArrowheads="1"/>
            </p:cNvSpPr>
            <p:nvPr/>
          </p:nvSpPr>
          <p:spPr bwMode="auto">
            <a:xfrm>
              <a:off x="2785" y="1779"/>
              <a:ext cx="78" cy="8"/>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78" name="AutoShape 60"/>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79" name="Rectangle 61"/>
            <p:cNvSpPr>
              <a:spLocks noChangeArrowheads="1"/>
            </p:cNvSpPr>
            <p:nvPr/>
          </p:nvSpPr>
          <p:spPr bwMode="auto">
            <a:xfrm>
              <a:off x="2712" y="1836"/>
              <a:ext cx="224" cy="1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97" name="Group 62"/>
            <p:cNvGrpSpPr>
              <a:grpSpLocks/>
            </p:cNvGrpSpPr>
            <p:nvPr/>
          </p:nvGrpSpPr>
          <p:grpSpPr bwMode="auto">
            <a:xfrm>
              <a:off x="2715" y="1845"/>
              <a:ext cx="218" cy="169"/>
              <a:chOff x="2715" y="1845"/>
              <a:chExt cx="218" cy="169"/>
            </a:xfrm>
          </p:grpSpPr>
          <p:sp>
            <p:nvSpPr>
              <p:cNvPr id="295" name="Rectangle 63"/>
              <p:cNvSpPr>
                <a:spLocks noChangeArrowheads="1"/>
              </p:cNvSpPr>
              <p:nvPr/>
            </p:nvSpPr>
            <p:spPr bwMode="auto">
              <a:xfrm>
                <a:off x="2716" y="1847"/>
                <a:ext cx="216" cy="167"/>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98" name="Group 64"/>
              <p:cNvGrpSpPr>
                <a:grpSpLocks/>
              </p:cNvGrpSpPr>
              <p:nvPr/>
            </p:nvGrpSpPr>
            <p:grpSpPr bwMode="auto">
              <a:xfrm>
                <a:off x="2715" y="1845"/>
                <a:ext cx="218" cy="85"/>
                <a:chOff x="2715" y="1845"/>
                <a:chExt cx="218" cy="85"/>
              </a:xfrm>
            </p:grpSpPr>
            <p:sp>
              <p:nvSpPr>
                <p:cNvPr id="297" name="Rectangle 65"/>
                <p:cNvSpPr>
                  <a:spLocks noChangeArrowheads="1"/>
                </p:cNvSpPr>
                <p:nvPr/>
              </p:nvSpPr>
              <p:spPr bwMode="auto">
                <a:xfrm>
                  <a:off x="2715"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8" name="Rectangle 66"/>
                <p:cNvSpPr>
                  <a:spLocks noChangeArrowheads="1"/>
                </p:cNvSpPr>
                <p:nvPr/>
              </p:nvSpPr>
              <p:spPr bwMode="auto">
                <a:xfrm>
                  <a:off x="2758"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9" name="Rectangle 67"/>
                <p:cNvSpPr>
                  <a:spLocks noChangeArrowheads="1"/>
                </p:cNvSpPr>
                <p:nvPr/>
              </p:nvSpPr>
              <p:spPr bwMode="auto">
                <a:xfrm>
                  <a:off x="2802"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0" name="Rectangle 68"/>
                <p:cNvSpPr>
                  <a:spLocks noChangeArrowheads="1"/>
                </p:cNvSpPr>
                <p:nvPr/>
              </p:nvSpPr>
              <p:spPr bwMode="auto">
                <a:xfrm>
                  <a:off x="2846"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01" name="Rectangle 69"/>
                <p:cNvSpPr>
                  <a:spLocks noChangeArrowheads="1"/>
                </p:cNvSpPr>
                <p:nvPr/>
              </p:nvSpPr>
              <p:spPr bwMode="auto">
                <a:xfrm>
                  <a:off x="2890"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grpSp>
          <p:nvGrpSpPr>
            <p:cNvPr id="99" name="Group 70"/>
            <p:cNvGrpSpPr>
              <a:grpSpLocks/>
            </p:cNvGrpSpPr>
            <p:nvPr/>
          </p:nvGrpSpPr>
          <p:grpSpPr bwMode="auto">
            <a:xfrm>
              <a:off x="2708" y="2015"/>
              <a:ext cx="232" cy="11"/>
              <a:chOff x="2708" y="2015"/>
              <a:chExt cx="232" cy="11"/>
            </a:xfrm>
          </p:grpSpPr>
          <p:sp>
            <p:nvSpPr>
              <p:cNvPr id="293" name="Rectangle 71"/>
              <p:cNvSpPr>
                <a:spLocks noChangeArrowheads="1"/>
              </p:cNvSpPr>
              <p:nvPr/>
            </p:nvSpPr>
            <p:spPr bwMode="auto">
              <a:xfrm>
                <a:off x="2708" y="2015"/>
                <a:ext cx="232"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4" name="Rectangle 72"/>
              <p:cNvSpPr>
                <a:spLocks noChangeArrowheads="1"/>
              </p:cNvSpPr>
              <p:nvPr/>
            </p:nvSpPr>
            <p:spPr bwMode="auto">
              <a:xfrm>
                <a:off x="2708" y="2017"/>
                <a:ext cx="232" cy="9"/>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282" name="Rectangle 73"/>
            <p:cNvSpPr>
              <a:spLocks noChangeArrowheads="1"/>
            </p:cNvSpPr>
            <p:nvPr/>
          </p:nvSpPr>
          <p:spPr bwMode="auto">
            <a:xfrm rot="-240000">
              <a:off x="2791" y="172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3" name="Rectangle 74"/>
            <p:cNvSpPr>
              <a:spLocks noChangeArrowheads="1"/>
            </p:cNvSpPr>
            <p:nvPr/>
          </p:nvSpPr>
          <p:spPr bwMode="auto">
            <a:xfrm rot="-240000">
              <a:off x="2791" y="1735"/>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4" name="Rectangle 75"/>
            <p:cNvSpPr>
              <a:spLocks noChangeArrowheads="1"/>
            </p:cNvSpPr>
            <p:nvPr/>
          </p:nvSpPr>
          <p:spPr bwMode="auto">
            <a:xfrm rot="-240000">
              <a:off x="2791" y="174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5" name="Rectangle 76"/>
            <p:cNvSpPr>
              <a:spLocks noChangeArrowheads="1"/>
            </p:cNvSpPr>
            <p:nvPr/>
          </p:nvSpPr>
          <p:spPr bwMode="auto">
            <a:xfrm rot="-240000">
              <a:off x="2791" y="174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6" name="Rectangle 77"/>
            <p:cNvSpPr>
              <a:spLocks noChangeArrowheads="1"/>
            </p:cNvSpPr>
            <p:nvPr/>
          </p:nvSpPr>
          <p:spPr bwMode="auto">
            <a:xfrm rot="-240000">
              <a:off x="2791" y="1752"/>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7" name="Rectangle 78"/>
            <p:cNvSpPr>
              <a:spLocks noChangeArrowheads="1"/>
            </p:cNvSpPr>
            <p:nvPr/>
          </p:nvSpPr>
          <p:spPr bwMode="auto">
            <a:xfrm rot="-240000">
              <a:off x="2791" y="175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8" name="Rectangle 79"/>
            <p:cNvSpPr>
              <a:spLocks noChangeArrowheads="1"/>
            </p:cNvSpPr>
            <p:nvPr/>
          </p:nvSpPr>
          <p:spPr bwMode="auto">
            <a:xfrm rot="-240000">
              <a:off x="2791" y="1763"/>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89" name="Rectangle 80"/>
            <p:cNvSpPr>
              <a:spLocks noChangeArrowheads="1"/>
            </p:cNvSpPr>
            <p:nvPr/>
          </p:nvSpPr>
          <p:spPr bwMode="auto">
            <a:xfrm rot="-240000">
              <a:off x="2791" y="1769"/>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0" name="Rectangle 81"/>
            <p:cNvSpPr>
              <a:spLocks noChangeArrowheads="1"/>
            </p:cNvSpPr>
            <p:nvPr/>
          </p:nvSpPr>
          <p:spPr bwMode="auto">
            <a:xfrm rot="-240000">
              <a:off x="2791" y="1723"/>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1" name="Rectangle 82"/>
            <p:cNvSpPr>
              <a:spLocks noChangeArrowheads="1"/>
            </p:cNvSpPr>
            <p:nvPr/>
          </p:nvSpPr>
          <p:spPr bwMode="auto">
            <a:xfrm rot="-240000">
              <a:off x="2791" y="171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2" name="Rectangle 83"/>
            <p:cNvSpPr>
              <a:spLocks noChangeArrowheads="1"/>
            </p:cNvSpPr>
            <p:nvPr/>
          </p:nvSpPr>
          <p:spPr bwMode="auto">
            <a:xfrm rot="-240000">
              <a:off x="2791" y="171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100" name="Group 49"/>
          <p:cNvGrpSpPr>
            <a:grpSpLocks noChangeAspect="1"/>
          </p:cNvGrpSpPr>
          <p:nvPr/>
        </p:nvGrpSpPr>
        <p:grpSpPr bwMode="auto">
          <a:xfrm>
            <a:off x="6372222" y="4600574"/>
            <a:ext cx="184150" cy="251619"/>
            <a:chOff x="2708" y="1709"/>
            <a:chExt cx="232" cy="317"/>
          </a:xfrm>
        </p:grpSpPr>
        <p:grpSp>
          <p:nvGrpSpPr>
            <p:cNvPr id="102" name="Group 50"/>
            <p:cNvGrpSpPr>
              <a:grpSpLocks/>
            </p:cNvGrpSpPr>
            <p:nvPr/>
          </p:nvGrpSpPr>
          <p:grpSpPr bwMode="auto">
            <a:xfrm>
              <a:off x="2841" y="1775"/>
              <a:ext cx="57" cy="44"/>
              <a:chOff x="2841" y="1775"/>
              <a:chExt cx="57" cy="44"/>
            </a:xfrm>
          </p:grpSpPr>
          <p:sp>
            <p:nvSpPr>
              <p:cNvPr id="339" name="AutoShape 51"/>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340" name="Oval 52"/>
              <p:cNvSpPr>
                <a:spLocks noChangeArrowheads="1"/>
              </p:cNvSpPr>
              <p:nvPr/>
            </p:nvSpPr>
            <p:spPr bwMode="auto">
              <a:xfrm>
                <a:off x="2867"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308" name="Rectangle 53"/>
            <p:cNvSpPr>
              <a:spLocks noChangeArrowheads="1"/>
            </p:cNvSpPr>
            <p:nvPr/>
          </p:nvSpPr>
          <p:spPr bwMode="auto">
            <a:xfrm>
              <a:off x="2791" y="1709"/>
              <a:ext cx="66" cy="7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110" name="Group 54"/>
            <p:cNvGrpSpPr>
              <a:grpSpLocks/>
            </p:cNvGrpSpPr>
            <p:nvPr/>
          </p:nvGrpSpPr>
          <p:grpSpPr bwMode="auto">
            <a:xfrm>
              <a:off x="2750" y="1775"/>
              <a:ext cx="57" cy="44"/>
              <a:chOff x="2750" y="1775"/>
              <a:chExt cx="57" cy="44"/>
            </a:xfrm>
          </p:grpSpPr>
          <p:sp>
            <p:nvSpPr>
              <p:cNvPr id="337" name="AutoShape 55"/>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338" name="Oval 56"/>
              <p:cNvSpPr>
                <a:spLocks noChangeArrowheads="1"/>
              </p:cNvSpPr>
              <p:nvPr/>
            </p:nvSpPr>
            <p:spPr bwMode="auto">
              <a:xfrm>
                <a:off x="2775" y="1779"/>
                <a:ext cx="6" cy="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310" name="Rectangle 57"/>
            <p:cNvSpPr>
              <a:spLocks noChangeArrowheads="1"/>
            </p:cNvSpPr>
            <p:nvPr/>
          </p:nvSpPr>
          <p:spPr bwMode="auto">
            <a:xfrm rot="-240000">
              <a:off x="2791" y="1775"/>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1" name="Rectangle 58"/>
            <p:cNvSpPr>
              <a:spLocks noChangeArrowheads="1"/>
            </p:cNvSpPr>
            <p:nvPr/>
          </p:nvSpPr>
          <p:spPr bwMode="auto">
            <a:xfrm>
              <a:off x="2785" y="1775"/>
              <a:ext cx="78"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2" name="Rectangle 59"/>
            <p:cNvSpPr>
              <a:spLocks noChangeArrowheads="1"/>
            </p:cNvSpPr>
            <p:nvPr/>
          </p:nvSpPr>
          <p:spPr bwMode="auto">
            <a:xfrm>
              <a:off x="2785" y="1779"/>
              <a:ext cx="78" cy="8"/>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3" name="AutoShape 60"/>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314" name="Rectangle 61"/>
            <p:cNvSpPr>
              <a:spLocks noChangeArrowheads="1"/>
            </p:cNvSpPr>
            <p:nvPr/>
          </p:nvSpPr>
          <p:spPr bwMode="auto">
            <a:xfrm>
              <a:off x="2712" y="1836"/>
              <a:ext cx="224" cy="10"/>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113" name="Group 62"/>
            <p:cNvGrpSpPr>
              <a:grpSpLocks/>
            </p:cNvGrpSpPr>
            <p:nvPr/>
          </p:nvGrpSpPr>
          <p:grpSpPr bwMode="auto">
            <a:xfrm>
              <a:off x="2715" y="1845"/>
              <a:ext cx="218" cy="169"/>
              <a:chOff x="2715" y="1845"/>
              <a:chExt cx="218" cy="169"/>
            </a:xfrm>
          </p:grpSpPr>
          <p:sp>
            <p:nvSpPr>
              <p:cNvPr id="330" name="Rectangle 63"/>
              <p:cNvSpPr>
                <a:spLocks noChangeArrowheads="1"/>
              </p:cNvSpPr>
              <p:nvPr/>
            </p:nvSpPr>
            <p:spPr bwMode="auto">
              <a:xfrm>
                <a:off x="2716" y="1847"/>
                <a:ext cx="216" cy="167"/>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114" name="Group 64"/>
              <p:cNvGrpSpPr>
                <a:grpSpLocks/>
              </p:cNvGrpSpPr>
              <p:nvPr/>
            </p:nvGrpSpPr>
            <p:grpSpPr bwMode="auto">
              <a:xfrm>
                <a:off x="2715" y="1845"/>
                <a:ext cx="218" cy="85"/>
                <a:chOff x="2715" y="1845"/>
                <a:chExt cx="218" cy="85"/>
              </a:xfrm>
            </p:grpSpPr>
            <p:sp>
              <p:nvSpPr>
                <p:cNvPr id="332" name="Rectangle 65"/>
                <p:cNvSpPr>
                  <a:spLocks noChangeArrowheads="1"/>
                </p:cNvSpPr>
                <p:nvPr/>
              </p:nvSpPr>
              <p:spPr bwMode="auto">
                <a:xfrm>
                  <a:off x="2715"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3" name="Rectangle 66"/>
                <p:cNvSpPr>
                  <a:spLocks noChangeArrowheads="1"/>
                </p:cNvSpPr>
                <p:nvPr/>
              </p:nvSpPr>
              <p:spPr bwMode="auto">
                <a:xfrm>
                  <a:off x="2758"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4" name="Rectangle 67"/>
                <p:cNvSpPr>
                  <a:spLocks noChangeArrowheads="1"/>
                </p:cNvSpPr>
                <p:nvPr/>
              </p:nvSpPr>
              <p:spPr bwMode="auto">
                <a:xfrm>
                  <a:off x="2802"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5" name="Rectangle 68"/>
                <p:cNvSpPr>
                  <a:spLocks noChangeArrowheads="1"/>
                </p:cNvSpPr>
                <p:nvPr/>
              </p:nvSpPr>
              <p:spPr bwMode="auto">
                <a:xfrm>
                  <a:off x="2846" y="1845"/>
                  <a:ext cx="44"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6" name="Rectangle 69"/>
                <p:cNvSpPr>
                  <a:spLocks noChangeArrowheads="1"/>
                </p:cNvSpPr>
                <p:nvPr/>
              </p:nvSpPr>
              <p:spPr bwMode="auto">
                <a:xfrm>
                  <a:off x="2890" y="1845"/>
                  <a:ext cx="43" cy="85"/>
                </a:xfrm>
                <a:prstGeom prst="rect">
                  <a:avLst/>
                </a:prstGeom>
                <a:gradFill rotWithShape="0">
                  <a:gsLst>
                    <a:gs pos="0">
                      <a:srgbClr val="2E5BE1"/>
                    </a:gs>
                    <a:gs pos="50000">
                      <a:srgbClr val="3365FB"/>
                    </a:gs>
                    <a:gs pos="100000">
                      <a:srgbClr val="2E5B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grpSp>
          <p:nvGrpSpPr>
            <p:cNvPr id="118" name="Group 70"/>
            <p:cNvGrpSpPr>
              <a:grpSpLocks/>
            </p:cNvGrpSpPr>
            <p:nvPr/>
          </p:nvGrpSpPr>
          <p:grpSpPr bwMode="auto">
            <a:xfrm>
              <a:off x="2708" y="2015"/>
              <a:ext cx="232" cy="11"/>
              <a:chOff x="2708" y="2015"/>
              <a:chExt cx="232" cy="11"/>
            </a:xfrm>
          </p:grpSpPr>
          <p:sp>
            <p:nvSpPr>
              <p:cNvPr id="328" name="Rectangle 71"/>
              <p:cNvSpPr>
                <a:spLocks noChangeArrowheads="1"/>
              </p:cNvSpPr>
              <p:nvPr/>
            </p:nvSpPr>
            <p:spPr bwMode="auto">
              <a:xfrm>
                <a:off x="2708" y="2015"/>
                <a:ext cx="232"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9" name="Rectangle 72"/>
              <p:cNvSpPr>
                <a:spLocks noChangeArrowheads="1"/>
              </p:cNvSpPr>
              <p:nvPr/>
            </p:nvSpPr>
            <p:spPr bwMode="auto">
              <a:xfrm>
                <a:off x="2708" y="2017"/>
                <a:ext cx="232" cy="9"/>
              </a:xfrm>
              <a:prstGeom prst="rect">
                <a:avLst/>
              </a:prstGeom>
              <a:gradFill rotWithShape="0">
                <a:gsLst>
                  <a:gs pos="0">
                    <a:srgbClr val="0F1E4B"/>
                  </a:gs>
                  <a:gs pos="50000">
                    <a:srgbClr val="3365FB"/>
                  </a:gs>
                  <a:gs pos="100000">
                    <a:srgbClr val="0F1E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317" name="Rectangle 73"/>
            <p:cNvSpPr>
              <a:spLocks noChangeArrowheads="1"/>
            </p:cNvSpPr>
            <p:nvPr/>
          </p:nvSpPr>
          <p:spPr bwMode="auto">
            <a:xfrm rot="-240000">
              <a:off x="2791" y="172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8" name="Rectangle 74"/>
            <p:cNvSpPr>
              <a:spLocks noChangeArrowheads="1"/>
            </p:cNvSpPr>
            <p:nvPr/>
          </p:nvSpPr>
          <p:spPr bwMode="auto">
            <a:xfrm rot="-240000">
              <a:off x="2791" y="1735"/>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9" name="Rectangle 75"/>
            <p:cNvSpPr>
              <a:spLocks noChangeArrowheads="1"/>
            </p:cNvSpPr>
            <p:nvPr/>
          </p:nvSpPr>
          <p:spPr bwMode="auto">
            <a:xfrm rot="-240000">
              <a:off x="2791" y="174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0" name="Rectangle 76"/>
            <p:cNvSpPr>
              <a:spLocks noChangeArrowheads="1"/>
            </p:cNvSpPr>
            <p:nvPr/>
          </p:nvSpPr>
          <p:spPr bwMode="auto">
            <a:xfrm rot="-240000">
              <a:off x="2791" y="174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1" name="Rectangle 77"/>
            <p:cNvSpPr>
              <a:spLocks noChangeArrowheads="1"/>
            </p:cNvSpPr>
            <p:nvPr/>
          </p:nvSpPr>
          <p:spPr bwMode="auto">
            <a:xfrm rot="-240000">
              <a:off x="2791" y="1752"/>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2" name="Rectangle 78"/>
            <p:cNvSpPr>
              <a:spLocks noChangeArrowheads="1"/>
            </p:cNvSpPr>
            <p:nvPr/>
          </p:nvSpPr>
          <p:spPr bwMode="auto">
            <a:xfrm rot="-240000">
              <a:off x="2791" y="1759"/>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3" name="Rectangle 79"/>
            <p:cNvSpPr>
              <a:spLocks noChangeArrowheads="1"/>
            </p:cNvSpPr>
            <p:nvPr/>
          </p:nvSpPr>
          <p:spPr bwMode="auto">
            <a:xfrm rot="-240000">
              <a:off x="2791" y="1763"/>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4" name="Rectangle 80"/>
            <p:cNvSpPr>
              <a:spLocks noChangeArrowheads="1"/>
            </p:cNvSpPr>
            <p:nvPr/>
          </p:nvSpPr>
          <p:spPr bwMode="auto">
            <a:xfrm rot="-240000">
              <a:off x="2791" y="1769"/>
              <a:ext cx="66" cy="4"/>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5" name="Rectangle 81"/>
            <p:cNvSpPr>
              <a:spLocks noChangeArrowheads="1"/>
            </p:cNvSpPr>
            <p:nvPr/>
          </p:nvSpPr>
          <p:spPr bwMode="auto">
            <a:xfrm rot="-240000">
              <a:off x="2791" y="1723"/>
              <a:ext cx="66" cy="3"/>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6" name="Rectangle 82"/>
            <p:cNvSpPr>
              <a:spLocks noChangeArrowheads="1"/>
            </p:cNvSpPr>
            <p:nvPr/>
          </p:nvSpPr>
          <p:spPr bwMode="auto">
            <a:xfrm rot="-240000">
              <a:off x="2791" y="1717"/>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7" name="Rectangle 83"/>
            <p:cNvSpPr>
              <a:spLocks noChangeArrowheads="1"/>
            </p:cNvSpPr>
            <p:nvPr/>
          </p:nvSpPr>
          <p:spPr bwMode="auto">
            <a:xfrm rot="-240000">
              <a:off x="2791" y="1711"/>
              <a:ext cx="66" cy="2"/>
            </a:xfrm>
            <a:prstGeom prst="rect">
              <a:avLst/>
            </a:prstGeom>
            <a:gradFill rotWithShape="0">
              <a:gsLst>
                <a:gs pos="0">
                  <a:srgbClr val="1D2B4B"/>
                </a:gs>
                <a:gs pos="50000">
                  <a:srgbClr val="618FFD"/>
                </a:gs>
                <a:gs pos="100000">
                  <a:srgbClr val="1D2B4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341" name="Trapezoid 340"/>
          <p:cNvSpPr/>
          <p:nvPr/>
        </p:nvSpPr>
        <p:spPr bwMode="auto">
          <a:xfrm>
            <a:off x="1362224" y="2238374"/>
            <a:ext cx="228600" cy="228600"/>
          </a:xfrm>
          <a:prstGeom prst="trapezoid">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spAutoFit/>
          </a:bodyPr>
          <a:lstStyle/>
          <a:p>
            <a:pPr algn="ctr">
              <a:lnSpc>
                <a:spcPct val="110000"/>
              </a:lnSpc>
              <a:spcBef>
                <a:spcPct val="0"/>
              </a:spcBef>
              <a:buFont typeface="Wingdings" charset="0"/>
              <a:buNone/>
            </a:pPr>
            <a:endParaRPr lang="en-US" sz="1800" b="1" dirty="0">
              <a:solidFill>
                <a:schemeClr val="tx1"/>
              </a:solidFill>
            </a:endParaRPr>
          </a:p>
        </p:txBody>
      </p:sp>
      <p:sp>
        <p:nvSpPr>
          <p:cNvPr id="342" name="Trapezoid 341"/>
          <p:cNvSpPr/>
          <p:nvPr/>
        </p:nvSpPr>
        <p:spPr bwMode="auto">
          <a:xfrm>
            <a:off x="3458753" y="2238374"/>
            <a:ext cx="228600" cy="228600"/>
          </a:xfrm>
          <a:prstGeom prst="trapezoid">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spAutoFit/>
          </a:bodyPr>
          <a:lstStyle/>
          <a:p>
            <a:pPr algn="ctr">
              <a:lnSpc>
                <a:spcPct val="110000"/>
              </a:lnSpc>
              <a:spcBef>
                <a:spcPct val="0"/>
              </a:spcBef>
              <a:buFont typeface="Wingdings" charset="0"/>
              <a:buNone/>
            </a:pPr>
            <a:endParaRPr lang="en-US" sz="1800" b="1" dirty="0">
              <a:solidFill>
                <a:schemeClr val="tx1"/>
              </a:solidFill>
            </a:endParaRPr>
          </a:p>
        </p:txBody>
      </p:sp>
      <p:sp>
        <p:nvSpPr>
          <p:cNvPr id="343" name="Trapezoid 342"/>
          <p:cNvSpPr/>
          <p:nvPr/>
        </p:nvSpPr>
        <p:spPr bwMode="auto">
          <a:xfrm>
            <a:off x="5733333" y="2238374"/>
            <a:ext cx="228600" cy="228600"/>
          </a:xfrm>
          <a:prstGeom prst="trapezoid">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spAutoFit/>
          </a:bodyPr>
          <a:lstStyle/>
          <a:p>
            <a:pPr algn="ctr">
              <a:lnSpc>
                <a:spcPct val="110000"/>
              </a:lnSpc>
              <a:spcBef>
                <a:spcPct val="0"/>
              </a:spcBef>
              <a:buFont typeface="Wingdings" charset="0"/>
              <a:buNone/>
            </a:pPr>
            <a:endParaRPr lang="en-US" sz="1800" b="1" dirty="0">
              <a:solidFill>
                <a:schemeClr val="tx1"/>
              </a:solidFill>
            </a:endParaRPr>
          </a:p>
        </p:txBody>
      </p:sp>
      <p:sp>
        <p:nvSpPr>
          <p:cNvPr id="344" name="Trapezoid 343"/>
          <p:cNvSpPr/>
          <p:nvPr/>
        </p:nvSpPr>
        <p:spPr bwMode="auto">
          <a:xfrm>
            <a:off x="7903148" y="2238374"/>
            <a:ext cx="228600" cy="228600"/>
          </a:xfrm>
          <a:prstGeom prst="trapezoid">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spAutoFit/>
          </a:bodyPr>
          <a:lstStyle/>
          <a:p>
            <a:pPr algn="ctr">
              <a:lnSpc>
                <a:spcPct val="110000"/>
              </a:lnSpc>
              <a:spcBef>
                <a:spcPct val="0"/>
              </a:spcBef>
              <a:buFont typeface="Wingdings" charset="0"/>
              <a:buNone/>
            </a:pPr>
            <a:endParaRPr lang="en-US" sz="1800" b="1" dirty="0">
              <a:solidFill>
                <a:schemeClr val="tx1"/>
              </a:solidFill>
            </a:endParaRPr>
          </a:p>
        </p:txBody>
      </p:sp>
      <p:sp>
        <p:nvSpPr>
          <p:cNvPr id="233" name="Title 232"/>
          <p:cNvSpPr>
            <a:spLocks noGrp="1"/>
          </p:cNvSpPr>
          <p:nvPr>
            <p:ph type="title"/>
          </p:nvPr>
        </p:nvSpPr>
        <p:spPr/>
        <p:txBody>
          <a:bodyPr>
            <a:normAutofit/>
          </a:bodyPr>
          <a:lstStyle/>
          <a:p>
            <a:r>
              <a:rPr lang="en-US" sz="3200" dirty="0"/>
              <a:t>Non-Contacting Level Operations</a:t>
            </a:r>
          </a:p>
        </p:txBody>
      </p:sp>
      <p:sp>
        <p:nvSpPr>
          <p:cNvPr id="271" name="Rectangle 48"/>
          <p:cNvSpPr>
            <a:spLocks noChangeArrowheads="1"/>
          </p:cNvSpPr>
          <p:nvPr/>
        </p:nvSpPr>
        <p:spPr bwMode="auto">
          <a:xfrm>
            <a:off x="5614988" y="4213574"/>
            <a:ext cx="1889125" cy="336550"/>
          </a:xfrm>
          <a:prstGeom prst="rect">
            <a:avLst/>
          </a:prstGeom>
          <a:noFill/>
          <a:ln w="12700">
            <a:noFill/>
            <a:miter lim="800000"/>
            <a:headEnd/>
            <a:tailEnd/>
          </a:ln>
        </p:spPr>
        <p:txBody>
          <a:bodyPr lIns="90488" tIns="44450" rIns="90488" bIns="44450">
            <a:spAutoFit/>
          </a:bodyPr>
          <a:lstStyle/>
          <a:p>
            <a:r>
              <a:rPr lang="en-GB" sz="1600" dirty="0"/>
              <a:t>Open Channel Flow</a:t>
            </a:r>
            <a:endParaRPr lang="en-GB" sz="1600" dirty="0">
              <a:solidFill>
                <a:schemeClr val="tx1"/>
              </a:solidFill>
            </a:endParaRPr>
          </a:p>
        </p:txBody>
      </p:sp>
    </p:spTree>
    <p:extLst>
      <p:ext uri="{BB962C8B-B14F-4D97-AF65-F5344CB8AC3E}">
        <p14:creationId xmlns:p14="http://schemas.microsoft.com/office/powerpoint/2010/main" val="42424722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3"/>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Digital Echo Processing</a:t>
            </a:r>
          </a:p>
        </p:txBody>
      </p:sp>
      <p:sp>
        <p:nvSpPr>
          <p:cNvPr id="2" name="Title 1"/>
          <p:cNvSpPr>
            <a:spLocks noGrp="1"/>
          </p:cNvSpPr>
          <p:nvPr>
            <p:ph type="title"/>
          </p:nvPr>
        </p:nvSpPr>
        <p:spPr/>
        <p:txBody>
          <a:bodyPr>
            <a:normAutofit/>
          </a:bodyPr>
          <a:lstStyle/>
          <a:p>
            <a:r>
              <a:rPr lang="en-US" sz="3200" b="0" dirty="0"/>
              <a:t>Non-contacting Technologies</a:t>
            </a:r>
            <a:br>
              <a:rPr lang="en-US" sz="3200" b="0" dirty="0"/>
            </a:br>
            <a:r>
              <a:rPr lang="en-US" sz="3200" b="0" dirty="0"/>
              <a:t>Ultrasonics and Radar</a:t>
            </a:r>
          </a:p>
        </p:txBody>
      </p:sp>
    </p:spTree>
    <p:extLst>
      <p:ext uri="{BB962C8B-B14F-4D97-AF65-F5344CB8AC3E}">
        <p14:creationId xmlns:p14="http://schemas.microsoft.com/office/powerpoint/2010/main" val="99448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srcRect/>
          <a:stretch>
            <a:fillRect/>
          </a:stretch>
        </p:blipFill>
        <p:spPr bwMode="auto">
          <a:xfrm>
            <a:off x="1044575" y="1792287"/>
            <a:ext cx="6983413" cy="4837113"/>
          </a:xfrm>
          <a:prstGeom prst="rect">
            <a:avLst/>
          </a:prstGeom>
          <a:noFill/>
          <a:ln w="9525" algn="ctr">
            <a:noFill/>
            <a:miter lim="800000"/>
            <a:headEnd/>
            <a:tailEnd/>
          </a:ln>
        </p:spPr>
      </p:pic>
      <p:sp>
        <p:nvSpPr>
          <p:cNvPr id="10243" name="Rectangle 3"/>
          <p:cNvSpPr>
            <a:spLocks noChangeArrowheads="1"/>
          </p:cNvSpPr>
          <p:nvPr/>
        </p:nvSpPr>
        <p:spPr bwMode="auto">
          <a:xfrm>
            <a:off x="1762125" y="2030412"/>
            <a:ext cx="5942013" cy="3932238"/>
          </a:xfrm>
          <a:prstGeom prst="rect">
            <a:avLst/>
          </a:prstGeom>
          <a:solidFill>
            <a:schemeClr val="bg1"/>
          </a:solidFill>
          <a:ln w="9525" algn="ctr">
            <a:noFill/>
            <a:miter lim="800000"/>
            <a:headEnd/>
            <a:tailEnd/>
          </a:ln>
        </p:spPr>
        <p:txBody>
          <a:bodyPr wrap="none" lIns="36000" tIns="0" rIns="36000" bIns="0" anchor="ctr"/>
          <a:lstStyle/>
          <a:p>
            <a:endParaRPr lang="en-US" dirty="0"/>
          </a:p>
        </p:txBody>
      </p:sp>
      <p:pic>
        <p:nvPicPr>
          <p:cNvPr id="912388" name="Picture 4"/>
          <p:cNvPicPr>
            <a:picLocks noChangeAspect="1" noChangeArrowheads="1"/>
          </p:cNvPicPr>
          <p:nvPr/>
        </p:nvPicPr>
        <p:blipFill>
          <a:blip r:embed="rId4" cstate="email"/>
          <a:srcRect/>
          <a:stretch>
            <a:fillRect/>
          </a:stretch>
        </p:blipFill>
        <p:spPr bwMode="auto">
          <a:xfrm>
            <a:off x="1752600" y="2030412"/>
            <a:ext cx="5964238" cy="3933825"/>
          </a:xfrm>
          <a:prstGeom prst="rect">
            <a:avLst/>
          </a:prstGeom>
          <a:solidFill>
            <a:schemeClr val="bg1"/>
          </a:solidFill>
          <a:ln w="9525" algn="ctr">
            <a:noFill/>
            <a:miter lim="800000"/>
            <a:headEnd/>
            <a:tailEnd/>
          </a:ln>
        </p:spPr>
      </p:pic>
      <p:sp>
        <p:nvSpPr>
          <p:cNvPr id="10245" name="Rectangle 5"/>
          <p:cNvSpPr>
            <a:spLocks noGrp="1" noChangeArrowheads="1"/>
          </p:cNvSpPr>
          <p:nvPr>
            <p:ph type="title"/>
          </p:nvPr>
        </p:nvSpPr>
        <p:spPr/>
        <p:txBody>
          <a:bodyPr>
            <a:normAutofit/>
          </a:bodyPr>
          <a:lstStyle/>
          <a:p>
            <a:pPr eaLnBrk="1" hangingPunct="1"/>
            <a:r>
              <a:rPr lang="en-US" sz="3200" b="0" dirty="0"/>
              <a:t>How it works</a:t>
            </a:r>
            <a:br>
              <a:rPr lang="en-US" sz="3200" b="0" dirty="0"/>
            </a:br>
            <a:r>
              <a:rPr lang="en-US" sz="3200" b="0" dirty="0"/>
              <a:t>The anatomy of an echo profile</a:t>
            </a:r>
          </a:p>
        </p:txBody>
      </p:sp>
      <p:sp>
        <p:nvSpPr>
          <p:cNvPr id="912390" name="AutoShape 6"/>
          <p:cNvSpPr>
            <a:spLocks/>
          </p:cNvSpPr>
          <p:nvPr/>
        </p:nvSpPr>
        <p:spPr bwMode="auto">
          <a:xfrm>
            <a:off x="4216400" y="2627312"/>
            <a:ext cx="3302000" cy="609600"/>
          </a:xfrm>
          <a:prstGeom prst="callout2">
            <a:avLst>
              <a:gd name="adj1" fmla="val 18750"/>
              <a:gd name="adj2" fmla="val -2306"/>
              <a:gd name="adj3" fmla="val 18750"/>
              <a:gd name="adj4" fmla="val -29472"/>
              <a:gd name="adj5" fmla="val 229167"/>
              <a:gd name="adj6" fmla="val -57694"/>
            </a:avLst>
          </a:prstGeom>
          <a:noFill/>
          <a:ln w="9525">
            <a:solidFill>
              <a:schemeClr val="tx1"/>
            </a:solidFill>
            <a:miter lim="800000"/>
            <a:headEnd/>
            <a:tailEnd type="triangle" w="med" len="med"/>
          </a:ln>
        </p:spPr>
        <p:txBody>
          <a:bodyPr lIns="36000" tIns="0" rIns="36000" bIns="0"/>
          <a:lstStyle/>
          <a:p>
            <a:pPr>
              <a:spcBef>
                <a:spcPct val="0"/>
              </a:spcBef>
            </a:pPr>
            <a:r>
              <a:rPr lang="en-US" sz="1400" b="0" dirty="0">
                <a:solidFill>
                  <a:srgbClr val="FF0000"/>
                </a:solidFill>
              </a:rPr>
              <a:t>TVT – Time Varying Threshold</a:t>
            </a:r>
          </a:p>
        </p:txBody>
      </p:sp>
      <p:sp>
        <p:nvSpPr>
          <p:cNvPr id="912391" name="AutoShape 7"/>
          <p:cNvSpPr>
            <a:spLocks/>
          </p:cNvSpPr>
          <p:nvPr/>
        </p:nvSpPr>
        <p:spPr bwMode="auto">
          <a:xfrm>
            <a:off x="6376988" y="5065712"/>
            <a:ext cx="1282700" cy="609600"/>
          </a:xfrm>
          <a:prstGeom prst="callout2">
            <a:avLst>
              <a:gd name="adj1" fmla="val 18750"/>
              <a:gd name="adj2" fmla="val -5940"/>
              <a:gd name="adj3" fmla="val 18750"/>
              <a:gd name="adj4" fmla="val -31190"/>
              <a:gd name="adj5" fmla="val 95833"/>
              <a:gd name="adj6" fmla="val -57426"/>
            </a:avLst>
          </a:prstGeom>
          <a:noFill/>
          <a:ln w="9525">
            <a:solidFill>
              <a:schemeClr val="tx1"/>
            </a:solidFill>
            <a:miter lim="800000"/>
            <a:headEnd/>
            <a:tailEnd type="triangle" w="med" len="med"/>
          </a:ln>
        </p:spPr>
        <p:txBody>
          <a:bodyPr lIns="36000" tIns="0" rIns="36000" bIns="0"/>
          <a:lstStyle/>
          <a:p>
            <a:pPr>
              <a:spcBef>
                <a:spcPct val="0"/>
              </a:spcBef>
            </a:pPr>
            <a:r>
              <a:rPr lang="en-US" sz="1400" b="0" dirty="0">
                <a:solidFill>
                  <a:schemeClr val="tx1"/>
                </a:solidFill>
              </a:rPr>
              <a:t>Confidence Marker</a:t>
            </a:r>
          </a:p>
        </p:txBody>
      </p:sp>
      <p:sp>
        <p:nvSpPr>
          <p:cNvPr id="912392" name="AutoShape 8"/>
          <p:cNvSpPr>
            <a:spLocks/>
          </p:cNvSpPr>
          <p:nvPr/>
        </p:nvSpPr>
        <p:spPr bwMode="auto">
          <a:xfrm>
            <a:off x="3475038" y="3987800"/>
            <a:ext cx="1535112" cy="609600"/>
          </a:xfrm>
          <a:prstGeom prst="callout2">
            <a:avLst>
              <a:gd name="adj1" fmla="val 18750"/>
              <a:gd name="adj2" fmla="val 104963"/>
              <a:gd name="adj3" fmla="val 18750"/>
              <a:gd name="adj4" fmla="val 110856"/>
              <a:gd name="adj5" fmla="val 76042"/>
              <a:gd name="adj6" fmla="val 126782"/>
            </a:avLst>
          </a:prstGeom>
          <a:noFill/>
          <a:ln w="9525">
            <a:solidFill>
              <a:schemeClr val="tx1"/>
            </a:solidFill>
            <a:miter lim="800000"/>
            <a:headEnd/>
            <a:tailEnd type="triangle" w="med" len="med"/>
          </a:ln>
        </p:spPr>
        <p:txBody>
          <a:bodyPr lIns="36000" tIns="0" rIns="36000" bIns="0"/>
          <a:lstStyle/>
          <a:p>
            <a:pPr algn="r">
              <a:spcBef>
                <a:spcPct val="0"/>
              </a:spcBef>
            </a:pPr>
            <a:r>
              <a:rPr lang="en-US" sz="1400" b="0" dirty="0">
                <a:solidFill>
                  <a:srgbClr val="006600"/>
                </a:solidFill>
              </a:rPr>
              <a:t>Echo Lock Window</a:t>
            </a:r>
          </a:p>
        </p:txBody>
      </p:sp>
      <p:sp>
        <p:nvSpPr>
          <p:cNvPr id="912393" name="AutoShape 9"/>
          <p:cNvSpPr>
            <a:spLocks/>
          </p:cNvSpPr>
          <p:nvPr/>
        </p:nvSpPr>
        <p:spPr bwMode="auto">
          <a:xfrm>
            <a:off x="6448425" y="3054350"/>
            <a:ext cx="1552575" cy="609600"/>
          </a:xfrm>
          <a:prstGeom prst="callout2">
            <a:avLst>
              <a:gd name="adj1" fmla="val 18750"/>
              <a:gd name="adj2" fmla="val -4704"/>
              <a:gd name="adj3" fmla="val 18750"/>
              <a:gd name="adj4" fmla="val -16667"/>
              <a:gd name="adj5" fmla="val 194792"/>
              <a:gd name="adj6" fmla="val -48139"/>
            </a:avLst>
          </a:prstGeom>
          <a:noFill/>
          <a:ln w="9525">
            <a:solidFill>
              <a:schemeClr val="tx1"/>
            </a:solidFill>
            <a:miter lim="800000"/>
            <a:headEnd/>
            <a:tailEnd type="triangle" w="med" len="med"/>
          </a:ln>
        </p:spPr>
        <p:txBody>
          <a:bodyPr lIns="36000" tIns="0" rIns="36000" bIns="0"/>
          <a:lstStyle/>
          <a:p>
            <a:pPr>
              <a:spcBef>
                <a:spcPct val="0"/>
              </a:spcBef>
            </a:pPr>
            <a:r>
              <a:rPr lang="en-US" sz="1400" b="0" dirty="0">
                <a:solidFill>
                  <a:srgbClr val="0000FF"/>
                </a:solidFill>
              </a:rPr>
              <a:t>Material Echo </a:t>
            </a:r>
          </a:p>
          <a:p>
            <a:pPr>
              <a:spcBef>
                <a:spcPct val="0"/>
              </a:spcBef>
            </a:pPr>
            <a:r>
              <a:rPr lang="en-US" sz="1400" b="0" dirty="0">
                <a:solidFill>
                  <a:srgbClr val="0000FF"/>
                </a:solidFill>
              </a:rPr>
              <a:t>(true echo)</a:t>
            </a:r>
          </a:p>
        </p:txBody>
      </p:sp>
      <p:sp>
        <p:nvSpPr>
          <p:cNvPr id="912394" name="AutoShape 10"/>
          <p:cNvSpPr>
            <a:spLocks/>
          </p:cNvSpPr>
          <p:nvPr/>
        </p:nvSpPr>
        <p:spPr bwMode="auto">
          <a:xfrm rot="5400000">
            <a:off x="3670300" y="3884612"/>
            <a:ext cx="330200" cy="2959100"/>
          </a:xfrm>
          <a:prstGeom prst="rightBrace">
            <a:avLst>
              <a:gd name="adj1" fmla="val 74679"/>
              <a:gd name="adj2" fmla="val 50000"/>
            </a:avLst>
          </a:prstGeom>
          <a:noFill/>
          <a:ln w="9525">
            <a:solidFill>
              <a:schemeClr val="tx1"/>
            </a:solidFill>
            <a:round/>
            <a:headEnd/>
            <a:tailEnd/>
          </a:ln>
        </p:spPr>
        <p:txBody>
          <a:bodyPr wrap="none" lIns="36000" tIns="0" rIns="36000" bIns="0" anchor="ctr"/>
          <a:lstStyle/>
          <a:p>
            <a:endParaRPr lang="en-US" sz="1400" dirty="0"/>
          </a:p>
        </p:txBody>
      </p:sp>
      <p:sp>
        <p:nvSpPr>
          <p:cNvPr id="912395" name="Text Box 11"/>
          <p:cNvSpPr txBox="1">
            <a:spLocks noChangeArrowheads="1"/>
          </p:cNvSpPr>
          <p:nvPr/>
        </p:nvSpPr>
        <p:spPr bwMode="auto">
          <a:xfrm>
            <a:off x="2971800" y="5573712"/>
            <a:ext cx="1778000" cy="215444"/>
          </a:xfrm>
          <a:prstGeom prst="rect">
            <a:avLst/>
          </a:prstGeom>
          <a:noFill/>
          <a:ln w="9525" algn="ctr">
            <a:noFill/>
            <a:miter lim="800000"/>
            <a:headEnd/>
            <a:tailEnd/>
          </a:ln>
        </p:spPr>
        <p:txBody>
          <a:bodyPr lIns="36000" tIns="0" rIns="36000" bIns="0">
            <a:spAutoFit/>
          </a:bodyPr>
          <a:lstStyle/>
          <a:p>
            <a:pPr algn="ctr"/>
            <a:r>
              <a:rPr lang="en-US" sz="1400" b="0" dirty="0">
                <a:solidFill>
                  <a:schemeClr val="tx1"/>
                </a:solidFill>
              </a:rPr>
              <a:t>Noise Floor</a:t>
            </a:r>
          </a:p>
        </p:txBody>
      </p:sp>
      <p:sp>
        <p:nvSpPr>
          <p:cNvPr id="912396" name="AutoShape 12"/>
          <p:cNvSpPr>
            <a:spLocks/>
          </p:cNvSpPr>
          <p:nvPr/>
        </p:nvSpPr>
        <p:spPr bwMode="auto">
          <a:xfrm>
            <a:off x="4495800" y="3092450"/>
            <a:ext cx="1346200" cy="609600"/>
          </a:xfrm>
          <a:prstGeom prst="callout2">
            <a:avLst>
              <a:gd name="adj1" fmla="val 18750"/>
              <a:gd name="adj2" fmla="val -5662"/>
              <a:gd name="adj3" fmla="val 18750"/>
              <a:gd name="adj4" fmla="val -31014"/>
              <a:gd name="adj5" fmla="val 304167"/>
              <a:gd name="adj6" fmla="val -123583"/>
            </a:avLst>
          </a:prstGeom>
          <a:noFill/>
          <a:ln w="9525">
            <a:solidFill>
              <a:schemeClr val="tx1"/>
            </a:solidFill>
            <a:miter lim="800000"/>
            <a:headEnd/>
            <a:tailEnd type="triangle" w="med" len="med"/>
          </a:ln>
        </p:spPr>
        <p:txBody>
          <a:bodyPr lIns="36000" tIns="0" rIns="36000" bIns="0"/>
          <a:lstStyle/>
          <a:p>
            <a:pPr>
              <a:spcBef>
                <a:spcPct val="0"/>
              </a:spcBef>
            </a:pPr>
            <a:r>
              <a:rPr lang="en-US" sz="1400" b="0" dirty="0">
                <a:solidFill>
                  <a:srgbClr val="0000FF"/>
                </a:solidFill>
              </a:rPr>
              <a:t>Echo Profile</a:t>
            </a:r>
          </a:p>
        </p:txBody>
      </p:sp>
      <p:sp>
        <p:nvSpPr>
          <p:cNvPr id="912397" name="AutoShape 13"/>
          <p:cNvSpPr>
            <a:spLocks/>
          </p:cNvSpPr>
          <p:nvPr/>
        </p:nvSpPr>
        <p:spPr bwMode="auto">
          <a:xfrm>
            <a:off x="6654800" y="3848100"/>
            <a:ext cx="1104900" cy="609600"/>
          </a:xfrm>
          <a:prstGeom prst="callout2">
            <a:avLst>
              <a:gd name="adj1" fmla="val 18750"/>
              <a:gd name="adj2" fmla="val -6898"/>
              <a:gd name="adj3" fmla="val 18750"/>
              <a:gd name="adj4" fmla="val -40088"/>
              <a:gd name="adj5" fmla="val 112241"/>
              <a:gd name="adj6" fmla="val -64366"/>
            </a:avLst>
          </a:prstGeom>
          <a:noFill/>
          <a:ln w="9525">
            <a:solidFill>
              <a:schemeClr val="tx1"/>
            </a:solidFill>
            <a:miter lim="800000"/>
            <a:headEnd/>
            <a:tailEnd type="triangle" w="med" len="med"/>
          </a:ln>
        </p:spPr>
        <p:txBody>
          <a:bodyPr lIns="0" tIns="0" rIns="0" bIns="0"/>
          <a:lstStyle/>
          <a:p>
            <a:pPr defTabSz="176213">
              <a:spcBef>
                <a:spcPct val="0"/>
              </a:spcBef>
            </a:pPr>
            <a:r>
              <a:rPr lang="en-US" sz="1400" b="0" dirty="0">
                <a:solidFill>
                  <a:schemeClr val="tx1"/>
                </a:solidFill>
              </a:rPr>
              <a:t>Indirect Echoes</a:t>
            </a:r>
          </a:p>
        </p:txBody>
      </p:sp>
      <p:sp>
        <p:nvSpPr>
          <p:cNvPr id="912398" name="Line 14"/>
          <p:cNvSpPr>
            <a:spLocks noChangeShapeType="1"/>
          </p:cNvSpPr>
          <p:nvPr/>
        </p:nvSpPr>
        <p:spPr bwMode="auto">
          <a:xfrm flipH="1">
            <a:off x="6415088" y="3963987"/>
            <a:ext cx="115887" cy="365125"/>
          </a:xfrm>
          <a:prstGeom prst="line">
            <a:avLst/>
          </a:prstGeom>
          <a:noFill/>
          <a:ln w="9525">
            <a:solidFill>
              <a:schemeClr val="tx1"/>
            </a:solidFill>
            <a:round/>
            <a:headEnd/>
            <a:tailEnd type="triangle" w="med" len="med"/>
          </a:ln>
        </p:spPr>
        <p:txBody>
          <a:bodyPr lIns="36000" tIns="0" rIns="36000" bIns="0"/>
          <a:lstStyle/>
          <a:p>
            <a:endParaRPr lang="en-US" sz="1400" dirty="0"/>
          </a:p>
        </p:txBody>
      </p:sp>
      <p:sp>
        <p:nvSpPr>
          <p:cNvPr id="10255" name="Rectangle 15"/>
          <p:cNvSpPr>
            <a:spLocks noChangeArrowheads="1"/>
          </p:cNvSpPr>
          <p:nvPr/>
        </p:nvSpPr>
        <p:spPr bwMode="auto">
          <a:xfrm>
            <a:off x="5570538" y="3976687"/>
            <a:ext cx="76200" cy="114300"/>
          </a:xfrm>
          <a:prstGeom prst="rect">
            <a:avLst/>
          </a:prstGeom>
          <a:solidFill>
            <a:schemeClr val="bg1"/>
          </a:solidFill>
          <a:ln w="9525" algn="ctr">
            <a:noFill/>
            <a:miter lim="800000"/>
            <a:headEnd/>
            <a:tailEnd/>
          </a:ln>
        </p:spPr>
        <p:txBody>
          <a:bodyPr wrap="none" lIns="36000" tIns="0" rIns="36000" bIns="0" anchor="ctr"/>
          <a:lstStyle/>
          <a:p>
            <a:endParaRPr lang="en-US" sz="1400" dirty="0"/>
          </a:p>
        </p:txBody>
      </p:sp>
      <p:sp>
        <p:nvSpPr>
          <p:cNvPr id="912400" name="AutoShape 16"/>
          <p:cNvSpPr>
            <a:spLocks/>
          </p:cNvSpPr>
          <p:nvPr/>
        </p:nvSpPr>
        <p:spPr bwMode="auto">
          <a:xfrm rot="-5400000">
            <a:off x="5493544" y="4360068"/>
            <a:ext cx="76200" cy="230188"/>
          </a:xfrm>
          <a:prstGeom prst="leftBracket">
            <a:avLst>
              <a:gd name="adj" fmla="val 0"/>
            </a:avLst>
          </a:prstGeom>
          <a:noFill/>
          <a:ln w="9525">
            <a:solidFill>
              <a:srgbClr val="00FF00"/>
            </a:solidFill>
            <a:round/>
            <a:headEnd/>
            <a:tailEnd/>
          </a:ln>
        </p:spPr>
        <p:txBody>
          <a:bodyPr wrap="none" lIns="36000" tIns="0" rIns="36000" bIns="0" anchor="ctr"/>
          <a:lstStyle/>
          <a:p>
            <a:endParaRPr lang="en-US" sz="1400" dirty="0"/>
          </a:p>
        </p:txBody>
      </p:sp>
    </p:spTree>
    <p:extLst>
      <p:ext uri="{BB962C8B-B14F-4D97-AF65-F5344CB8AC3E}">
        <p14:creationId xmlns:p14="http://schemas.microsoft.com/office/powerpoint/2010/main" val="3696956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2388"/>
                                        </p:tgtEl>
                                        <p:attrNameLst>
                                          <p:attrName>style.visibility</p:attrName>
                                        </p:attrNameLst>
                                      </p:cBhvr>
                                      <p:to>
                                        <p:strVal val="visible"/>
                                      </p:to>
                                    </p:set>
                                    <p:animEffect transition="in" filter="wipe(left)">
                                      <p:cBhvr>
                                        <p:cTn id="7" dur="500"/>
                                        <p:tgtEl>
                                          <p:spTgt spid="9123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12400"/>
                                        </p:tgtEl>
                                        <p:attrNameLst>
                                          <p:attrName>style.visibility</p:attrName>
                                        </p:attrNameLst>
                                      </p:cBhvr>
                                      <p:to>
                                        <p:strVal val="visible"/>
                                      </p:to>
                                    </p:set>
                                    <p:animEffect transition="in" filter="wipe(left)">
                                      <p:cBhvr>
                                        <p:cTn id="10" dur="500"/>
                                        <p:tgtEl>
                                          <p:spTgt spid="9124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2396"/>
                                        </p:tgtEl>
                                        <p:attrNameLst>
                                          <p:attrName>style.visibility</p:attrName>
                                        </p:attrNameLst>
                                      </p:cBhvr>
                                      <p:to>
                                        <p:strVal val="visible"/>
                                      </p:to>
                                    </p:set>
                                    <p:animEffect transition="in" filter="fade">
                                      <p:cBhvr>
                                        <p:cTn id="15" dur="500"/>
                                        <p:tgtEl>
                                          <p:spTgt spid="9123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12390"/>
                                        </p:tgtEl>
                                        <p:attrNameLst>
                                          <p:attrName>style.visibility</p:attrName>
                                        </p:attrNameLst>
                                      </p:cBhvr>
                                      <p:to>
                                        <p:strVal val="visible"/>
                                      </p:to>
                                    </p:set>
                                    <p:animEffect transition="in" filter="fade">
                                      <p:cBhvr>
                                        <p:cTn id="20" dur="500"/>
                                        <p:tgtEl>
                                          <p:spTgt spid="91239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12395"/>
                                        </p:tgtEl>
                                        <p:attrNameLst>
                                          <p:attrName>style.visibility</p:attrName>
                                        </p:attrNameLst>
                                      </p:cBhvr>
                                      <p:to>
                                        <p:strVal val="visible"/>
                                      </p:to>
                                    </p:set>
                                    <p:animEffect transition="in" filter="fade">
                                      <p:cBhvr>
                                        <p:cTn id="25" dur="500"/>
                                        <p:tgtEl>
                                          <p:spTgt spid="9123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12394"/>
                                        </p:tgtEl>
                                        <p:attrNameLst>
                                          <p:attrName>style.visibility</p:attrName>
                                        </p:attrNameLst>
                                      </p:cBhvr>
                                      <p:to>
                                        <p:strVal val="visible"/>
                                      </p:to>
                                    </p:set>
                                    <p:animEffect transition="in" filter="fade">
                                      <p:cBhvr>
                                        <p:cTn id="28" dur="500"/>
                                        <p:tgtEl>
                                          <p:spTgt spid="9123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12393"/>
                                        </p:tgtEl>
                                        <p:attrNameLst>
                                          <p:attrName>style.visibility</p:attrName>
                                        </p:attrNameLst>
                                      </p:cBhvr>
                                      <p:to>
                                        <p:strVal val="visible"/>
                                      </p:to>
                                    </p:set>
                                    <p:animEffect transition="in" filter="fade">
                                      <p:cBhvr>
                                        <p:cTn id="33" dur="500"/>
                                        <p:tgtEl>
                                          <p:spTgt spid="9123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2391"/>
                                        </p:tgtEl>
                                        <p:attrNameLst>
                                          <p:attrName>style.visibility</p:attrName>
                                        </p:attrNameLst>
                                      </p:cBhvr>
                                      <p:to>
                                        <p:strVal val="visible"/>
                                      </p:to>
                                    </p:set>
                                    <p:animEffect transition="in" filter="fade">
                                      <p:cBhvr>
                                        <p:cTn id="38" dur="500"/>
                                        <p:tgtEl>
                                          <p:spTgt spid="9123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12392"/>
                                        </p:tgtEl>
                                        <p:attrNameLst>
                                          <p:attrName>style.visibility</p:attrName>
                                        </p:attrNameLst>
                                      </p:cBhvr>
                                      <p:to>
                                        <p:strVal val="visible"/>
                                      </p:to>
                                    </p:set>
                                    <p:animEffect transition="in" filter="fade">
                                      <p:cBhvr>
                                        <p:cTn id="41" dur="500"/>
                                        <p:tgtEl>
                                          <p:spTgt spid="91239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12398"/>
                                        </p:tgtEl>
                                        <p:attrNameLst>
                                          <p:attrName>style.visibility</p:attrName>
                                        </p:attrNameLst>
                                      </p:cBhvr>
                                      <p:to>
                                        <p:strVal val="visible"/>
                                      </p:to>
                                    </p:set>
                                    <p:animEffect transition="in" filter="fade">
                                      <p:cBhvr>
                                        <p:cTn id="46" dur="500"/>
                                        <p:tgtEl>
                                          <p:spTgt spid="9123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12397"/>
                                        </p:tgtEl>
                                        <p:attrNameLst>
                                          <p:attrName>style.visibility</p:attrName>
                                        </p:attrNameLst>
                                      </p:cBhvr>
                                      <p:to>
                                        <p:strVal val="visible"/>
                                      </p:to>
                                    </p:set>
                                    <p:animEffect transition="in" filter="fade">
                                      <p:cBhvr>
                                        <p:cTn id="49" dur="500"/>
                                        <p:tgtEl>
                                          <p:spTgt spid="91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90" grpId="0" animBg="1"/>
      <p:bldP spid="912391" grpId="0" animBg="1"/>
      <p:bldP spid="912392" grpId="0" animBg="1"/>
      <p:bldP spid="912393" grpId="0" animBg="1"/>
      <p:bldP spid="912394" grpId="0" animBg="1"/>
      <p:bldP spid="912395" grpId="0"/>
      <p:bldP spid="912397" grpId="0" animBg="1"/>
      <p:bldP spid="912398" grpId="0" animBg="1"/>
      <p:bldP spid="9124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5619750" y="2132012"/>
            <a:ext cx="2841625" cy="4222750"/>
          </a:xfrm>
          <a:prstGeom prst="rect">
            <a:avLst/>
          </a:prstGeom>
          <a:solidFill>
            <a:schemeClr val="bg2"/>
          </a:solidFill>
          <a:ln w="57150" cmpd="thinThick" algn="ctr">
            <a:solidFill>
              <a:schemeClr val="tx1"/>
            </a:solidFill>
            <a:miter lim="800000"/>
            <a:headEnd/>
            <a:tailEnd/>
          </a:ln>
        </p:spPr>
        <p:txBody>
          <a:bodyPr wrap="none" lIns="36000" tIns="0" rIns="36000" bIns="0" anchor="ctr"/>
          <a:lstStyle/>
          <a:p>
            <a:endParaRPr lang="en-US" dirty="0"/>
          </a:p>
        </p:txBody>
      </p:sp>
      <p:sp>
        <p:nvSpPr>
          <p:cNvPr id="17411" name="Rectangle 5"/>
          <p:cNvSpPr>
            <a:spLocks noGrp="1" noChangeArrowheads="1"/>
          </p:cNvSpPr>
          <p:nvPr>
            <p:ph type="title"/>
          </p:nvPr>
        </p:nvSpPr>
        <p:spPr/>
        <p:txBody>
          <a:bodyPr>
            <a:noAutofit/>
          </a:bodyPr>
          <a:lstStyle/>
          <a:p>
            <a:r>
              <a:rPr lang="en-US" sz="3200" b="0" dirty="0"/>
              <a:t>How it works – radar and ultrasonic echo profiles</a:t>
            </a:r>
          </a:p>
        </p:txBody>
      </p:sp>
      <p:sp>
        <p:nvSpPr>
          <p:cNvPr id="17412" name="Rectangle 2"/>
          <p:cNvSpPr>
            <a:spLocks noChangeArrowheads="1"/>
          </p:cNvSpPr>
          <p:nvPr/>
        </p:nvSpPr>
        <p:spPr bwMode="auto">
          <a:xfrm>
            <a:off x="5634038" y="2130425"/>
            <a:ext cx="2797175" cy="4202112"/>
          </a:xfrm>
          <a:prstGeom prst="rect">
            <a:avLst/>
          </a:prstGeom>
          <a:solidFill>
            <a:schemeClr val="bg1"/>
          </a:solidFill>
          <a:ln w="9525">
            <a:noFill/>
            <a:miter lim="800000"/>
            <a:headEnd/>
            <a:tailEnd/>
          </a:ln>
        </p:spPr>
        <p:txBody>
          <a:bodyPr wrap="none" lIns="0" tIns="0" rIns="0" bIns="0" anchor="ctr"/>
          <a:lstStyle/>
          <a:p>
            <a:endParaRPr lang="en-US" dirty="0"/>
          </a:p>
        </p:txBody>
      </p:sp>
      <p:sp>
        <p:nvSpPr>
          <p:cNvPr id="17413" name="Freeform 4"/>
          <p:cNvSpPr>
            <a:spLocks/>
          </p:cNvSpPr>
          <p:nvPr/>
        </p:nvSpPr>
        <p:spPr bwMode="auto">
          <a:xfrm>
            <a:off x="1038225" y="2565400"/>
            <a:ext cx="1531938" cy="3509962"/>
          </a:xfrm>
          <a:custGeom>
            <a:avLst/>
            <a:gdLst>
              <a:gd name="T0" fmla="*/ 2147483647 w 1272"/>
              <a:gd name="T1" fmla="*/ 0 h 2685"/>
              <a:gd name="T2" fmla="*/ 2147483647 w 1272"/>
              <a:gd name="T3" fmla="*/ 2147483647 h 2685"/>
              <a:gd name="T4" fmla="*/ 2147483647 w 1272"/>
              <a:gd name="T5" fmla="*/ 2147483647 h 2685"/>
              <a:gd name="T6" fmla="*/ 2147483647 w 1272"/>
              <a:gd name="T7" fmla="*/ 2147483647 h 2685"/>
              <a:gd name="T8" fmla="*/ 2147483647 w 1272"/>
              <a:gd name="T9" fmla="*/ 2147483647 h 2685"/>
              <a:gd name="T10" fmla="*/ 2147483647 w 1272"/>
              <a:gd name="T11" fmla="*/ 2147483647 h 2685"/>
              <a:gd name="T12" fmla="*/ 2147483647 w 1272"/>
              <a:gd name="T13" fmla="*/ 2147483647 h 2685"/>
              <a:gd name="T14" fmla="*/ 2147483647 w 1272"/>
              <a:gd name="T15" fmla="*/ 2147483647 h 2685"/>
              <a:gd name="T16" fmla="*/ 2147483647 w 1272"/>
              <a:gd name="T17" fmla="*/ 2147483647 h 2685"/>
              <a:gd name="T18" fmla="*/ 2147483647 w 1272"/>
              <a:gd name="T19" fmla="*/ 2147483647 h 2685"/>
              <a:gd name="T20" fmla="*/ 2147483647 w 1272"/>
              <a:gd name="T21" fmla="*/ 2147483647 h 2685"/>
              <a:gd name="T22" fmla="*/ 2147483647 w 1272"/>
              <a:gd name="T23" fmla="*/ 2147483647 h 2685"/>
              <a:gd name="T24" fmla="*/ 2147483647 w 1272"/>
              <a:gd name="T25" fmla="*/ 2147483647 h 2685"/>
              <a:gd name="T26" fmla="*/ 2147483647 w 1272"/>
              <a:gd name="T27" fmla="*/ 2147483647 h 2685"/>
              <a:gd name="T28" fmla="*/ 2147483647 w 1272"/>
              <a:gd name="T29" fmla="*/ 2147483647 h 2685"/>
              <a:gd name="T30" fmla="*/ 2147483647 w 1272"/>
              <a:gd name="T31" fmla="*/ 2147483647 h 2685"/>
              <a:gd name="T32" fmla="*/ 2147483647 w 1272"/>
              <a:gd name="T33" fmla="*/ 2147483647 h 2685"/>
              <a:gd name="T34" fmla="*/ 2147483647 w 1272"/>
              <a:gd name="T35" fmla="*/ 2147483647 h 2685"/>
              <a:gd name="T36" fmla="*/ 2147483647 w 1272"/>
              <a:gd name="T37" fmla="*/ 2147483647 h 2685"/>
              <a:gd name="T38" fmla="*/ 2147483647 w 1272"/>
              <a:gd name="T39" fmla="*/ 2147483647 h 2685"/>
              <a:gd name="T40" fmla="*/ 2147483647 w 1272"/>
              <a:gd name="T41" fmla="*/ 2147483647 h 2685"/>
              <a:gd name="T42" fmla="*/ 2147483647 w 1272"/>
              <a:gd name="T43" fmla="*/ 2147483647 h 2685"/>
              <a:gd name="T44" fmla="*/ 2147483647 w 1272"/>
              <a:gd name="T45" fmla="*/ 2147483647 h 2685"/>
              <a:gd name="T46" fmla="*/ 2147483647 w 1272"/>
              <a:gd name="T47" fmla="*/ 2147483647 h 2685"/>
              <a:gd name="T48" fmla="*/ 2147483647 w 1272"/>
              <a:gd name="T49" fmla="*/ 2147483647 h 2685"/>
              <a:gd name="T50" fmla="*/ 2147483647 w 1272"/>
              <a:gd name="T51" fmla="*/ 2147483647 h 2685"/>
              <a:gd name="T52" fmla="*/ 2147483647 w 1272"/>
              <a:gd name="T53" fmla="*/ 2147483647 h 2685"/>
              <a:gd name="T54" fmla="*/ 2147483647 w 1272"/>
              <a:gd name="T55" fmla="*/ 2147483647 h 2685"/>
              <a:gd name="T56" fmla="*/ 2147483647 w 1272"/>
              <a:gd name="T57" fmla="*/ 2147483647 h 2685"/>
              <a:gd name="T58" fmla="*/ 0 w 1272"/>
              <a:gd name="T59" fmla="*/ 2147483647 h 2685"/>
              <a:gd name="T60" fmla="*/ 2147483647 w 1272"/>
              <a:gd name="T61" fmla="*/ 2147483647 h 2685"/>
              <a:gd name="T62" fmla="*/ 2147483647 w 1272"/>
              <a:gd name="T63" fmla="*/ 2147483647 h 2685"/>
              <a:gd name="T64" fmla="*/ 2147483647 w 1272"/>
              <a:gd name="T65" fmla="*/ 2147483647 h 2685"/>
              <a:gd name="T66" fmla="*/ 2147483647 w 1272"/>
              <a:gd name="T67" fmla="*/ 2147483647 h 2685"/>
              <a:gd name="T68" fmla="*/ 2147483647 w 1272"/>
              <a:gd name="T69" fmla="*/ 2147483647 h 2685"/>
              <a:gd name="T70" fmla="*/ 2147483647 w 1272"/>
              <a:gd name="T71" fmla="*/ 2147483647 h 2685"/>
              <a:gd name="T72" fmla="*/ 2147483647 w 1272"/>
              <a:gd name="T73" fmla="*/ 2147483647 h 2685"/>
              <a:gd name="T74" fmla="*/ 2147483647 w 1272"/>
              <a:gd name="T75" fmla="*/ 0 h 2685"/>
              <a:gd name="T76" fmla="*/ 2147483647 w 1272"/>
              <a:gd name="T77" fmla="*/ 2147483647 h 26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2"/>
              <a:gd name="T118" fmla="*/ 0 h 2685"/>
              <a:gd name="T119" fmla="*/ 1272 w 1272"/>
              <a:gd name="T120" fmla="*/ 2685 h 26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2" h="2685">
                <a:moveTo>
                  <a:pt x="541" y="2"/>
                </a:moveTo>
                <a:lnTo>
                  <a:pt x="549" y="0"/>
                </a:lnTo>
                <a:lnTo>
                  <a:pt x="736" y="1"/>
                </a:lnTo>
                <a:lnTo>
                  <a:pt x="796" y="17"/>
                </a:lnTo>
                <a:lnTo>
                  <a:pt x="840" y="53"/>
                </a:lnTo>
                <a:lnTo>
                  <a:pt x="868" y="73"/>
                </a:lnTo>
                <a:lnTo>
                  <a:pt x="916" y="109"/>
                </a:lnTo>
                <a:lnTo>
                  <a:pt x="948" y="157"/>
                </a:lnTo>
                <a:lnTo>
                  <a:pt x="968" y="185"/>
                </a:lnTo>
                <a:lnTo>
                  <a:pt x="988" y="241"/>
                </a:lnTo>
                <a:lnTo>
                  <a:pt x="992" y="293"/>
                </a:lnTo>
                <a:lnTo>
                  <a:pt x="988" y="365"/>
                </a:lnTo>
                <a:lnTo>
                  <a:pt x="980" y="449"/>
                </a:lnTo>
                <a:lnTo>
                  <a:pt x="992" y="545"/>
                </a:lnTo>
                <a:lnTo>
                  <a:pt x="984" y="605"/>
                </a:lnTo>
                <a:lnTo>
                  <a:pt x="972" y="693"/>
                </a:lnTo>
                <a:lnTo>
                  <a:pt x="972" y="725"/>
                </a:lnTo>
                <a:lnTo>
                  <a:pt x="988" y="789"/>
                </a:lnTo>
                <a:lnTo>
                  <a:pt x="984" y="889"/>
                </a:lnTo>
                <a:lnTo>
                  <a:pt x="968" y="1049"/>
                </a:lnTo>
                <a:lnTo>
                  <a:pt x="992" y="1101"/>
                </a:lnTo>
                <a:lnTo>
                  <a:pt x="996" y="1169"/>
                </a:lnTo>
                <a:lnTo>
                  <a:pt x="1024" y="1229"/>
                </a:lnTo>
                <a:lnTo>
                  <a:pt x="1044" y="1261"/>
                </a:lnTo>
                <a:lnTo>
                  <a:pt x="1052" y="1317"/>
                </a:lnTo>
                <a:lnTo>
                  <a:pt x="1096" y="1433"/>
                </a:lnTo>
                <a:lnTo>
                  <a:pt x="1128" y="1485"/>
                </a:lnTo>
                <a:lnTo>
                  <a:pt x="1168" y="1529"/>
                </a:lnTo>
                <a:lnTo>
                  <a:pt x="1220" y="1657"/>
                </a:lnTo>
                <a:lnTo>
                  <a:pt x="1256" y="1789"/>
                </a:lnTo>
                <a:cubicBezTo>
                  <a:pt x="1272" y="1930"/>
                  <a:pt x="1266" y="1867"/>
                  <a:pt x="1267" y="1916"/>
                </a:cubicBezTo>
                <a:lnTo>
                  <a:pt x="1263" y="2082"/>
                </a:lnTo>
                <a:lnTo>
                  <a:pt x="1244" y="2165"/>
                </a:lnTo>
                <a:lnTo>
                  <a:pt x="1204" y="2305"/>
                </a:lnTo>
                <a:lnTo>
                  <a:pt x="1162" y="2402"/>
                </a:lnTo>
                <a:lnTo>
                  <a:pt x="1068" y="2533"/>
                </a:lnTo>
                <a:lnTo>
                  <a:pt x="1016" y="2573"/>
                </a:lnTo>
                <a:lnTo>
                  <a:pt x="952" y="2633"/>
                </a:lnTo>
                <a:lnTo>
                  <a:pt x="808" y="2669"/>
                </a:lnTo>
                <a:lnTo>
                  <a:pt x="708" y="2685"/>
                </a:lnTo>
                <a:lnTo>
                  <a:pt x="564" y="2677"/>
                </a:lnTo>
                <a:lnTo>
                  <a:pt x="464" y="2653"/>
                </a:lnTo>
                <a:lnTo>
                  <a:pt x="340" y="2641"/>
                </a:lnTo>
                <a:lnTo>
                  <a:pt x="244" y="2633"/>
                </a:lnTo>
                <a:lnTo>
                  <a:pt x="140" y="2617"/>
                </a:lnTo>
                <a:lnTo>
                  <a:pt x="104" y="2593"/>
                </a:lnTo>
                <a:lnTo>
                  <a:pt x="88" y="2473"/>
                </a:lnTo>
                <a:lnTo>
                  <a:pt x="76" y="2441"/>
                </a:lnTo>
                <a:lnTo>
                  <a:pt x="44" y="2369"/>
                </a:lnTo>
                <a:lnTo>
                  <a:pt x="40" y="2229"/>
                </a:lnTo>
                <a:lnTo>
                  <a:pt x="28" y="2133"/>
                </a:lnTo>
                <a:lnTo>
                  <a:pt x="24" y="1921"/>
                </a:lnTo>
                <a:lnTo>
                  <a:pt x="36" y="1765"/>
                </a:lnTo>
                <a:lnTo>
                  <a:pt x="56" y="1649"/>
                </a:lnTo>
                <a:lnTo>
                  <a:pt x="68" y="1453"/>
                </a:lnTo>
                <a:lnTo>
                  <a:pt x="52" y="1325"/>
                </a:lnTo>
                <a:lnTo>
                  <a:pt x="24" y="1105"/>
                </a:lnTo>
                <a:lnTo>
                  <a:pt x="28" y="1053"/>
                </a:lnTo>
                <a:lnTo>
                  <a:pt x="8" y="925"/>
                </a:lnTo>
                <a:lnTo>
                  <a:pt x="0" y="813"/>
                </a:lnTo>
                <a:lnTo>
                  <a:pt x="0" y="717"/>
                </a:lnTo>
                <a:lnTo>
                  <a:pt x="12" y="673"/>
                </a:lnTo>
                <a:lnTo>
                  <a:pt x="44" y="605"/>
                </a:lnTo>
                <a:lnTo>
                  <a:pt x="48" y="517"/>
                </a:lnTo>
                <a:lnTo>
                  <a:pt x="80" y="421"/>
                </a:lnTo>
                <a:lnTo>
                  <a:pt x="100" y="389"/>
                </a:lnTo>
                <a:lnTo>
                  <a:pt x="112" y="289"/>
                </a:lnTo>
                <a:lnTo>
                  <a:pt x="128" y="249"/>
                </a:lnTo>
                <a:lnTo>
                  <a:pt x="156" y="217"/>
                </a:lnTo>
                <a:lnTo>
                  <a:pt x="188" y="173"/>
                </a:lnTo>
                <a:lnTo>
                  <a:pt x="212" y="73"/>
                </a:lnTo>
                <a:lnTo>
                  <a:pt x="228" y="41"/>
                </a:lnTo>
                <a:lnTo>
                  <a:pt x="288" y="17"/>
                </a:lnTo>
                <a:lnTo>
                  <a:pt x="339" y="6"/>
                </a:lnTo>
                <a:cubicBezTo>
                  <a:pt x="498" y="2"/>
                  <a:pt x="436" y="4"/>
                  <a:pt x="460" y="2"/>
                </a:cubicBezTo>
                <a:lnTo>
                  <a:pt x="483" y="0"/>
                </a:lnTo>
                <a:lnTo>
                  <a:pt x="505" y="2"/>
                </a:lnTo>
                <a:lnTo>
                  <a:pt x="444" y="2"/>
                </a:lnTo>
              </a:path>
            </a:pathLst>
          </a:custGeom>
          <a:solidFill>
            <a:schemeClr val="bg1"/>
          </a:solidFill>
          <a:ln w="9525" cap="flat" cmpd="sng">
            <a:solidFill>
              <a:schemeClr val="tx1"/>
            </a:solidFill>
            <a:prstDash val="solid"/>
            <a:round/>
            <a:headEnd/>
            <a:tailEnd/>
          </a:ln>
        </p:spPr>
        <p:txBody>
          <a:bodyPr lIns="36000" tIns="0" rIns="36000" bIns="0"/>
          <a:lstStyle/>
          <a:p>
            <a:endParaRPr lang="en-US" dirty="0"/>
          </a:p>
        </p:txBody>
      </p:sp>
      <p:sp>
        <p:nvSpPr>
          <p:cNvPr id="47" name="Freeform 6"/>
          <p:cNvSpPr>
            <a:spLocks/>
          </p:cNvSpPr>
          <p:nvPr/>
        </p:nvSpPr>
        <p:spPr bwMode="auto">
          <a:xfrm>
            <a:off x="693738" y="2352675"/>
            <a:ext cx="1922462" cy="3821112"/>
          </a:xfrm>
          <a:custGeom>
            <a:avLst/>
            <a:gdLst/>
            <a:ahLst/>
            <a:cxnLst>
              <a:cxn ang="0">
                <a:pos x="0" y="0"/>
              </a:cxn>
              <a:cxn ang="0">
                <a:pos x="1597" y="0"/>
              </a:cxn>
              <a:cxn ang="0">
                <a:pos x="1597" y="3024"/>
              </a:cxn>
              <a:cxn ang="0">
                <a:pos x="0" y="3024"/>
              </a:cxn>
              <a:cxn ang="0">
                <a:pos x="0" y="0"/>
              </a:cxn>
            </a:cxnLst>
            <a:rect l="0" t="0" r="r" b="b"/>
            <a:pathLst>
              <a:path w="1597" h="3024">
                <a:moveTo>
                  <a:pt x="0" y="0"/>
                </a:moveTo>
                <a:lnTo>
                  <a:pt x="1597" y="0"/>
                </a:lnTo>
                <a:lnTo>
                  <a:pt x="1597" y="3024"/>
                </a:lnTo>
                <a:lnTo>
                  <a:pt x="0" y="3024"/>
                </a:lnTo>
                <a:lnTo>
                  <a:pt x="0" y="0"/>
                </a:lnTo>
                <a:close/>
              </a:path>
            </a:pathLst>
          </a:cu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10800000" scaled="0"/>
          </a:gradFill>
          <a:ln w="9525" cap="flat" cmpd="sng">
            <a:noFill/>
            <a:prstDash val="solid"/>
            <a:round/>
            <a:headEnd/>
            <a:tailEnd/>
          </a:ln>
          <a:effectLst/>
        </p:spPr>
        <p:txBody>
          <a:bodyPr lIns="36000" tIns="0" rIns="36000" bIns="0"/>
          <a:lstStyle/>
          <a:p>
            <a:pPr>
              <a:defRPr/>
            </a:pPr>
            <a:endParaRPr lang="en-US" dirty="0">
              <a:latin typeface="Arial" charset="0"/>
              <a:ea typeface="ＭＳ Ｐゴシック" charset="-128"/>
            </a:endParaRPr>
          </a:p>
        </p:txBody>
      </p:sp>
      <p:sp>
        <p:nvSpPr>
          <p:cNvPr id="48" name="Freeform 8"/>
          <p:cNvSpPr>
            <a:spLocks/>
          </p:cNvSpPr>
          <p:nvPr/>
        </p:nvSpPr>
        <p:spPr bwMode="auto">
          <a:xfrm>
            <a:off x="6102350" y="2152650"/>
            <a:ext cx="1820863" cy="4165600"/>
          </a:xfrm>
          <a:custGeom>
            <a:avLst/>
            <a:gdLst>
              <a:gd name="T0" fmla="*/ 2147483647 w 1147"/>
              <a:gd name="T1" fmla="*/ 0 h 2758"/>
              <a:gd name="T2" fmla="*/ 2147483647 w 1147"/>
              <a:gd name="T3" fmla="*/ 2147483647 h 2758"/>
              <a:gd name="T4" fmla="*/ 2147483647 w 1147"/>
              <a:gd name="T5" fmla="*/ 2147483647 h 2758"/>
              <a:gd name="T6" fmla="*/ 2147483647 w 1147"/>
              <a:gd name="T7" fmla="*/ 2147483647 h 2758"/>
              <a:gd name="T8" fmla="*/ 2147483647 w 1147"/>
              <a:gd name="T9" fmla="*/ 2147483647 h 2758"/>
              <a:gd name="T10" fmla="*/ 2147483647 w 1147"/>
              <a:gd name="T11" fmla="*/ 2147483647 h 2758"/>
              <a:gd name="T12" fmla="*/ 2147483647 w 1147"/>
              <a:gd name="T13" fmla="*/ 2147483647 h 2758"/>
              <a:gd name="T14" fmla="*/ 2147483647 w 1147"/>
              <a:gd name="T15" fmla="*/ 2147483647 h 2758"/>
              <a:gd name="T16" fmla="*/ 2147483647 w 1147"/>
              <a:gd name="T17" fmla="*/ 2147483647 h 2758"/>
              <a:gd name="T18" fmla="*/ 2147483647 w 1147"/>
              <a:gd name="T19" fmla="*/ 2147483647 h 2758"/>
              <a:gd name="T20" fmla="*/ 2147483647 w 1147"/>
              <a:gd name="T21" fmla="*/ 2147483647 h 2758"/>
              <a:gd name="T22" fmla="*/ 2147483647 w 1147"/>
              <a:gd name="T23" fmla="*/ 2147483647 h 2758"/>
              <a:gd name="T24" fmla="*/ 2147483647 w 1147"/>
              <a:gd name="T25" fmla="*/ 2147483647 h 2758"/>
              <a:gd name="T26" fmla="*/ 2147483647 w 1147"/>
              <a:gd name="T27" fmla="*/ 2147483647 h 2758"/>
              <a:gd name="T28" fmla="*/ 2147483647 w 1147"/>
              <a:gd name="T29" fmla="*/ 2147483647 h 2758"/>
              <a:gd name="T30" fmla="*/ 2147483647 w 1147"/>
              <a:gd name="T31" fmla="*/ 2147483647 h 2758"/>
              <a:gd name="T32" fmla="*/ 2147483647 w 1147"/>
              <a:gd name="T33" fmla="*/ 2147483647 h 2758"/>
              <a:gd name="T34" fmla="*/ 2147483647 w 1147"/>
              <a:gd name="T35" fmla="*/ 2147483647 h 2758"/>
              <a:gd name="T36" fmla="*/ 2147483647 w 1147"/>
              <a:gd name="T37" fmla="*/ 2147483647 h 2758"/>
              <a:gd name="T38" fmla="*/ 2147483647 w 1147"/>
              <a:gd name="T39" fmla="*/ 2147483647 h 2758"/>
              <a:gd name="T40" fmla="*/ 2147483647 w 1147"/>
              <a:gd name="T41" fmla="*/ 2147483647 h 2758"/>
              <a:gd name="T42" fmla="*/ 2147483647 w 1147"/>
              <a:gd name="T43" fmla="*/ 2147483647 h 2758"/>
              <a:gd name="T44" fmla="*/ 2147483647 w 1147"/>
              <a:gd name="T45" fmla="*/ 2147483647 h 2758"/>
              <a:gd name="T46" fmla="*/ 2147483647 w 1147"/>
              <a:gd name="T47" fmla="*/ 2147483647 h 2758"/>
              <a:gd name="T48" fmla="*/ 2147483647 w 1147"/>
              <a:gd name="T49" fmla="*/ 2147483647 h 2758"/>
              <a:gd name="T50" fmla="*/ 2147483647 w 1147"/>
              <a:gd name="T51" fmla="*/ 2147483647 h 2758"/>
              <a:gd name="T52" fmla="*/ 2147483647 w 1147"/>
              <a:gd name="T53" fmla="*/ 2147483647 h 2758"/>
              <a:gd name="T54" fmla="*/ 2147483647 w 1147"/>
              <a:gd name="T55" fmla="*/ 2147483647 h 2758"/>
              <a:gd name="T56" fmla="*/ 2147483647 w 1147"/>
              <a:gd name="T57" fmla="*/ 2147483647 h 2758"/>
              <a:gd name="T58" fmla="*/ 2147483647 w 1147"/>
              <a:gd name="T59" fmla="*/ 2147483647 h 2758"/>
              <a:gd name="T60" fmla="*/ 2147483647 w 1147"/>
              <a:gd name="T61" fmla="*/ 2147483647 h 2758"/>
              <a:gd name="T62" fmla="*/ 2147483647 w 1147"/>
              <a:gd name="T63" fmla="*/ 2147483647 h 2758"/>
              <a:gd name="T64" fmla="*/ 2147483647 w 1147"/>
              <a:gd name="T65" fmla="*/ 2147483647 h 2758"/>
              <a:gd name="T66" fmla="*/ 2147483647 w 1147"/>
              <a:gd name="T67" fmla="*/ 2147483647 h 2758"/>
              <a:gd name="T68" fmla="*/ 2147483647 w 1147"/>
              <a:gd name="T69" fmla="*/ 2147483647 h 2758"/>
              <a:gd name="T70" fmla="*/ 2147483647 w 1147"/>
              <a:gd name="T71" fmla="*/ 2147483647 h 2758"/>
              <a:gd name="T72" fmla="*/ 2147483647 w 1147"/>
              <a:gd name="T73" fmla="*/ 2147483647 h 2758"/>
              <a:gd name="T74" fmla="*/ 2147483647 w 1147"/>
              <a:gd name="T75" fmla="*/ 2147483647 h 2758"/>
              <a:gd name="T76" fmla="*/ 2147483647 w 1147"/>
              <a:gd name="T77" fmla="*/ 2147483647 h 27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7"/>
              <a:gd name="T118" fmla="*/ 0 h 2758"/>
              <a:gd name="T119" fmla="*/ 1147 w 1147"/>
              <a:gd name="T120" fmla="*/ 2758 h 27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7" h="2758">
                <a:moveTo>
                  <a:pt x="1147" y="0"/>
                </a:moveTo>
                <a:lnTo>
                  <a:pt x="1147" y="193"/>
                </a:lnTo>
                <a:cubicBezTo>
                  <a:pt x="974" y="218"/>
                  <a:pt x="928" y="190"/>
                  <a:pt x="989" y="223"/>
                </a:cubicBezTo>
                <a:lnTo>
                  <a:pt x="1074" y="266"/>
                </a:lnTo>
                <a:lnTo>
                  <a:pt x="1074" y="314"/>
                </a:lnTo>
                <a:lnTo>
                  <a:pt x="445" y="338"/>
                </a:lnTo>
                <a:cubicBezTo>
                  <a:pt x="389" y="362"/>
                  <a:pt x="334" y="390"/>
                  <a:pt x="276" y="411"/>
                </a:cubicBezTo>
                <a:cubicBezTo>
                  <a:pt x="269" y="414"/>
                  <a:pt x="261" y="405"/>
                  <a:pt x="253" y="407"/>
                </a:cubicBezTo>
                <a:cubicBezTo>
                  <a:pt x="227" y="414"/>
                  <a:pt x="212" y="431"/>
                  <a:pt x="181" y="431"/>
                </a:cubicBezTo>
                <a:lnTo>
                  <a:pt x="58" y="604"/>
                </a:lnTo>
                <a:lnTo>
                  <a:pt x="83" y="677"/>
                </a:lnTo>
                <a:lnTo>
                  <a:pt x="58" y="750"/>
                </a:lnTo>
                <a:lnTo>
                  <a:pt x="58" y="798"/>
                </a:lnTo>
                <a:lnTo>
                  <a:pt x="34" y="871"/>
                </a:lnTo>
                <a:lnTo>
                  <a:pt x="58" y="943"/>
                </a:lnTo>
                <a:lnTo>
                  <a:pt x="34" y="992"/>
                </a:lnTo>
                <a:lnTo>
                  <a:pt x="34" y="1161"/>
                </a:lnTo>
                <a:cubicBezTo>
                  <a:pt x="61" y="1188"/>
                  <a:pt x="64" y="1180"/>
                  <a:pt x="61" y="1223"/>
                </a:cubicBezTo>
                <a:cubicBezTo>
                  <a:pt x="60" y="1237"/>
                  <a:pt x="53" y="1263"/>
                  <a:pt x="53" y="1263"/>
                </a:cubicBezTo>
                <a:lnTo>
                  <a:pt x="34" y="1379"/>
                </a:lnTo>
                <a:lnTo>
                  <a:pt x="34" y="1451"/>
                </a:lnTo>
                <a:lnTo>
                  <a:pt x="34" y="1548"/>
                </a:lnTo>
                <a:lnTo>
                  <a:pt x="58" y="1596"/>
                </a:lnTo>
                <a:lnTo>
                  <a:pt x="10" y="1669"/>
                </a:lnTo>
                <a:lnTo>
                  <a:pt x="58" y="1766"/>
                </a:lnTo>
                <a:lnTo>
                  <a:pt x="58" y="1911"/>
                </a:lnTo>
                <a:lnTo>
                  <a:pt x="10" y="2008"/>
                </a:lnTo>
                <a:lnTo>
                  <a:pt x="10" y="2080"/>
                </a:lnTo>
                <a:lnTo>
                  <a:pt x="34" y="2177"/>
                </a:lnTo>
                <a:lnTo>
                  <a:pt x="34" y="2274"/>
                </a:lnTo>
                <a:lnTo>
                  <a:pt x="10" y="2346"/>
                </a:lnTo>
                <a:cubicBezTo>
                  <a:pt x="31" y="2441"/>
                  <a:pt x="0" y="2431"/>
                  <a:pt x="61" y="2431"/>
                </a:cubicBezTo>
                <a:lnTo>
                  <a:pt x="421" y="2443"/>
                </a:lnTo>
                <a:lnTo>
                  <a:pt x="566" y="2492"/>
                </a:lnTo>
                <a:lnTo>
                  <a:pt x="566" y="2540"/>
                </a:lnTo>
                <a:lnTo>
                  <a:pt x="397" y="2564"/>
                </a:lnTo>
                <a:lnTo>
                  <a:pt x="34" y="2588"/>
                </a:lnTo>
                <a:lnTo>
                  <a:pt x="10" y="2637"/>
                </a:lnTo>
                <a:lnTo>
                  <a:pt x="10" y="2758"/>
                </a:lnTo>
              </a:path>
            </a:pathLst>
          </a:custGeom>
          <a:noFill/>
          <a:ln w="9525" cap="flat" cmpd="sng">
            <a:solidFill>
              <a:srgbClr val="0000FF"/>
            </a:solidFill>
            <a:prstDash val="solid"/>
            <a:round/>
            <a:headEnd/>
            <a:tailEnd/>
          </a:ln>
        </p:spPr>
        <p:txBody>
          <a:bodyPr lIns="36000" tIns="0" rIns="36000" bIns="0"/>
          <a:lstStyle/>
          <a:p>
            <a:endParaRPr lang="en-US" dirty="0"/>
          </a:p>
        </p:txBody>
      </p:sp>
      <p:sp>
        <p:nvSpPr>
          <p:cNvPr id="49" name="Freeform 9"/>
          <p:cNvSpPr>
            <a:spLocks/>
          </p:cNvSpPr>
          <p:nvPr/>
        </p:nvSpPr>
        <p:spPr bwMode="auto">
          <a:xfrm>
            <a:off x="6426200" y="2132012"/>
            <a:ext cx="1612900" cy="4224338"/>
          </a:xfrm>
          <a:custGeom>
            <a:avLst/>
            <a:gdLst>
              <a:gd name="T0" fmla="*/ 2147483647 w 1016"/>
              <a:gd name="T1" fmla="*/ 0 h 2807"/>
              <a:gd name="T2" fmla="*/ 2147483647 w 1016"/>
              <a:gd name="T3" fmla="*/ 2147483647 h 2807"/>
              <a:gd name="T4" fmla="*/ 2147483647 w 1016"/>
              <a:gd name="T5" fmla="*/ 2147483647 h 2807"/>
              <a:gd name="T6" fmla="*/ 0 w 1016"/>
              <a:gd name="T7" fmla="*/ 2147483647 h 2807"/>
              <a:gd name="T8" fmla="*/ 0 w 1016"/>
              <a:gd name="T9" fmla="*/ 2147483647 h 2807"/>
              <a:gd name="T10" fmla="*/ 0 60000 65536"/>
              <a:gd name="T11" fmla="*/ 0 60000 65536"/>
              <a:gd name="T12" fmla="*/ 0 60000 65536"/>
              <a:gd name="T13" fmla="*/ 0 60000 65536"/>
              <a:gd name="T14" fmla="*/ 0 60000 65536"/>
              <a:gd name="T15" fmla="*/ 0 w 1016"/>
              <a:gd name="T16" fmla="*/ 0 h 2807"/>
              <a:gd name="T17" fmla="*/ 1016 w 1016"/>
              <a:gd name="T18" fmla="*/ 2807 h 2807"/>
            </a:gdLst>
            <a:ahLst/>
            <a:cxnLst>
              <a:cxn ang="T10">
                <a:pos x="T0" y="T1"/>
              </a:cxn>
              <a:cxn ang="T11">
                <a:pos x="T2" y="T3"/>
              </a:cxn>
              <a:cxn ang="T12">
                <a:pos x="T4" y="T5"/>
              </a:cxn>
              <a:cxn ang="T13">
                <a:pos x="T6" y="T7"/>
              </a:cxn>
              <a:cxn ang="T14">
                <a:pos x="T8" y="T9"/>
              </a:cxn>
            </a:cxnLst>
            <a:rect l="T15" t="T16" r="T17" b="T18"/>
            <a:pathLst>
              <a:path w="1016" h="2807">
                <a:moveTo>
                  <a:pt x="1016" y="0"/>
                </a:moveTo>
                <a:lnTo>
                  <a:pt x="1016" y="388"/>
                </a:lnTo>
                <a:lnTo>
                  <a:pt x="72" y="509"/>
                </a:lnTo>
                <a:lnTo>
                  <a:pt x="0" y="654"/>
                </a:lnTo>
                <a:lnTo>
                  <a:pt x="0" y="2807"/>
                </a:lnTo>
              </a:path>
            </a:pathLst>
          </a:custGeom>
          <a:noFill/>
          <a:ln w="9525" cap="flat" cmpd="sng">
            <a:solidFill>
              <a:srgbClr val="DA040F"/>
            </a:solidFill>
            <a:prstDash val="solid"/>
            <a:round/>
            <a:headEnd/>
            <a:tailEnd/>
          </a:ln>
        </p:spPr>
        <p:txBody>
          <a:bodyPr lIns="36000" tIns="0" rIns="36000" bIns="0"/>
          <a:lstStyle/>
          <a:p>
            <a:endParaRPr lang="en-US" dirty="0"/>
          </a:p>
        </p:txBody>
      </p:sp>
      <p:sp>
        <p:nvSpPr>
          <p:cNvPr id="50" name="Freeform 10"/>
          <p:cNvSpPr>
            <a:spLocks/>
          </p:cNvSpPr>
          <p:nvPr/>
        </p:nvSpPr>
        <p:spPr bwMode="auto">
          <a:xfrm>
            <a:off x="6102350" y="2132012"/>
            <a:ext cx="1820863" cy="4210050"/>
          </a:xfrm>
          <a:custGeom>
            <a:avLst/>
            <a:gdLst>
              <a:gd name="T0" fmla="*/ 2147483647 w 1147"/>
              <a:gd name="T1" fmla="*/ 0 h 2790"/>
              <a:gd name="T2" fmla="*/ 2147483647 w 1147"/>
              <a:gd name="T3" fmla="*/ 2147483647 h 2790"/>
              <a:gd name="T4" fmla="*/ 2147483647 w 1147"/>
              <a:gd name="T5" fmla="*/ 2147483647 h 2790"/>
              <a:gd name="T6" fmla="*/ 2147483647 w 1147"/>
              <a:gd name="T7" fmla="*/ 2147483647 h 2790"/>
              <a:gd name="T8" fmla="*/ 2147483647 w 1147"/>
              <a:gd name="T9" fmla="*/ 2147483647 h 2790"/>
              <a:gd name="T10" fmla="*/ 2147483647 w 1147"/>
              <a:gd name="T11" fmla="*/ 2147483647 h 2790"/>
              <a:gd name="T12" fmla="*/ 2147483647 w 1147"/>
              <a:gd name="T13" fmla="*/ 2147483647 h 2790"/>
              <a:gd name="T14" fmla="*/ 2147483647 w 1147"/>
              <a:gd name="T15" fmla="*/ 2147483647 h 2790"/>
              <a:gd name="T16" fmla="*/ 2147483647 w 1147"/>
              <a:gd name="T17" fmla="*/ 2147483647 h 2790"/>
              <a:gd name="T18" fmla="*/ 2147483647 w 1147"/>
              <a:gd name="T19" fmla="*/ 2147483647 h 2790"/>
              <a:gd name="T20" fmla="*/ 2147483647 w 1147"/>
              <a:gd name="T21" fmla="*/ 2147483647 h 2790"/>
              <a:gd name="T22" fmla="*/ 2147483647 w 1147"/>
              <a:gd name="T23" fmla="*/ 2147483647 h 2790"/>
              <a:gd name="T24" fmla="*/ 2147483647 w 1147"/>
              <a:gd name="T25" fmla="*/ 2147483647 h 2790"/>
              <a:gd name="T26" fmla="*/ 2147483647 w 1147"/>
              <a:gd name="T27" fmla="*/ 2147483647 h 2790"/>
              <a:gd name="T28" fmla="*/ 2147483647 w 1147"/>
              <a:gd name="T29" fmla="*/ 2147483647 h 2790"/>
              <a:gd name="T30" fmla="*/ 2147483647 w 1147"/>
              <a:gd name="T31" fmla="*/ 2147483647 h 2790"/>
              <a:gd name="T32" fmla="*/ 2147483647 w 1147"/>
              <a:gd name="T33" fmla="*/ 2147483647 h 2790"/>
              <a:gd name="T34" fmla="*/ 2147483647 w 1147"/>
              <a:gd name="T35" fmla="*/ 2147483647 h 2790"/>
              <a:gd name="T36" fmla="*/ 2147483647 w 1147"/>
              <a:gd name="T37" fmla="*/ 2147483647 h 2790"/>
              <a:gd name="T38" fmla="*/ 2147483647 w 1147"/>
              <a:gd name="T39" fmla="*/ 2147483647 h 2790"/>
              <a:gd name="T40" fmla="*/ 2147483647 w 1147"/>
              <a:gd name="T41" fmla="*/ 2147483647 h 2790"/>
              <a:gd name="T42" fmla="*/ 2147483647 w 1147"/>
              <a:gd name="T43" fmla="*/ 2147483647 h 2790"/>
              <a:gd name="T44" fmla="*/ 2147483647 w 1147"/>
              <a:gd name="T45" fmla="*/ 2147483647 h 2790"/>
              <a:gd name="T46" fmla="*/ 2147483647 w 1147"/>
              <a:gd name="T47" fmla="*/ 2147483647 h 2790"/>
              <a:gd name="T48" fmla="*/ 2147483647 w 1147"/>
              <a:gd name="T49" fmla="*/ 2147483647 h 2790"/>
              <a:gd name="T50" fmla="*/ 2147483647 w 1147"/>
              <a:gd name="T51" fmla="*/ 2147483647 h 2790"/>
              <a:gd name="T52" fmla="*/ 2147483647 w 1147"/>
              <a:gd name="T53" fmla="*/ 2147483647 h 2790"/>
              <a:gd name="T54" fmla="*/ 2147483647 w 1147"/>
              <a:gd name="T55" fmla="*/ 2147483647 h 2790"/>
              <a:gd name="T56" fmla="*/ 2147483647 w 1147"/>
              <a:gd name="T57" fmla="*/ 2147483647 h 2790"/>
              <a:gd name="T58" fmla="*/ 2147483647 w 1147"/>
              <a:gd name="T59" fmla="*/ 2147483647 h 2790"/>
              <a:gd name="T60" fmla="*/ 2147483647 w 1147"/>
              <a:gd name="T61" fmla="*/ 2147483647 h 2790"/>
              <a:gd name="T62" fmla="*/ 2147483647 w 1147"/>
              <a:gd name="T63" fmla="*/ 2147483647 h 2790"/>
              <a:gd name="T64" fmla="*/ 2147483647 w 1147"/>
              <a:gd name="T65" fmla="*/ 2147483647 h 2790"/>
              <a:gd name="T66" fmla="*/ 2147483647 w 1147"/>
              <a:gd name="T67" fmla="*/ 2147483647 h 2790"/>
              <a:gd name="T68" fmla="*/ 2147483647 w 1147"/>
              <a:gd name="T69" fmla="*/ 2147483647 h 2790"/>
              <a:gd name="T70" fmla="*/ 2147483647 w 1147"/>
              <a:gd name="T71" fmla="*/ 2147483647 h 2790"/>
              <a:gd name="T72" fmla="*/ 2147483647 w 1147"/>
              <a:gd name="T73" fmla="*/ 2147483647 h 2790"/>
              <a:gd name="T74" fmla="*/ 2147483647 w 1147"/>
              <a:gd name="T75" fmla="*/ 2147483647 h 2790"/>
              <a:gd name="T76" fmla="*/ 2147483647 w 1147"/>
              <a:gd name="T77" fmla="*/ 2147483647 h 27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7"/>
              <a:gd name="T118" fmla="*/ 0 h 2790"/>
              <a:gd name="T119" fmla="*/ 1147 w 1147"/>
              <a:gd name="T120" fmla="*/ 2790 h 27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7" h="2790">
                <a:moveTo>
                  <a:pt x="1145" y="0"/>
                </a:moveTo>
                <a:lnTo>
                  <a:pt x="1147" y="210"/>
                </a:lnTo>
                <a:cubicBezTo>
                  <a:pt x="974" y="235"/>
                  <a:pt x="928" y="207"/>
                  <a:pt x="989" y="240"/>
                </a:cubicBezTo>
                <a:lnTo>
                  <a:pt x="1074" y="283"/>
                </a:lnTo>
                <a:lnTo>
                  <a:pt x="1074" y="331"/>
                </a:lnTo>
                <a:lnTo>
                  <a:pt x="445" y="355"/>
                </a:lnTo>
                <a:cubicBezTo>
                  <a:pt x="389" y="379"/>
                  <a:pt x="334" y="407"/>
                  <a:pt x="276" y="428"/>
                </a:cubicBezTo>
                <a:cubicBezTo>
                  <a:pt x="269" y="431"/>
                  <a:pt x="261" y="422"/>
                  <a:pt x="253" y="424"/>
                </a:cubicBezTo>
                <a:cubicBezTo>
                  <a:pt x="227" y="431"/>
                  <a:pt x="212" y="448"/>
                  <a:pt x="181" y="448"/>
                </a:cubicBezTo>
                <a:lnTo>
                  <a:pt x="58" y="621"/>
                </a:lnTo>
                <a:lnTo>
                  <a:pt x="59" y="774"/>
                </a:lnTo>
                <a:lnTo>
                  <a:pt x="218" y="774"/>
                </a:lnTo>
                <a:lnTo>
                  <a:pt x="56" y="789"/>
                </a:lnTo>
                <a:lnTo>
                  <a:pt x="47" y="939"/>
                </a:lnTo>
                <a:lnTo>
                  <a:pt x="203" y="939"/>
                </a:lnTo>
                <a:lnTo>
                  <a:pt x="44" y="957"/>
                </a:lnTo>
                <a:lnTo>
                  <a:pt x="34" y="1178"/>
                </a:lnTo>
                <a:cubicBezTo>
                  <a:pt x="61" y="1205"/>
                  <a:pt x="64" y="1197"/>
                  <a:pt x="61" y="1240"/>
                </a:cubicBezTo>
                <a:cubicBezTo>
                  <a:pt x="60" y="1254"/>
                  <a:pt x="18" y="1352"/>
                  <a:pt x="41" y="1377"/>
                </a:cubicBezTo>
                <a:lnTo>
                  <a:pt x="200" y="1389"/>
                </a:lnTo>
                <a:lnTo>
                  <a:pt x="35" y="1401"/>
                </a:lnTo>
                <a:lnTo>
                  <a:pt x="34" y="1565"/>
                </a:lnTo>
                <a:lnTo>
                  <a:pt x="58" y="1613"/>
                </a:lnTo>
                <a:lnTo>
                  <a:pt x="10" y="1686"/>
                </a:lnTo>
                <a:lnTo>
                  <a:pt x="62" y="1911"/>
                </a:lnTo>
                <a:lnTo>
                  <a:pt x="191" y="1926"/>
                </a:lnTo>
                <a:lnTo>
                  <a:pt x="50" y="1941"/>
                </a:lnTo>
                <a:lnTo>
                  <a:pt x="26" y="2166"/>
                </a:lnTo>
                <a:lnTo>
                  <a:pt x="200" y="2181"/>
                </a:lnTo>
                <a:lnTo>
                  <a:pt x="35" y="2193"/>
                </a:lnTo>
                <a:lnTo>
                  <a:pt x="10" y="2363"/>
                </a:lnTo>
                <a:cubicBezTo>
                  <a:pt x="31" y="2458"/>
                  <a:pt x="0" y="2448"/>
                  <a:pt x="61" y="2448"/>
                </a:cubicBezTo>
                <a:lnTo>
                  <a:pt x="416" y="2481"/>
                </a:lnTo>
                <a:lnTo>
                  <a:pt x="671" y="2538"/>
                </a:lnTo>
                <a:lnTo>
                  <a:pt x="566" y="2557"/>
                </a:lnTo>
                <a:lnTo>
                  <a:pt x="397" y="2581"/>
                </a:lnTo>
                <a:lnTo>
                  <a:pt x="34" y="2605"/>
                </a:lnTo>
                <a:lnTo>
                  <a:pt x="10" y="2654"/>
                </a:lnTo>
                <a:lnTo>
                  <a:pt x="11" y="2790"/>
                </a:lnTo>
              </a:path>
            </a:pathLst>
          </a:custGeom>
          <a:noFill/>
          <a:ln w="9525" cap="flat" cmpd="sng">
            <a:solidFill>
              <a:srgbClr val="0000FF"/>
            </a:solidFill>
            <a:prstDash val="solid"/>
            <a:round/>
            <a:headEnd/>
            <a:tailEnd/>
          </a:ln>
        </p:spPr>
        <p:txBody>
          <a:bodyPr lIns="36000" tIns="0" rIns="36000" bIns="0"/>
          <a:lstStyle/>
          <a:p>
            <a:endParaRPr lang="en-US" dirty="0"/>
          </a:p>
        </p:txBody>
      </p:sp>
      <p:sp>
        <p:nvSpPr>
          <p:cNvPr id="51" name="AutoShape 11"/>
          <p:cNvSpPr>
            <a:spLocks/>
          </p:cNvSpPr>
          <p:nvPr/>
        </p:nvSpPr>
        <p:spPr bwMode="auto">
          <a:xfrm>
            <a:off x="6618288" y="5780087"/>
            <a:ext cx="38100" cy="134938"/>
          </a:xfrm>
          <a:prstGeom prst="leftBracket">
            <a:avLst>
              <a:gd name="adj" fmla="val 0"/>
            </a:avLst>
          </a:prstGeom>
          <a:noFill/>
          <a:ln w="9525">
            <a:solidFill>
              <a:schemeClr val="tx1"/>
            </a:solidFill>
            <a:round/>
            <a:headEnd/>
            <a:tailEnd/>
          </a:ln>
        </p:spPr>
        <p:txBody>
          <a:bodyPr wrap="none" lIns="36000" tIns="0" rIns="36000" bIns="0" anchor="ctr"/>
          <a:lstStyle/>
          <a:p>
            <a:endParaRPr lang="en-US" dirty="0"/>
          </a:p>
        </p:txBody>
      </p:sp>
      <p:sp>
        <p:nvSpPr>
          <p:cNvPr id="52" name="Line 12"/>
          <p:cNvSpPr>
            <a:spLocks noChangeShapeType="1"/>
          </p:cNvSpPr>
          <p:nvPr/>
        </p:nvSpPr>
        <p:spPr bwMode="auto">
          <a:xfrm flipH="1">
            <a:off x="5619750" y="5856287"/>
            <a:ext cx="460375" cy="0"/>
          </a:xfrm>
          <a:prstGeom prst="line">
            <a:avLst/>
          </a:prstGeom>
          <a:noFill/>
          <a:ln w="12700">
            <a:solidFill>
              <a:schemeClr val="tx1"/>
            </a:solidFill>
            <a:round/>
            <a:headEnd/>
            <a:tailEnd/>
          </a:ln>
        </p:spPr>
        <p:txBody>
          <a:bodyPr lIns="36000" tIns="0" rIns="36000" bIns="0"/>
          <a:lstStyle/>
          <a:p>
            <a:endParaRPr lang="en-US" dirty="0"/>
          </a:p>
        </p:txBody>
      </p:sp>
      <p:sp>
        <p:nvSpPr>
          <p:cNvPr id="53" name="Oval 13"/>
          <p:cNvSpPr>
            <a:spLocks noChangeArrowheads="1"/>
          </p:cNvSpPr>
          <p:nvPr/>
        </p:nvSpPr>
        <p:spPr bwMode="auto">
          <a:xfrm>
            <a:off x="5465763" y="5549900"/>
            <a:ext cx="2035175" cy="690562"/>
          </a:xfrm>
          <a:prstGeom prst="ellipse">
            <a:avLst/>
          </a:prstGeom>
          <a:noFill/>
          <a:ln w="19050" algn="ctr">
            <a:solidFill>
              <a:srgbClr val="008000"/>
            </a:solidFill>
            <a:round/>
            <a:headEnd/>
            <a:tailEnd/>
          </a:ln>
        </p:spPr>
        <p:txBody>
          <a:bodyPr wrap="none" lIns="36000" tIns="0" rIns="36000" bIns="0" anchor="ctr"/>
          <a:lstStyle/>
          <a:p>
            <a:endParaRPr lang="en-US" dirty="0"/>
          </a:p>
        </p:txBody>
      </p:sp>
      <p:sp>
        <p:nvSpPr>
          <p:cNvPr id="17421" name="Line 15"/>
          <p:cNvSpPr>
            <a:spLocks noChangeShapeType="1"/>
          </p:cNvSpPr>
          <p:nvPr/>
        </p:nvSpPr>
        <p:spPr bwMode="auto">
          <a:xfrm>
            <a:off x="693738" y="2343150"/>
            <a:ext cx="0" cy="3817937"/>
          </a:xfrm>
          <a:prstGeom prst="line">
            <a:avLst/>
          </a:prstGeom>
          <a:noFill/>
          <a:ln w="9525">
            <a:solidFill>
              <a:schemeClr val="tx1"/>
            </a:solidFill>
            <a:round/>
            <a:headEnd/>
            <a:tailEnd/>
          </a:ln>
        </p:spPr>
        <p:txBody>
          <a:bodyPr lIns="36000" tIns="0" rIns="36000" bIns="0"/>
          <a:lstStyle/>
          <a:p>
            <a:endParaRPr lang="en-US" dirty="0"/>
          </a:p>
        </p:txBody>
      </p:sp>
      <p:sp>
        <p:nvSpPr>
          <p:cNvPr id="17422" name="Line 16"/>
          <p:cNvSpPr>
            <a:spLocks noChangeShapeType="1"/>
          </p:cNvSpPr>
          <p:nvPr/>
        </p:nvSpPr>
        <p:spPr bwMode="auto">
          <a:xfrm>
            <a:off x="2614613" y="2347912"/>
            <a:ext cx="0" cy="3817938"/>
          </a:xfrm>
          <a:prstGeom prst="line">
            <a:avLst/>
          </a:prstGeom>
          <a:noFill/>
          <a:ln w="9525">
            <a:solidFill>
              <a:schemeClr val="tx1"/>
            </a:solidFill>
            <a:round/>
            <a:headEnd/>
            <a:tailEnd/>
          </a:ln>
        </p:spPr>
        <p:txBody>
          <a:bodyPr lIns="36000" tIns="0" rIns="36000" bIns="0"/>
          <a:lstStyle/>
          <a:p>
            <a:endParaRPr lang="en-US" dirty="0"/>
          </a:p>
        </p:txBody>
      </p:sp>
      <p:sp>
        <p:nvSpPr>
          <p:cNvPr id="57" name="AutoShape 17"/>
          <p:cNvSpPr>
            <a:spLocks/>
          </p:cNvSpPr>
          <p:nvPr/>
        </p:nvSpPr>
        <p:spPr bwMode="auto">
          <a:xfrm rot="5400000">
            <a:off x="1512094" y="5330031"/>
            <a:ext cx="285750" cy="1922462"/>
          </a:xfrm>
          <a:prstGeom prst="rightBracket">
            <a:avLst>
              <a:gd name="adj" fmla="val 354183"/>
            </a:avLst>
          </a:pr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5400000" scaled="0"/>
          </a:gradFill>
          <a:ln w="9525">
            <a:solidFill>
              <a:schemeClr val="tx1"/>
            </a:solidFill>
            <a:round/>
            <a:headEnd/>
            <a:tailEnd/>
          </a:ln>
          <a:effectLst/>
        </p:spPr>
        <p:txBody>
          <a:bodyPr wrap="none" lIns="36000" tIns="0" rIns="36000" bIns="0" anchor="ctr"/>
          <a:lstStyle/>
          <a:p>
            <a:pPr>
              <a:defRPr/>
            </a:pPr>
            <a:endParaRPr lang="en-US" dirty="0">
              <a:latin typeface="Arial" charset="0"/>
              <a:ea typeface="ＭＳ Ｐゴシック" charset="-128"/>
            </a:endParaRPr>
          </a:p>
        </p:txBody>
      </p:sp>
      <p:sp>
        <p:nvSpPr>
          <p:cNvPr id="58" name="Freeform 18"/>
          <p:cNvSpPr>
            <a:spLocks/>
          </p:cNvSpPr>
          <p:nvPr/>
        </p:nvSpPr>
        <p:spPr bwMode="auto">
          <a:xfrm>
            <a:off x="1020763" y="2563812"/>
            <a:ext cx="1550987" cy="3727450"/>
          </a:xfrm>
          <a:custGeom>
            <a:avLst/>
            <a:gdLst/>
            <a:ahLst/>
            <a:cxnLst>
              <a:cxn ang="0">
                <a:pos x="427" y="2"/>
              </a:cxn>
              <a:cxn ang="0">
                <a:pos x="247" y="44"/>
              </a:cxn>
              <a:cxn ang="0">
                <a:pos x="241" y="62"/>
              </a:cxn>
              <a:cxn ang="0">
                <a:pos x="229" y="80"/>
              </a:cxn>
              <a:cxn ang="0">
                <a:pos x="163" y="224"/>
              </a:cxn>
              <a:cxn ang="0">
                <a:pos x="127" y="296"/>
              </a:cxn>
              <a:cxn ang="0">
                <a:pos x="91" y="458"/>
              </a:cxn>
              <a:cxn ang="0">
                <a:pos x="61" y="554"/>
              </a:cxn>
              <a:cxn ang="0">
                <a:pos x="25" y="704"/>
              </a:cxn>
              <a:cxn ang="0">
                <a:pos x="37" y="1082"/>
              </a:cxn>
              <a:cxn ang="0">
                <a:pos x="79" y="1478"/>
              </a:cxn>
              <a:cxn ang="0">
                <a:pos x="49" y="1838"/>
              </a:cxn>
              <a:cxn ang="0">
                <a:pos x="55" y="2342"/>
              </a:cxn>
              <a:cxn ang="0">
                <a:pos x="97" y="2558"/>
              </a:cxn>
              <a:cxn ang="0">
                <a:pos x="115" y="2654"/>
              </a:cxn>
              <a:cxn ang="0">
                <a:pos x="127" y="2696"/>
              </a:cxn>
              <a:cxn ang="0">
                <a:pos x="223" y="2726"/>
              </a:cxn>
              <a:cxn ang="0">
                <a:pos x="373" y="2738"/>
              </a:cxn>
              <a:cxn ang="0">
                <a:pos x="523" y="2762"/>
              </a:cxn>
              <a:cxn ang="0">
                <a:pos x="859" y="2768"/>
              </a:cxn>
              <a:cxn ang="0">
                <a:pos x="991" y="2714"/>
              </a:cxn>
              <a:cxn ang="0">
                <a:pos x="1135" y="2564"/>
              </a:cxn>
              <a:cxn ang="0">
                <a:pos x="1201" y="2438"/>
              </a:cxn>
              <a:cxn ang="0">
                <a:pos x="1219" y="2378"/>
              </a:cxn>
              <a:cxn ang="0">
                <a:pos x="1255" y="2276"/>
              </a:cxn>
              <a:cxn ang="0">
                <a:pos x="1273" y="2198"/>
              </a:cxn>
              <a:cxn ang="0">
                <a:pos x="1273" y="1880"/>
              </a:cxn>
              <a:cxn ang="0">
                <a:pos x="1183" y="1598"/>
              </a:cxn>
              <a:cxn ang="0">
                <a:pos x="1129" y="1520"/>
              </a:cxn>
              <a:cxn ang="0">
                <a:pos x="1075" y="1382"/>
              </a:cxn>
              <a:cxn ang="0">
                <a:pos x="1057" y="1310"/>
              </a:cxn>
              <a:cxn ang="0">
                <a:pos x="1021" y="1238"/>
              </a:cxn>
              <a:cxn ang="0">
                <a:pos x="985" y="1094"/>
              </a:cxn>
              <a:cxn ang="0">
                <a:pos x="985" y="746"/>
              </a:cxn>
              <a:cxn ang="0">
                <a:pos x="1003" y="578"/>
              </a:cxn>
              <a:cxn ang="0">
                <a:pos x="997" y="476"/>
              </a:cxn>
              <a:cxn ang="0">
                <a:pos x="1009" y="302"/>
              </a:cxn>
              <a:cxn ang="0">
                <a:pos x="961" y="170"/>
              </a:cxn>
              <a:cxn ang="0">
                <a:pos x="853" y="62"/>
              </a:cxn>
              <a:cxn ang="0">
                <a:pos x="745" y="2"/>
              </a:cxn>
              <a:cxn ang="0">
                <a:pos x="427" y="2"/>
              </a:cxn>
            </a:cxnLst>
            <a:rect l="0" t="0" r="r" b="b"/>
            <a:pathLst>
              <a:path w="1288" h="2798">
                <a:moveTo>
                  <a:pt x="427" y="2"/>
                </a:moveTo>
                <a:cubicBezTo>
                  <a:pt x="364" y="9"/>
                  <a:pt x="301" y="8"/>
                  <a:pt x="247" y="44"/>
                </a:cubicBezTo>
                <a:cubicBezTo>
                  <a:pt x="245" y="50"/>
                  <a:pt x="244" y="56"/>
                  <a:pt x="241" y="62"/>
                </a:cubicBezTo>
                <a:cubicBezTo>
                  <a:pt x="238" y="68"/>
                  <a:pt x="232" y="73"/>
                  <a:pt x="229" y="80"/>
                </a:cubicBezTo>
                <a:cubicBezTo>
                  <a:pt x="209" y="134"/>
                  <a:pt x="219" y="186"/>
                  <a:pt x="163" y="224"/>
                </a:cubicBezTo>
                <a:cubicBezTo>
                  <a:pt x="154" y="250"/>
                  <a:pt x="136" y="270"/>
                  <a:pt x="127" y="296"/>
                </a:cubicBezTo>
                <a:cubicBezTo>
                  <a:pt x="121" y="348"/>
                  <a:pt x="120" y="414"/>
                  <a:pt x="91" y="458"/>
                </a:cubicBezTo>
                <a:cubicBezTo>
                  <a:pt x="83" y="491"/>
                  <a:pt x="67" y="519"/>
                  <a:pt x="61" y="554"/>
                </a:cubicBezTo>
                <a:cubicBezTo>
                  <a:pt x="53" y="604"/>
                  <a:pt x="54" y="660"/>
                  <a:pt x="25" y="704"/>
                </a:cubicBezTo>
                <a:cubicBezTo>
                  <a:pt x="0" y="830"/>
                  <a:pt x="23" y="956"/>
                  <a:pt x="37" y="1082"/>
                </a:cubicBezTo>
                <a:cubicBezTo>
                  <a:pt x="44" y="1217"/>
                  <a:pt x="64" y="1345"/>
                  <a:pt x="79" y="1478"/>
                </a:cubicBezTo>
                <a:cubicBezTo>
                  <a:pt x="75" y="1594"/>
                  <a:pt x="78" y="1724"/>
                  <a:pt x="49" y="1838"/>
                </a:cubicBezTo>
                <a:cubicBezTo>
                  <a:pt x="40" y="2007"/>
                  <a:pt x="31" y="2174"/>
                  <a:pt x="55" y="2342"/>
                </a:cubicBezTo>
                <a:cubicBezTo>
                  <a:pt x="59" y="2411"/>
                  <a:pt x="56" y="2497"/>
                  <a:pt x="97" y="2558"/>
                </a:cubicBezTo>
                <a:cubicBezTo>
                  <a:pt x="103" y="2590"/>
                  <a:pt x="109" y="2622"/>
                  <a:pt x="115" y="2654"/>
                </a:cubicBezTo>
                <a:cubicBezTo>
                  <a:pt x="115" y="2655"/>
                  <a:pt x="124" y="2692"/>
                  <a:pt x="127" y="2696"/>
                </a:cubicBezTo>
                <a:cubicBezTo>
                  <a:pt x="143" y="2717"/>
                  <a:pt x="200" y="2724"/>
                  <a:pt x="223" y="2726"/>
                </a:cubicBezTo>
                <a:cubicBezTo>
                  <a:pt x="273" y="2731"/>
                  <a:pt x="323" y="2734"/>
                  <a:pt x="373" y="2738"/>
                </a:cubicBezTo>
                <a:cubicBezTo>
                  <a:pt x="423" y="2746"/>
                  <a:pt x="473" y="2756"/>
                  <a:pt x="523" y="2762"/>
                </a:cubicBezTo>
                <a:cubicBezTo>
                  <a:pt x="631" y="2798"/>
                  <a:pt x="746" y="2770"/>
                  <a:pt x="859" y="2768"/>
                </a:cubicBezTo>
                <a:cubicBezTo>
                  <a:pt x="906" y="2749"/>
                  <a:pt x="949" y="2744"/>
                  <a:pt x="991" y="2714"/>
                </a:cubicBezTo>
                <a:cubicBezTo>
                  <a:pt x="1045" y="2675"/>
                  <a:pt x="1100" y="2622"/>
                  <a:pt x="1135" y="2564"/>
                </a:cubicBezTo>
                <a:cubicBezTo>
                  <a:pt x="1159" y="2524"/>
                  <a:pt x="1176" y="2479"/>
                  <a:pt x="1201" y="2438"/>
                </a:cubicBezTo>
                <a:cubicBezTo>
                  <a:pt x="1217" y="2413"/>
                  <a:pt x="1211" y="2405"/>
                  <a:pt x="1219" y="2378"/>
                </a:cubicBezTo>
                <a:cubicBezTo>
                  <a:pt x="1230" y="2341"/>
                  <a:pt x="1246" y="2315"/>
                  <a:pt x="1255" y="2276"/>
                </a:cubicBezTo>
                <a:cubicBezTo>
                  <a:pt x="1261" y="2250"/>
                  <a:pt x="1273" y="2198"/>
                  <a:pt x="1273" y="2198"/>
                </a:cubicBezTo>
                <a:cubicBezTo>
                  <a:pt x="1281" y="2083"/>
                  <a:pt x="1288" y="2001"/>
                  <a:pt x="1273" y="1880"/>
                </a:cubicBezTo>
                <a:cubicBezTo>
                  <a:pt x="1262" y="1790"/>
                  <a:pt x="1220" y="1680"/>
                  <a:pt x="1183" y="1598"/>
                </a:cubicBezTo>
                <a:cubicBezTo>
                  <a:pt x="1170" y="1568"/>
                  <a:pt x="1143" y="1549"/>
                  <a:pt x="1129" y="1520"/>
                </a:cubicBezTo>
                <a:cubicBezTo>
                  <a:pt x="1108" y="1477"/>
                  <a:pt x="1092" y="1427"/>
                  <a:pt x="1075" y="1382"/>
                </a:cubicBezTo>
                <a:cubicBezTo>
                  <a:pt x="1062" y="1348"/>
                  <a:pt x="1073" y="1365"/>
                  <a:pt x="1057" y="1310"/>
                </a:cubicBezTo>
                <a:cubicBezTo>
                  <a:pt x="1049" y="1282"/>
                  <a:pt x="1030" y="1265"/>
                  <a:pt x="1021" y="1238"/>
                </a:cubicBezTo>
                <a:cubicBezTo>
                  <a:pt x="1005" y="1190"/>
                  <a:pt x="1008" y="1139"/>
                  <a:pt x="985" y="1094"/>
                </a:cubicBezTo>
                <a:cubicBezTo>
                  <a:pt x="985" y="1081"/>
                  <a:pt x="1014" y="834"/>
                  <a:pt x="985" y="746"/>
                </a:cubicBezTo>
                <a:cubicBezTo>
                  <a:pt x="993" y="690"/>
                  <a:pt x="994" y="634"/>
                  <a:pt x="1003" y="578"/>
                </a:cubicBezTo>
                <a:cubicBezTo>
                  <a:pt x="1001" y="544"/>
                  <a:pt x="996" y="510"/>
                  <a:pt x="997" y="476"/>
                </a:cubicBezTo>
                <a:cubicBezTo>
                  <a:pt x="998" y="418"/>
                  <a:pt x="1009" y="302"/>
                  <a:pt x="1009" y="302"/>
                </a:cubicBezTo>
                <a:cubicBezTo>
                  <a:pt x="1002" y="251"/>
                  <a:pt x="998" y="207"/>
                  <a:pt x="961" y="170"/>
                </a:cubicBezTo>
                <a:cubicBezTo>
                  <a:pt x="942" y="123"/>
                  <a:pt x="899" y="85"/>
                  <a:pt x="853" y="62"/>
                </a:cubicBezTo>
                <a:cubicBezTo>
                  <a:pt x="843" y="32"/>
                  <a:pt x="778" y="3"/>
                  <a:pt x="745" y="2"/>
                </a:cubicBezTo>
                <a:cubicBezTo>
                  <a:pt x="639" y="0"/>
                  <a:pt x="533" y="2"/>
                  <a:pt x="427" y="2"/>
                </a:cubicBezTo>
                <a:close/>
              </a:path>
            </a:pathLst>
          </a:custGeom>
          <a:gradFill rotWithShape="1">
            <a:gsLst>
              <a:gs pos="38000">
                <a:schemeClr val="bg1"/>
              </a:gs>
              <a:gs pos="69000">
                <a:schemeClr val="bg1">
                  <a:lumMod val="85000"/>
                </a:schemeClr>
              </a:gs>
              <a:gs pos="100000">
                <a:schemeClr val="bg1"/>
              </a:gs>
            </a:gsLst>
            <a:lin ang="0" scaled="1"/>
          </a:gradFill>
          <a:ln w="28575" cap="flat" cmpd="sng">
            <a:solidFill>
              <a:schemeClr val="tx1"/>
            </a:solidFill>
            <a:prstDash val="solid"/>
            <a:round/>
            <a:headEnd/>
            <a:tailEnd/>
          </a:ln>
          <a:effectLst/>
        </p:spPr>
        <p:txBody>
          <a:bodyPr lIns="36000" tIns="0" rIns="36000" bIns="0"/>
          <a:lstStyle/>
          <a:p>
            <a:pPr>
              <a:defRPr/>
            </a:pPr>
            <a:endParaRPr lang="en-US" dirty="0">
              <a:latin typeface="Arial" charset="0"/>
              <a:ea typeface="ＭＳ Ｐゴシック" charset="-128"/>
            </a:endParaRPr>
          </a:p>
        </p:txBody>
      </p:sp>
      <p:sp>
        <p:nvSpPr>
          <p:cNvPr id="59" name="Oval 19"/>
          <p:cNvSpPr>
            <a:spLocks noChangeArrowheads="1"/>
          </p:cNvSpPr>
          <p:nvPr/>
        </p:nvSpPr>
        <p:spPr bwMode="auto">
          <a:xfrm>
            <a:off x="1562100" y="2627312"/>
            <a:ext cx="212725" cy="79375"/>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0" name="Oval 20"/>
          <p:cNvSpPr>
            <a:spLocks noChangeArrowheads="1"/>
          </p:cNvSpPr>
          <p:nvPr/>
        </p:nvSpPr>
        <p:spPr bwMode="auto">
          <a:xfrm>
            <a:off x="1516063" y="2954337"/>
            <a:ext cx="307975" cy="92075"/>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1" name="Oval 21"/>
          <p:cNvSpPr>
            <a:spLocks noChangeArrowheads="1"/>
          </p:cNvSpPr>
          <p:nvPr/>
        </p:nvSpPr>
        <p:spPr bwMode="auto">
          <a:xfrm>
            <a:off x="1481138" y="3409950"/>
            <a:ext cx="385762" cy="79375"/>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2" name="Oval 22"/>
          <p:cNvSpPr>
            <a:spLocks noChangeArrowheads="1"/>
          </p:cNvSpPr>
          <p:nvPr/>
        </p:nvSpPr>
        <p:spPr bwMode="auto">
          <a:xfrm>
            <a:off x="1455738" y="3813175"/>
            <a:ext cx="433387" cy="1143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3" name="Oval 23"/>
          <p:cNvSpPr>
            <a:spLocks noChangeArrowheads="1"/>
          </p:cNvSpPr>
          <p:nvPr/>
        </p:nvSpPr>
        <p:spPr bwMode="auto">
          <a:xfrm>
            <a:off x="1441450" y="4378325"/>
            <a:ext cx="461963" cy="125412"/>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4" name="Oval 24"/>
          <p:cNvSpPr>
            <a:spLocks noChangeArrowheads="1"/>
          </p:cNvSpPr>
          <p:nvPr/>
        </p:nvSpPr>
        <p:spPr bwMode="auto">
          <a:xfrm>
            <a:off x="1409700" y="4881562"/>
            <a:ext cx="520700" cy="1270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65" name="Oval 26"/>
          <p:cNvSpPr>
            <a:spLocks noChangeArrowheads="1"/>
          </p:cNvSpPr>
          <p:nvPr/>
        </p:nvSpPr>
        <p:spPr bwMode="auto">
          <a:xfrm>
            <a:off x="1268413" y="2779712"/>
            <a:ext cx="814387" cy="96838"/>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66" name="Oval 27"/>
          <p:cNvSpPr>
            <a:spLocks noChangeArrowheads="1"/>
          </p:cNvSpPr>
          <p:nvPr/>
        </p:nvSpPr>
        <p:spPr bwMode="auto">
          <a:xfrm>
            <a:off x="1290638" y="3154362"/>
            <a:ext cx="762000" cy="128588"/>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67" name="Oval 28"/>
          <p:cNvSpPr>
            <a:spLocks noChangeArrowheads="1"/>
          </p:cNvSpPr>
          <p:nvPr/>
        </p:nvSpPr>
        <p:spPr bwMode="auto">
          <a:xfrm>
            <a:off x="1296988" y="3597275"/>
            <a:ext cx="755650" cy="11430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68" name="Oval 29"/>
          <p:cNvSpPr>
            <a:spLocks noChangeArrowheads="1"/>
          </p:cNvSpPr>
          <p:nvPr/>
        </p:nvSpPr>
        <p:spPr bwMode="auto">
          <a:xfrm>
            <a:off x="1317625" y="4071937"/>
            <a:ext cx="711200" cy="153988"/>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69" name="Oval 30"/>
          <p:cNvSpPr>
            <a:spLocks noChangeArrowheads="1"/>
          </p:cNvSpPr>
          <p:nvPr/>
        </p:nvSpPr>
        <p:spPr bwMode="auto">
          <a:xfrm>
            <a:off x="1352550" y="4648200"/>
            <a:ext cx="641350" cy="125412"/>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70" name="Oval 31"/>
          <p:cNvSpPr>
            <a:spLocks noChangeArrowheads="1"/>
          </p:cNvSpPr>
          <p:nvPr/>
        </p:nvSpPr>
        <p:spPr bwMode="auto">
          <a:xfrm>
            <a:off x="1333500" y="5170487"/>
            <a:ext cx="642938" cy="125413"/>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71" name="Freeform 32"/>
          <p:cNvSpPr>
            <a:spLocks/>
          </p:cNvSpPr>
          <p:nvPr/>
        </p:nvSpPr>
        <p:spPr bwMode="auto">
          <a:xfrm>
            <a:off x="1092200" y="5689600"/>
            <a:ext cx="1366838" cy="596900"/>
          </a:xfrm>
          <a:custGeom>
            <a:avLst/>
            <a:gdLst>
              <a:gd name="T0" fmla="*/ 0 w 10000"/>
              <a:gd name="T1" fmla="*/ 125677 h 10000"/>
              <a:gd name="T2" fmla="*/ 24058 w 10000"/>
              <a:gd name="T3" fmla="*/ 118814 h 10000"/>
              <a:gd name="T4" fmla="*/ 28842 w 10000"/>
              <a:gd name="T5" fmla="*/ 92557 h 10000"/>
              <a:gd name="T6" fmla="*/ 214331 w 10000"/>
              <a:gd name="T7" fmla="*/ 85634 h 10000"/>
              <a:gd name="T8" fmla="*/ 266136 w 10000"/>
              <a:gd name="T9" fmla="*/ 59377 h 10000"/>
              <a:gd name="T10" fmla="*/ 474452 w 10000"/>
              <a:gd name="T11" fmla="*/ 38670 h 10000"/>
              <a:gd name="T12" fmla="*/ 578064 w 10000"/>
              <a:gd name="T13" fmla="*/ 19335 h 10000"/>
              <a:gd name="T14" fmla="*/ 806883 w 10000"/>
              <a:gd name="T15" fmla="*/ 13785 h 10000"/>
              <a:gd name="T16" fmla="*/ 1260969 w 10000"/>
              <a:gd name="T17" fmla="*/ 52515 h 10000"/>
              <a:gd name="T18" fmla="*/ 1303070 w 10000"/>
              <a:gd name="T19" fmla="*/ 85634 h 10000"/>
              <a:gd name="T20" fmla="*/ 1359659 w 10000"/>
              <a:gd name="T21" fmla="*/ 131227 h 10000"/>
              <a:gd name="T22" fmla="*/ 1328357 w 10000"/>
              <a:gd name="T23" fmla="*/ 233451 h 10000"/>
              <a:gd name="T24" fmla="*/ 1233221 w 10000"/>
              <a:gd name="T25" fmla="*/ 400602 h 10000"/>
              <a:gd name="T26" fmla="*/ 1075480 w 10000"/>
              <a:gd name="T27" fmla="*/ 533202 h 10000"/>
              <a:gd name="T28" fmla="*/ 967084 w 10000"/>
              <a:gd name="T29" fmla="*/ 565009 h 10000"/>
              <a:gd name="T30" fmla="*/ 749063 w 10000"/>
              <a:gd name="T31" fmla="*/ 596756 h 10000"/>
              <a:gd name="T32" fmla="*/ 544301 w 10000"/>
              <a:gd name="T33" fmla="*/ 562204 h 10000"/>
              <a:gd name="T34" fmla="*/ 428798 w 10000"/>
              <a:gd name="T35" fmla="*/ 540124 h 10000"/>
              <a:gd name="T36" fmla="*/ 226359 w 10000"/>
              <a:gd name="T37" fmla="*/ 519416 h 10000"/>
              <a:gd name="T38" fmla="*/ 80647 w 10000"/>
              <a:gd name="T39" fmla="*/ 486237 h 10000"/>
              <a:gd name="T40" fmla="*/ 48115 w 10000"/>
              <a:gd name="T41" fmla="*/ 301123 h 10000"/>
              <a:gd name="T42" fmla="*/ 12029 w 10000"/>
              <a:gd name="T43" fmla="*/ 204449 h 10000"/>
              <a:gd name="T44" fmla="*/ 0 w 10000"/>
              <a:gd name="T45" fmla="*/ 125677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00" h="10000">
                <a:moveTo>
                  <a:pt x="0" y="2106"/>
                </a:moveTo>
                <a:cubicBezTo>
                  <a:pt x="62" y="2060"/>
                  <a:pt x="132" y="2106"/>
                  <a:pt x="176" y="1991"/>
                </a:cubicBezTo>
                <a:cubicBezTo>
                  <a:pt x="220" y="1875"/>
                  <a:pt x="159" y="1574"/>
                  <a:pt x="211" y="1551"/>
                </a:cubicBezTo>
                <a:cubicBezTo>
                  <a:pt x="661" y="1366"/>
                  <a:pt x="1119" y="1481"/>
                  <a:pt x="1568" y="1435"/>
                </a:cubicBezTo>
                <a:cubicBezTo>
                  <a:pt x="1709" y="1296"/>
                  <a:pt x="1806" y="1111"/>
                  <a:pt x="1947" y="995"/>
                </a:cubicBezTo>
                <a:cubicBezTo>
                  <a:pt x="2476" y="69"/>
                  <a:pt x="1974" y="856"/>
                  <a:pt x="3471" y="648"/>
                </a:cubicBezTo>
                <a:cubicBezTo>
                  <a:pt x="3709" y="625"/>
                  <a:pt x="4000" y="394"/>
                  <a:pt x="4229" y="324"/>
                </a:cubicBezTo>
                <a:cubicBezTo>
                  <a:pt x="4590" y="417"/>
                  <a:pt x="5568" y="0"/>
                  <a:pt x="5903" y="231"/>
                </a:cubicBezTo>
                <a:cubicBezTo>
                  <a:pt x="6978" y="162"/>
                  <a:pt x="8317" y="93"/>
                  <a:pt x="9225" y="880"/>
                </a:cubicBezTo>
                <a:cubicBezTo>
                  <a:pt x="9251" y="1134"/>
                  <a:pt x="9498" y="1181"/>
                  <a:pt x="9533" y="1435"/>
                </a:cubicBezTo>
                <a:cubicBezTo>
                  <a:pt x="9653" y="1655"/>
                  <a:pt x="9916" y="1786"/>
                  <a:pt x="9947" y="2199"/>
                </a:cubicBezTo>
                <a:cubicBezTo>
                  <a:pt x="10000" y="2708"/>
                  <a:pt x="9780" y="3426"/>
                  <a:pt x="9718" y="3912"/>
                </a:cubicBezTo>
                <a:cubicBezTo>
                  <a:pt x="9564" y="4664"/>
                  <a:pt x="9330" y="5876"/>
                  <a:pt x="9022" y="6713"/>
                </a:cubicBezTo>
                <a:lnTo>
                  <a:pt x="7868" y="8935"/>
                </a:lnTo>
                <a:lnTo>
                  <a:pt x="7075" y="9468"/>
                </a:lnTo>
                <a:lnTo>
                  <a:pt x="5480" y="10000"/>
                </a:lnTo>
                <a:lnTo>
                  <a:pt x="3982" y="9421"/>
                </a:lnTo>
                <a:lnTo>
                  <a:pt x="3137" y="9051"/>
                </a:lnTo>
                <a:lnTo>
                  <a:pt x="1656" y="8704"/>
                </a:lnTo>
                <a:lnTo>
                  <a:pt x="590" y="8148"/>
                </a:lnTo>
                <a:cubicBezTo>
                  <a:pt x="511" y="7114"/>
                  <a:pt x="431" y="6080"/>
                  <a:pt x="352" y="5046"/>
                </a:cubicBezTo>
                <a:lnTo>
                  <a:pt x="88" y="3426"/>
                </a:lnTo>
                <a:cubicBezTo>
                  <a:pt x="59" y="2986"/>
                  <a:pt x="29" y="2546"/>
                  <a:pt x="0" y="2106"/>
                </a:cubicBezTo>
                <a:close/>
              </a:path>
            </a:pathLst>
          </a:custGeom>
          <a:blipFill>
            <a:blip r:embed="rId3" cstate="email"/>
            <a:stretch>
              <a:fillRect/>
            </a:stretch>
          </a:blipFill>
          <a:ln w="9525" cap="flat" cmpd="sng">
            <a:solidFill>
              <a:schemeClr val="tx1"/>
            </a:solidFill>
            <a:prstDash val="solid"/>
            <a:round/>
            <a:headEnd/>
            <a:tailEnd/>
          </a:ln>
        </p:spPr>
        <p:txBody>
          <a:bodyPr lIns="36000" tIns="0" rIns="36000" bIns="0"/>
          <a:lstStyle/>
          <a:p>
            <a:endParaRPr lang="en-US" dirty="0"/>
          </a:p>
        </p:txBody>
      </p:sp>
      <p:sp>
        <p:nvSpPr>
          <p:cNvPr id="72" name="Oval 33"/>
          <p:cNvSpPr>
            <a:spLocks noChangeArrowheads="1"/>
          </p:cNvSpPr>
          <p:nvPr/>
        </p:nvSpPr>
        <p:spPr bwMode="auto">
          <a:xfrm>
            <a:off x="1368425" y="5727700"/>
            <a:ext cx="606425" cy="147637"/>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73" name="Text Box 36"/>
          <p:cNvSpPr txBox="1">
            <a:spLocks noChangeArrowheads="1"/>
          </p:cNvSpPr>
          <p:nvPr/>
        </p:nvSpPr>
        <p:spPr bwMode="auto">
          <a:xfrm>
            <a:off x="3413001" y="2923117"/>
            <a:ext cx="1448235" cy="246221"/>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1. The Pulse</a:t>
            </a:r>
          </a:p>
        </p:txBody>
      </p:sp>
      <p:sp>
        <p:nvSpPr>
          <p:cNvPr id="74" name="Text Box 37"/>
          <p:cNvSpPr txBox="1">
            <a:spLocks noChangeArrowheads="1"/>
          </p:cNvSpPr>
          <p:nvPr/>
        </p:nvSpPr>
        <p:spPr bwMode="auto">
          <a:xfrm>
            <a:off x="3413001" y="3283157"/>
            <a:ext cx="1448235" cy="492443"/>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2. The Return Signal</a:t>
            </a:r>
          </a:p>
        </p:txBody>
      </p:sp>
      <p:sp>
        <p:nvSpPr>
          <p:cNvPr id="75" name="Text Box 38"/>
          <p:cNvSpPr txBox="1">
            <a:spLocks noChangeArrowheads="1"/>
          </p:cNvSpPr>
          <p:nvPr/>
        </p:nvSpPr>
        <p:spPr bwMode="auto">
          <a:xfrm>
            <a:off x="3413001" y="3870834"/>
            <a:ext cx="1448235" cy="492443"/>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3. Form the Profile</a:t>
            </a:r>
          </a:p>
        </p:txBody>
      </p:sp>
      <p:sp>
        <p:nvSpPr>
          <p:cNvPr id="76" name="Text Box 39"/>
          <p:cNvSpPr txBox="1">
            <a:spLocks noChangeArrowheads="1"/>
          </p:cNvSpPr>
          <p:nvPr/>
        </p:nvSpPr>
        <p:spPr bwMode="auto">
          <a:xfrm>
            <a:off x="3413001" y="4477096"/>
            <a:ext cx="1448235" cy="246221"/>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4. Filtering</a:t>
            </a:r>
          </a:p>
        </p:txBody>
      </p:sp>
      <p:sp>
        <p:nvSpPr>
          <p:cNvPr id="77" name="Text Box 40"/>
          <p:cNvSpPr txBox="1">
            <a:spLocks noChangeArrowheads="1"/>
          </p:cNvSpPr>
          <p:nvPr/>
        </p:nvSpPr>
        <p:spPr bwMode="auto">
          <a:xfrm>
            <a:off x="3413001" y="4837136"/>
            <a:ext cx="1448235" cy="246221"/>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5. TVT</a:t>
            </a:r>
          </a:p>
        </p:txBody>
      </p:sp>
      <p:sp>
        <p:nvSpPr>
          <p:cNvPr id="78" name="Text Box 41"/>
          <p:cNvSpPr txBox="1">
            <a:spLocks noChangeArrowheads="1"/>
          </p:cNvSpPr>
          <p:nvPr/>
        </p:nvSpPr>
        <p:spPr bwMode="auto">
          <a:xfrm>
            <a:off x="3413001" y="5166978"/>
            <a:ext cx="1448235" cy="492443"/>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6. Echo Algorithms</a:t>
            </a:r>
          </a:p>
        </p:txBody>
      </p:sp>
      <p:sp>
        <p:nvSpPr>
          <p:cNvPr id="79" name="Text Box 42"/>
          <p:cNvSpPr txBox="1">
            <a:spLocks noChangeArrowheads="1"/>
          </p:cNvSpPr>
          <p:nvPr/>
        </p:nvSpPr>
        <p:spPr bwMode="auto">
          <a:xfrm>
            <a:off x="3413001" y="5743042"/>
            <a:ext cx="1448235" cy="492443"/>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lvl1pPr marL="228600" indent="-2286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dirty="0">
                <a:effectLst>
                  <a:innerShdw blurRad="63500" dist="50800" dir="10800000">
                    <a:prstClr val="black">
                      <a:alpha val="50000"/>
                    </a:prstClr>
                  </a:innerShdw>
                </a:effectLst>
                <a:latin typeface="Trebuchet MS" pitchFamily="34" charset="0"/>
              </a:rPr>
              <a:t>7. Echo Selection</a:t>
            </a:r>
          </a:p>
        </p:txBody>
      </p:sp>
      <p:pic>
        <p:nvPicPr>
          <p:cNvPr id="17446" name="Picture 43"/>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505325" y="1676400"/>
            <a:ext cx="754063" cy="760412"/>
          </a:xfrm>
          <a:prstGeom prst="rect">
            <a:avLst/>
          </a:prstGeom>
          <a:noFill/>
          <a:ln w="9525">
            <a:noFill/>
            <a:miter lim="800000"/>
            <a:headEnd/>
            <a:tailEnd/>
          </a:ln>
        </p:spPr>
      </p:pic>
      <p:sp>
        <p:nvSpPr>
          <p:cNvPr id="81" name="Freeform 79"/>
          <p:cNvSpPr>
            <a:spLocks/>
          </p:cNvSpPr>
          <p:nvPr/>
        </p:nvSpPr>
        <p:spPr bwMode="auto">
          <a:xfrm>
            <a:off x="1624013" y="1716087"/>
            <a:ext cx="3262312" cy="1063625"/>
          </a:xfrm>
          <a:custGeom>
            <a:avLst/>
            <a:gdLst>
              <a:gd name="T0" fmla="*/ 43907 w 14042"/>
              <a:gd name="T1" fmla="*/ 159737 h 14123"/>
              <a:gd name="T2" fmla="*/ 183992 w 14042"/>
              <a:gd name="T3" fmla="*/ 18753 h 14123"/>
              <a:gd name="T4" fmla="*/ 1148559 w 14042"/>
              <a:gd name="T5" fmla="*/ 47070 h 14123"/>
              <a:gd name="T6" fmla="*/ 1436628 w 14042"/>
              <a:gd name="T7" fmla="*/ 197468 h 14123"/>
              <a:gd name="T8" fmla="*/ 1788583 w 14042"/>
              <a:gd name="T9" fmla="*/ 929952 h 14123"/>
              <a:gd name="T10" fmla="*/ 3020775 w 14042"/>
              <a:gd name="T11" fmla="*/ 999541 h 14123"/>
              <a:gd name="T12" fmla="*/ 3236827 w 14042"/>
              <a:gd name="T13" fmla="*/ 636688 h 14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42" h="14123">
                <a:moveTo>
                  <a:pt x="189" y="2121"/>
                </a:moveTo>
                <a:cubicBezTo>
                  <a:pt x="381" y="1950"/>
                  <a:pt x="0" y="498"/>
                  <a:pt x="792" y="249"/>
                </a:cubicBezTo>
                <a:cubicBezTo>
                  <a:pt x="1584" y="0"/>
                  <a:pt x="4045" y="230"/>
                  <a:pt x="4944" y="625"/>
                </a:cubicBezTo>
                <a:cubicBezTo>
                  <a:pt x="5843" y="1021"/>
                  <a:pt x="5725" y="668"/>
                  <a:pt x="6184" y="2622"/>
                </a:cubicBezTo>
                <a:cubicBezTo>
                  <a:pt x="6643" y="4576"/>
                  <a:pt x="6563" y="10573"/>
                  <a:pt x="7699" y="12348"/>
                </a:cubicBezTo>
                <a:cubicBezTo>
                  <a:pt x="8835" y="14123"/>
                  <a:pt x="11964" y="13921"/>
                  <a:pt x="13003" y="13272"/>
                </a:cubicBezTo>
                <a:cubicBezTo>
                  <a:pt x="14042" y="12623"/>
                  <a:pt x="13751" y="8515"/>
                  <a:pt x="13933" y="8454"/>
                </a:cubicBezTo>
              </a:path>
            </a:pathLst>
          </a:custGeom>
          <a:noFill/>
          <a:ln w="19050" cap="flat" cmpd="sng">
            <a:solidFill>
              <a:schemeClr val="tx1"/>
            </a:solidFill>
            <a:prstDash val="solid"/>
            <a:round/>
            <a:headEnd/>
            <a:tailEnd/>
          </a:ln>
        </p:spPr>
        <p:txBody>
          <a:bodyPr wrap="none" lIns="0" tIns="0" rIns="0" bIns="0"/>
          <a:lstStyle/>
          <a:p>
            <a:endParaRPr lang="en-US" dirty="0"/>
          </a:p>
        </p:txBody>
      </p:sp>
      <p:pic>
        <p:nvPicPr>
          <p:cNvPr id="82" name="Picture 51" descr="LR200SmallHorn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190665">
            <a:off x="3376613" y="1720850"/>
            <a:ext cx="492125" cy="900112"/>
          </a:xfrm>
          <a:prstGeom prst="rect">
            <a:avLst/>
          </a:prstGeom>
          <a:noFill/>
          <a:ln w="9525">
            <a:noFill/>
            <a:miter lim="800000"/>
            <a:headEnd/>
            <a:tailEnd/>
          </a:ln>
        </p:spPr>
      </p:pic>
      <p:pic>
        <p:nvPicPr>
          <p:cNvPr id="83" name="Picture 70" descr="LU-PROBE-cat"/>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4013200" y="1901825"/>
            <a:ext cx="409575" cy="604837"/>
          </a:xfrm>
          <a:prstGeom prst="rect">
            <a:avLst/>
          </a:prstGeom>
          <a:noFill/>
          <a:ln w="9525">
            <a:noFill/>
            <a:miter lim="800000"/>
            <a:headEnd/>
            <a:tailEnd/>
          </a:ln>
        </p:spPr>
      </p:pic>
      <p:sp>
        <p:nvSpPr>
          <p:cNvPr id="84" name="Oval 25"/>
          <p:cNvSpPr>
            <a:spLocks noChangeArrowheads="1"/>
          </p:cNvSpPr>
          <p:nvPr/>
        </p:nvSpPr>
        <p:spPr bwMode="auto">
          <a:xfrm>
            <a:off x="1366838" y="5440362"/>
            <a:ext cx="606425" cy="147638"/>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85" name="Oval 7"/>
          <p:cNvSpPr>
            <a:spLocks noChangeArrowheads="1"/>
          </p:cNvSpPr>
          <p:nvPr/>
        </p:nvSpPr>
        <p:spPr bwMode="auto">
          <a:xfrm>
            <a:off x="693738" y="2238375"/>
            <a:ext cx="1922462" cy="201612"/>
          </a:xfrm>
          <a:prstGeom prst="ellipse">
            <a:avLst/>
          </a:pr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10800000" scaled="0"/>
          </a:gradFill>
          <a:ln w="9525" algn="ctr">
            <a:solidFill>
              <a:schemeClr val="tx1"/>
            </a:solidFill>
            <a:round/>
            <a:headEnd/>
            <a:tailEnd/>
          </a:ln>
          <a:effectLst/>
        </p:spPr>
        <p:txBody>
          <a:bodyPr wrap="none" lIns="36000" tIns="0" rIns="36000" bIns="0" anchor="ctr"/>
          <a:lstStyle/>
          <a:p>
            <a:pPr>
              <a:defRPr/>
            </a:pPr>
            <a:endParaRPr lang="en-US" dirty="0">
              <a:latin typeface="Arial" charset="0"/>
              <a:ea typeface="ＭＳ Ｐゴシック" charset="-128"/>
            </a:endParaRPr>
          </a:p>
        </p:txBody>
      </p:sp>
      <p:sp>
        <p:nvSpPr>
          <p:cNvPr id="86" name="AutoShape 34"/>
          <p:cNvSpPr>
            <a:spLocks noChangeArrowheads="1"/>
          </p:cNvSpPr>
          <p:nvPr/>
        </p:nvSpPr>
        <p:spPr bwMode="auto">
          <a:xfrm>
            <a:off x="1579563" y="2193925"/>
            <a:ext cx="192087" cy="173037"/>
          </a:xfrm>
          <a:prstGeom prst="can">
            <a:avLst>
              <a:gd name="adj" fmla="val 11060"/>
            </a:avLst>
          </a:prstGeom>
          <a:gradFill rotWithShape="1">
            <a:gsLst>
              <a:gs pos="0">
                <a:schemeClr val="bg1">
                  <a:lumMod val="65000"/>
                </a:schemeClr>
              </a:gs>
              <a:gs pos="50000">
                <a:schemeClr val="bg2"/>
              </a:gs>
              <a:gs pos="100000">
                <a:schemeClr val="bg1">
                  <a:lumMod val="50000"/>
                </a:schemeClr>
              </a:gs>
            </a:gsLst>
            <a:lin ang="0" scaled="1"/>
          </a:gradFill>
          <a:ln w="9525">
            <a:solidFill>
              <a:schemeClr val="tx1"/>
            </a:solidFill>
            <a:round/>
            <a:headEnd/>
            <a:tailEnd/>
          </a:ln>
          <a:effectLst/>
        </p:spPr>
        <p:txBody>
          <a:bodyPr wrap="none" lIns="36000" tIns="0" rIns="36000" bIns="0" anchor="ctr"/>
          <a:lstStyle/>
          <a:p>
            <a:pPr>
              <a:defRPr/>
            </a:pPr>
            <a:endParaRPr lang="en-US" dirty="0">
              <a:latin typeface="Arial" charset="0"/>
              <a:ea typeface="ＭＳ Ｐゴシック" charset="-128"/>
            </a:endParaRPr>
          </a:p>
        </p:txBody>
      </p:sp>
      <p:sp>
        <p:nvSpPr>
          <p:cNvPr id="87" name="AutoShape 35"/>
          <p:cNvSpPr>
            <a:spLocks noChangeArrowheads="1"/>
          </p:cNvSpPr>
          <p:nvPr/>
        </p:nvSpPr>
        <p:spPr bwMode="auto">
          <a:xfrm>
            <a:off x="1522413" y="2152650"/>
            <a:ext cx="292100" cy="68262"/>
          </a:xfrm>
          <a:prstGeom prst="can">
            <a:avLst>
              <a:gd name="adj" fmla="val 39583"/>
            </a:avLst>
          </a:prstGeom>
          <a:gradFill rotWithShape="1">
            <a:gsLst>
              <a:gs pos="0">
                <a:schemeClr val="bg1">
                  <a:lumMod val="65000"/>
                </a:schemeClr>
              </a:gs>
              <a:gs pos="50000">
                <a:schemeClr val="bg2"/>
              </a:gs>
              <a:gs pos="100000">
                <a:schemeClr val="bg1">
                  <a:lumMod val="65000"/>
                </a:schemeClr>
              </a:gs>
            </a:gsLst>
            <a:lin ang="0" scaled="1"/>
          </a:gradFill>
          <a:ln w="9525">
            <a:solidFill>
              <a:schemeClr val="tx1"/>
            </a:solidFill>
            <a:round/>
            <a:headEnd/>
            <a:tailEnd/>
          </a:ln>
          <a:effectLst/>
        </p:spPr>
        <p:txBody>
          <a:bodyPr wrap="none" lIns="36000" tIns="0" rIns="36000" bIns="0" anchor="ctr"/>
          <a:lstStyle/>
          <a:p>
            <a:pPr>
              <a:defRPr/>
            </a:pPr>
            <a:endParaRPr lang="en-US" dirty="0">
              <a:latin typeface="Arial" charset="0"/>
              <a:ea typeface="ＭＳ Ｐゴシック" charset="-128"/>
            </a:endParaRPr>
          </a:p>
        </p:txBody>
      </p:sp>
      <p:grpSp>
        <p:nvGrpSpPr>
          <p:cNvPr id="2" name="Group 44"/>
          <p:cNvGrpSpPr>
            <a:grpSpLocks/>
          </p:cNvGrpSpPr>
          <p:nvPr/>
        </p:nvGrpSpPr>
        <p:grpSpPr bwMode="auto">
          <a:xfrm>
            <a:off x="1563688" y="1852612"/>
            <a:ext cx="244475" cy="323850"/>
            <a:chOff x="2708" y="1709"/>
            <a:chExt cx="232" cy="317"/>
          </a:xfrm>
        </p:grpSpPr>
        <p:grpSp>
          <p:nvGrpSpPr>
            <p:cNvPr id="3" name="Group 88"/>
            <p:cNvGrpSpPr>
              <a:grpSpLocks/>
            </p:cNvGrpSpPr>
            <p:nvPr/>
          </p:nvGrpSpPr>
          <p:grpSpPr bwMode="auto">
            <a:xfrm>
              <a:off x="2841" y="1775"/>
              <a:ext cx="57" cy="44"/>
              <a:chOff x="2841" y="1775"/>
              <a:chExt cx="57" cy="44"/>
            </a:xfrm>
          </p:grpSpPr>
          <p:sp>
            <p:nvSpPr>
              <p:cNvPr id="17487" name="AutoShape 46"/>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w="9525">
                <a:noFill/>
                <a:round/>
                <a:headEnd/>
                <a:tailEnd/>
              </a:ln>
            </p:spPr>
            <p:txBody>
              <a:bodyPr wrap="none" anchor="ctr"/>
              <a:lstStyle/>
              <a:p>
                <a:endParaRPr lang="en-US" dirty="0"/>
              </a:p>
            </p:txBody>
          </p:sp>
          <p:sp>
            <p:nvSpPr>
              <p:cNvPr id="17488" name="Oval 47"/>
              <p:cNvSpPr>
                <a:spLocks noChangeArrowheads="1"/>
              </p:cNvSpPr>
              <p:nvPr/>
            </p:nvSpPr>
            <p:spPr bwMode="auto">
              <a:xfrm>
                <a:off x="2867" y="1779"/>
                <a:ext cx="6" cy="6"/>
              </a:xfrm>
              <a:prstGeom prst="ellipse">
                <a:avLst/>
              </a:prstGeom>
              <a:solidFill>
                <a:schemeClr val="bg1"/>
              </a:solidFill>
              <a:ln w="9525">
                <a:noFill/>
                <a:round/>
                <a:headEnd/>
                <a:tailEnd/>
              </a:ln>
            </p:spPr>
            <p:txBody>
              <a:bodyPr wrap="none" anchor="ctr"/>
              <a:lstStyle/>
              <a:p>
                <a:endParaRPr lang="en-US" dirty="0"/>
              </a:p>
            </p:txBody>
          </p:sp>
        </p:grpSp>
        <p:sp>
          <p:nvSpPr>
            <p:cNvPr id="17456" name="Rectangle 48"/>
            <p:cNvSpPr>
              <a:spLocks noChangeArrowheads="1"/>
            </p:cNvSpPr>
            <p:nvPr/>
          </p:nvSpPr>
          <p:spPr bwMode="auto">
            <a:xfrm>
              <a:off x="2791" y="1709"/>
              <a:ext cx="66" cy="70"/>
            </a:xfrm>
            <a:prstGeom prst="rect">
              <a:avLst/>
            </a:prstGeom>
            <a:gradFill rotWithShape="0">
              <a:gsLst>
                <a:gs pos="0">
                  <a:srgbClr val="0F1E4B"/>
                </a:gs>
                <a:gs pos="50000">
                  <a:srgbClr val="3365FB"/>
                </a:gs>
                <a:gs pos="100000">
                  <a:srgbClr val="0F1E4B"/>
                </a:gs>
              </a:gsLst>
              <a:lin ang="0" scaled="1"/>
            </a:gradFill>
            <a:ln w="9525">
              <a:noFill/>
              <a:miter lim="800000"/>
              <a:headEnd/>
              <a:tailEnd/>
            </a:ln>
          </p:spPr>
          <p:txBody>
            <a:bodyPr wrap="none" anchor="ctr"/>
            <a:lstStyle/>
            <a:p>
              <a:endParaRPr lang="en-US" dirty="0"/>
            </a:p>
          </p:txBody>
        </p:sp>
        <p:grpSp>
          <p:nvGrpSpPr>
            <p:cNvPr id="4" name="Group 49"/>
            <p:cNvGrpSpPr>
              <a:grpSpLocks/>
            </p:cNvGrpSpPr>
            <p:nvPr/>
          </p:nvGrpSpPr>
          <p:grpSpPr bwMode="auto">
            <a:xfrm>
              <a:off x="2750" y="1775"/>
              <a:ext cx="57" cy="44"/>
              <a:chOff x="2750" y="1775"/>
              <a:chExt cx="57" cy="44"/>
            </a:xfrm>
          </p:grpSpPr>
          <p:sp>
            <p:nvSpPr>
              <p:cNvPr id="17485" name="AutoShape 50"/>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adFill rotWithShape="0">
                <a:gsLst>
                  <a:gs pos="0">
                    <a:srgbClr val="3365FB"/>
                  </a:gs>
                  <a:gs pos="100000">
                    <a:srgbClr val="0F1E4B"/>
                  </a:gs>
                </a:gsLst>
                <a:lin ang="2700000" scaled="1"/>
              </a:gradFill>
              <a:ln w="9525">
                <a:noFill/>
                <a:round/>
                <a:headEnd/>
                <a:tailEnd/>
              </a:ln>
            </p:spPr>
            <p:txBody>
              <a:bodyPr wrap="none" anchor="ctr"/>
              <a:lstStyle/>
              <a:p>
                <a:endParaRPr lang="en-US" dirty="0"/>
              </a:p>
            </p:txBody>
          </p:sp>
          <p:sp>
            <p:nvSpPr>
              <p:cNvPr id="17486" name="Oval 51"/>
              <p:cNvSpPr>
                <a:spLocks noChangeArrowheads="1"/>
              </p:cNvSpPr>
              <p:nvPr/>
            </p:nvSpPr>
            <p:spPr bwMode="auto">
              <a:xfrm>
                <a:off x="2775" y="1779"/>
                <a:ext cx="6" cy="6"/>
              </a:xfrm>
              <a:prstGeom prst="ellipse">
                <a:avLst/>
              </a:prstGeom>
              <a:solidFill>
                <a:schemeClr val="bg1"/>
              </a:solidFill>
              <a:ln w="9525">
                <a:noFill/>
                <a:round/>
                <a:headEnd/>
                <a:tailEnd/>
              </a:ln>
            </p:spPr>
            <p:txBody>
              <a:bodyPr wrap="none" anchor="ctr"/>
              <a:lstStyle/>
              <a:p>
                <a:endParaRPr lang="en-US" dirty="0"/>
              </a:p>
            </p:txBody>
          </p:sp>
        </p:grpSp>
        <p:sp>
          <p:nvSpPr>
            <p:cNvPr id="17458" name="Rectangle 52"/>
            <p:cNvSpPr>
              <a:spLocks noChangeArrowheads="1"/>
            </p:cNvSpPr>
            <p:nvPr/>
          </p:nvSpPr>
          <p:spPr bwMode="auto">
            <a:xfrm rot="-240000">
              <a:off x="2791" y="1775"/>
              <a:ext cx="66" cy="4"/>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59" name="Rectangle 53"/>
            <p:cNvSpPr>
              <a:spLocks noChangeArrowheads="1"/>
            </p:cNvSpPr>
            <p:nvPr/>
          </p:nvSpPr>
          <p:spPr bwMode="auto">
            <a:xfrm>
              <a:off x="2785" y="1775"/>
              <a:ext cx="78" cy="4"/>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60" name="Rectangle 54"/>
            <p:cNvSpPr>
              <a:spLocks noChangeArrowheads="1"/>
            </p:cNvSpPr>
            <p:nvPr/>
          </p:nvSpPr>
          <p:spPr bwMode="auto">
            <a:xfrm>
              <a:off x="2785" y="1779"/>
              <a:ext cx="78" cy="8"/>
            </a:xfrm>
            <a:prstGeom prst="rect">
              <a:avLst/>
            </a:prstGeom>
            <a:gradFill rotWithShape="0">
              <a:gsLst>
                <a:gs pos="0">
                  <a:srgbClr val="0F1E4B"/>
                </a:gs>
                <a:gs pos="50000">
                  <a:srgbClr val="3365FB"/>
                </a:gs>
                <a:gs pos="100000">
                  <a:srgbClr val="0F1E4B"/>
                </a:gs>
              </a:gsLst>
              <a:lin ang="0" scaled="1"/>
            </a:gradFill>
            <a:ln w="9525">
              <a:noFill/>
              <a:miter lim="800000"/>
              <a:headEnd/>
              <a:tailEnd/>
            </a:ln>
          </p:spPr>
          <p:txBody>
            <a:bodyPr wrap="none" anchor="ctr"/>
            <a:lstStyle/>
            <a:p>
              <a:endParaRPr lang="en-US" dirty="0"/>
            </a:p>
          </p:txBody>
        </p:sp>
        <p:sp>
          <p:nvSpPr>
            <p:cNvPr id="17461" name="AutoShape 55"/>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adFill rotWithShape="0">
              <a:gsLst>
                <a:gs pos="0">
                  <a:srgbClr val="1D2B4B"/>
                </a:gs>
                <a:gs pos="50000">
                  <a:srgbClr val="618FFD"/>
                </a:gs>
                <a:gs pos="100000">
                  <a:srgbClr val="1D2B4B"/>
                </a:gs>
              </a:gsLst>
              <a:lin ang="0" scaled="1"/>
            </a:gradFill>
            <a:ln w="9525">
              <a:noFill/>
              <a:round/>
              <a:headEnd/>
              <a:tailEnd/>
            </a:ln>
          </p:spPr>
          <p:txBody>
            <a:bodyPr wrap="none" anchor="ctr"/>
            <a:lstStyle/>
            <a:p>
              <a:endParaRPr lang="en-US" dirty="0"/>
            </a:p>
          </p:txBody>
        </p:sp>
        <p:sp>
          <p:nvSpPr>
            <p:cNvPr id="17462" name="Rectangle 56"/>
            <p:cNvSpPr>
              <a:spLocks noChangeArrowheads="1"/>
            </p:cNvSpPr>
            <p:nvPr/>
          </p:nvSpPr>
          <p:spPr bwMode="auto">
            <a:xfrm>
              <a:off x="2712" y="1836"/>
              <a:ext cx="224" cy="10"/>
            </a:xfrm>
            <a:prstGeom prst="rect">
              <a:avLst/>
            </a:prstGeom>
            <a:gradFill rotWithShape="0">
              <a:gsLst>
                <a:gs pos="0">
                  <a:srgbClr val="0F1E4B"/>
                </a:gs>
                <a:gs pos="50000">
                  <a:srgbClr val="3365FB"/>
                </a:gs>
                <a:gs pos="100000">
                  <a:srgbClr val="0F1E4B"/>
                </a:gs>
              </a:gsLst>
              <a:lin ang="0" scaled="1"/>
            </a:gradFill>
            <a:ln w="9525">
              <a:noFill/>
              <a:miter lim="800000"/>
              <a:headEnd/>
              <a:tailEnd/>
            </a:ln>
          </p:spPr>
          <p:txBody>
            <a:bodyPr wrap="none" anchor="ctr"/>
            <a:lstStyle/>
            <a:p>
              <a:endParaRPr lang="en-US" dirty="0"/>
            </a:p>
          </p:txBody>
        </p:sp>
        <p:grpSp>
          <p:nvGrpSpPr>
            <p:cNvPr id="5" name="Group 57"/>
            <p:cNvGrpSpPr>
              <a:grpSpLocks/>
            </p:cNvGrpSpPr>
            <p:nvPr/>
          </p:nvGrpSpPr>
          <p:grpSpPr bwMode="auto">
            <a:xfrm>
              <a:off x="2715" y="1845"/>
              <a:ext cx="218" cy="169"/>
              <a:chOff x="2715" y="1845"/>
              <a:chExt cx="218" cy="169"/>
            </a:xfrm>
          </p:grpSpPr>
          <p:sp>
            <p:nvSpPr>
              <p:cNvPr id="17478" name="Rectangle 58"/>
              <p:cNvSpPr>
                <a:spLocks noChangeArrowheads="1"/>
              </p:cNvSpPr>
              <p:nvPr/>
            </p:nvSpPr>
            <p:spPr bwMode="auto">
              <a:xfrm>
                <a:off x="2716" y="1847"/>
                <a:ext cx="216" cy="167"/>
              </a:xfrm>
              <a:prstGeom prst="rect">
                <a:avLst/>
              </a:prstGeom>
              <a:gradFill rotWithShape="0">
                <a:gsLst>
                  <a:gs pos="0">
                    <a:srgbClr val="0F1E4B"/>
                  </a:gs>
                  <a:gs pos="50000">
                    <a:srgbClr val="3365FB"/>
                  </a:gs>
                  <a:gs pos="100000">
                    <a:srgbClr val="0F1E4B"/>
                  </a:gs>
                </a:gsLst>
                <a:lin ang="0" scaled="1"/>
              </a:gradFill>
              <a:ln w="9525">
                <a:noFill/>
                <a:miter lim="800000"/>
                <a:headEnd/>
                <a:tailEnd/>
              </a:ln>
            </p:spPr>
            <p:txBody>
              <a:bodyPr wrap="none" anchor="ctr"/>
              <a:lstStyle/>
              <a:p>
                <a:endParaRPr lang="en-US" dirty="0"/>
              </a:p>
            </p:txBody>
          </p:sp>
          <p:grpSp>
            <p:nvGrpSpPr>
              <p:cNvPr id="6" name="Group 59"/>
              <p:cNvGrpSpPr>
                <a:grpSpLocks/>
              </p:cNvGrpSpPr>
              <p:nvPr/>
            </p:nvGrpSpPr>
            <p:grpSpPr bwMode="auto">
              <a:xfrm>
                <a:off x="2715" y="1845"/>
                <a:ext cx="218" cy="85"/>
                <a:chOff x="2715" y="1845"/>
                <a:chExt cx="218" cy="85"/>
              </a:xfrm>
            </p:grpSpPr>
            <p:sp>
              <p:nvSpPr>
                <p:cNvPr id="17480" name="Rectangle 60"/>
                <p:cNvSpPr>
                  <a:spLocks noChangeArrowheads="1"/>
                </p:cNvSpPr>
                <p:nvPr/>
              </p:nvSpPr>
              <p:spPr bwMode="auto">
                <a:xfrm>
                  <a:off x="2715" y="1845"/>
                  <a:ext cx="43" cy="85"/>
                </a:xfrm>
                <a:prstGeom prst="rect">
                  <a:avLst/>
                </a:prstGeom>
                <a:gradFill rotWithShape="0">
                  <a:gsLst>
                    <a:gs pos="0">
                      <a:srgbClr val="2E5BE1"/>
                    </a:gs>
                    <a:gs pos="50000">
                      <a:srgbClr val="3365FB"/>
                    </a:gs>
                    <a:gs pos="100000">
                      <a:srgbClr val="2E5BE1"/>
                    </a:gs>
                  </a:gsLst>
                  <a:lin ang="0" scaled="1"/>
                </a:gradFill>
                <a:ln w="9525">
                  <a:noFill/>
                  <a:miter lim="800000"/>
                  <a:headEnd/>
                  <a:tailEnd/>
                </a:ln>
              </p:spPr>
              <p:txBody>
                <a:bodyPr wrap="none" anchor="ctr"/>
                <a:lstStyle/>
                <a:p>
                  <a:endParaRPr lang="en-US" dirty="0"/>
                </a:p>
              </p:txBody>
            </p:sp>
            <p:sp>
              <p:nvSpPr>
                <p:cNvPr id="17481" name="Rectangle 61"/>
                <p:cNvSpPr>
                  <a:spLocks noChangeArrowheads="1"/>
                </p:cNvSpPr>
                <p:nvPr/>
              </p:nvSpPr>
              <p:spPr bwMode="auto">
                <a:xfrm>
                  <a:off x="2758" y="1845"/>
                  <a:ext cx="44" cy="85"/>
                </a:xfrm>
                <a:prstGeom prst="rect">
                  <a:avLst/>
                </a:prstGeom>
                <a:gradFill rotWithShape="0">
                  <a:gsLst>
                    <a:gs pos="0">
                      <a:srgbClr val="2E5BE1"/>
                    </a:gs>
                    <a:gs pos="50000">
                      <a:srgbClr val="3365FB"/>
                    </a:gs>
                    <a:gs pos="100000">
                      <a:srgbClr val="2E5BE1"/>
                    </a:gs>
                  </a:gsLst>
                  <a:lin ang="0" scaled="1"/>
                </a:gradFill>
                <a:ln w="9525">
                  <a:noFill/>
                  <a:miter lim="800000"/>
                  <a:headEnd/>
                  <a:tailEnd/>
                </a:ln>
              </p:spPr>
              <p:txBody>
                <a:bodyPr wrap="none" anchor="ctr"/>
                <a:lstStyle/>
                <a:p>
                  <a:endParaRPr lang="en-US" dirty="0"/>
                </a:p>
              </p:txBody>
            </p:sp>
            <p:sp>
              <p:nvSpPr>
                <p:cNvPr id="17482" name="Rectangle 62"/>
                <p:cNvSpPr>
                  <a:spLocks noChangeArrowheads="1"/>
                </p:cNvSpPr>
                <p:nvPr/>
              </p:nvSpPr>
              <p:spPr bwMode="auto">
                <a:xfrm>
                  <a:off x="2802" y="1845"/>
                  <a:ext cx="44" cy="85"/>
                </a:xfrm>
                <a:prstGeom prst="rect">
                  <a:avLst/>
                </a:prstGeom>
                <a:gradFill rotWithShape="0">
                  <a:gsLst>
                    <a:gs pos="0">
                      <a:srgbClr val="2E5BE1"/>
                    </a:gs>
                    <a:gs pos="50000">
                      <a:srgbClr val="3365FB"/>
                    </a:gs>
                    <a:gs pos="100000">
                      <a:srgbClr val="2E5BE1"/>
                    </a:gs>
                  </a:gsLst>
                  <a:lin ang="0" scaled="1"/>
                </a:gradFill>
                <a:ln w="9525">
                  <a:noFill/>
                  <a:miter lim="800000"/>
                  <a:headEnd/>
                  <a:tailEnd/>
                </a:ln>
              </p:spPr>
              <p:txBody>
                <a:bodyPr wrap="none" anchor="ctr"/>
                <a:lstStyle/>
                <a:p>
                  <a:endParaRPr lang="en-US" dirty="0"/>
                </a:p>
              </p:txBody>
            </p:sp>
            <p:sp>
              <p:nvSpPr>
                <p:cNvPr id="17483" name="Rectangle 63"/>
                <p:cNvSpPr>
                  <a:spLocks noChangeArrowheads="1"/>
                </p:cNvSpPr>
                <p:nvPr/>
              </p:nvSpPr>
              <p:spPr bwMode="auto">
                <a:xfrm>
                  <a:off x="2846" y="1845"/>
                  <a:ext cx="44" cy="85"/>
                </a:xfrm>
                <a:prstGeom prst="rect">
                  <a:avLst/>
                </a:prstGeom>
                <a:gradFill rotWithShape="0">
                  <a:gsLst>
                    <a:gs pos="0">
                      <a:srgbClr val="2E5BE1"/>
                    </a:gs>
                    <a:gs pos="50000">
                      <a:srgbClr val="3365FB"/>
                    </a:gs>
                    <a:gs pos="100000">
                      <a:srgbClr val="2E5BE1"/>
                    </a:gs>
                  </a:gsLst>
                  <a:lin ang="0" scaled="1"/>
                </a:gradFill>
                <a:ln w="9525">
                  <a:noFill/>
                  <a:miter lim="800000"/>
                  <a:headEnd/>
                  <a:tailEnd/>
                </a:ln>
              </p:spPr>
              <p:txBody>
                <a:bodyPr wrap="none" anchor="ctr"/>
                <a:lstStyle/>
                <a:p>
                  <a:endParaRPr lang="en-US" dirty="0"/>
                </a:p>
              </p:txBody>
            </p:sp>
            <p:sp>
              <p:nvSpPr>
                <p:cNvPr id="17484" name="Rectangle 64"/>
                <p:cNvSpPr>
                  <a:spLocks noChangeArrowheads="1"/>
                </p:cNvSpPr>
                <p:nvPr/>
              </p:nvSpPr>
              <p:spPr bwMode="auto">
                <a:xfrm>
                  <a:off x="2890" y="1845"/>
                  <a:ext cx="43" cy="85"/>
                </a:xfrm>
                <a:prstGeom prst="rect">
                  <a:avLst/>
                </a:prstGeom>
                <a:gradFill rotWithShape="0">
                  <a:gsLst>
                    <a:gs pos="0">
                      <a:srgbClr val="2E5BE1"/>
                    </a:gs>
                    <a:gs pos="50000">
                      <a:srgbClr val="3365FB"/>
                    </a:gs>
                    <a:gs pos="100000">
                      <a:srgbClr val="2E5BE1"/>
                    </a:gs>
                  </a:gsLst>
                  <a:lin ang="0" scaled="1"/>
                </a:gradFill>
                <a:ln w="9525">
                  <a:noFill/>
                  <a:miter lim="800000"/>
                  <a:headEnd/>
                  <a:tailEnd/>
                </a:ln>
              </p:spPr>
              <p:txBody>
                <a:bodyPr wrap="none" anchor="ctr"/>
                <a:lstStyle/>
                <a:p>
                  <a:endParaRPr lang="en-US" dirty="0"/>
                </a:p>
              </p:txBody>
            </p:sp>
          </p:grpSp>
        </p:grpSp>
        <p:grpSp>
          <p:nvGrpSpPr>
            <p:cNvPr id="7" name="Group 65"/>
            <p:cNvGrpSpPr>
              <a:grpSpLocks/>
            </p:cNvGrpSpPr>
            <p:nvPr/>
          </p:nvGrpSpPr>
          <p:grpSpPr bwMode="auto">
            <a:xfrm>
              <a:off x="2708" y="2015"/>
              <a:ext cx="232" cy="11"/>
              <a:chOff x="2708" y="2015"/>
              <a:chExt cx="232" cy="11"/>
            </a:xfrm>
          </p:grpSpPr>
          <p:sp>
            <p:nvSpPr>
              <p:cNvPr id="17476" name="Rectangle 66"/>
              <p:cNvSpPr>
                <a:spLocks noChangeArrowheads="1"/>
              </p:cNvSpPr>
              <p:nvPr/>
            </p:nvSpPr>
            <p:spPr bwMode="auto">
              <a:xfrm>
                <a:off x="2708" y="2015"/>
                <a:ext cx="232" cy="3"/>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7" name="Rectangle 67"/>
              <p:cNvSpPr>
                <a:spLocks noChangeArrowheads="1"/>
              </p:cNvSpPr>
              <p:nvPr/>
            </p:nvSpPr>
            <p:spPr bwMode="auto">
              <a:xfrm>
                <a:off x="2708" y="2017"/>
                <a:ext cx="232" cy="9"/>
              </a:xfrm>
              <a:prstGeom prst="rect">
                <a:avLst/>
              </a:prstGeom>
              <a:gradFill rotWithShape="0">
                <a:gsLst>
                  <a:gs pos="0">
                    <a:srgbClr val="0F1E4B"/>
                  </a:gs>
                  <a:gs pos="50000">
                    <a:srgbClr val="3365FB"/>
                  </a:gs>
                  <a:gs pos="100000">
                    <a:srgbClr val="0F1E4B"/>
                  </a:gs>
                </a:gsLst>
                <a:lin ang="0" scaled="1"/>
              </a:gradFill>
              <a:ln w="9525">
                <a:noFill/>
                <a:miter lim="800000"/>
                <a:headEnd/>
                <a:tailEnd/>
              </a:ln>
            </p:spPr>
            <p:txBody>
              <a:bodyPr wrap="none" anchor="ctr"/>
              <a:lstStyle/>
              <a:p>
                <a:endParaRPr lang="en-US" dirty="0"/>
              </a:p>
            </p:txBody>
          </p:sp>
        </p:grpSp>
        <p:sp>
          <p:nvSpPr>
            <p:cNvPr id="17465" name="Rectangle 68"/>
            <p:cNvSpPr>
              <a:spLocks noChangeArrowheads="1"/>
            </p:cNvSpPr>
            <p:nvPr/>
          </p:nvSpPr>
          <p:spPr bwMode="auto">
            <a:xfrm rot="-240000">
              <a:off x="2791" y="1729"/>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66" name="Rectangle 69"/>
            <p:cNvSpPr>
              <a:spLocks noChangeArrowheads="1"/>
            </p:cNvSpPr>
            <p:nvPr/>
          </p:nvSpPr>
          <p:spPr bwMode="auto">
            <a:xfrm rot="-240000">
              <a:off x="2791" y="1735"/>
              <a:ext cx="66" cy="3"/>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67" name="Rectangle 70"/>
            <p:cNvSpPr>
              <a:spLocks noChangeArrowheads="1"/>
            </p:cNvSpPr>
            <p:nvPr/>
          </p:nvSpPr>
          <p:spPr bwMode="auto">
            <a:xfrm rot="-240000">
              <a:off x="2791" y="1741"/>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68" name="Rectangle 71"/>
            <p:cNvSpPr>
              <a:spLocks noChangeArrowheads="1"/>
            </p:cNvSpPr>
            <p:nvPr/>
          </p:nvSpPr>
          <p:spPr bwMode="auto">
            <a:xfrm rot="-240000">
              <a:off x="2791" y="1747"/>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69" name="Rectangle 72"/>
            <p:cNvSpPr>
              <a:spLocks noChangeArrowheads="1"/>
            </p:cNvSpPr>
            <p:nvPr/>
          </p:nvSpPr>
          <p:spPr bwMode="auto">
            <a:xfrm rot="-240000">
              <a:off x="2791" y="1752"/>
              <a:ext cx="66" cy="3"/>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0" name="Rectangle 73"/>
            <p:cNvSpPr>
              <a:spLocks noChangeArrowheads="1"/>
            </p:cNvSpPr>
            <p:nvPr/>
          </p:nvSpPr>
          <p:spPr bwMode="auto">
            <a:xfrm rot="-240000">
              <a:off x="2791" y="1759"/>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1" name="Rectangle 74"/>
            <p:cNvSpPr>
              <a:spLocks noChangeArrowheads="1"/>
            </p:cNvSpPr>
            <p:nvPr/>
          </p:nvSpPr>
          <p:spPr bwMode="auto">
            <a:xfrm rot="-240000">
              <a:off x="2791" y="1763"/>
              <a:ext cx="66" cy="4"/>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2" name="Rectangle 75"/>
            <p:cNvSpPr>
              <a:spLocks noChangeArrowheads="1"/>
            </p:cNvSpPr>
            <p:nvPr/>
          </p:nvSpPr>
          <p:spPr bwMode="auto">
            <a:xfrm rot="-240000">
              <a:off x="2791" y="1769"/>
              <a:ext cx="66" cy="4"/>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3" name="Rectangle 76"/>
            <p:cNvSpPr>
              <a:spLocks noChangeArrowheads="1"/>
            </p:cNvSpPr>
            <p:nvPr/>
          </p:nvSpPr>
          <p:spPr bwMode="auto">
            <a:xfrm rot="-240000">
              <a:off x="2791" y="1723"/>
              <a:ext cx="66" cy="3"/>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4" name="Rectangle 77"/>
            <p:cNvSpPr>
              <a:spLocks noChangeArrowheads="1"/>
            </p:cNvSpPr>
            <p:nvPr/>
          </p:nvSpPr>
          <p:spPr bwMode="auto">
            <a:xfrm rot="-240000">
              <a:off x="2791" y="1717"/>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sp>
          <p:nvSpPr>
            <p:cNvPr id="17475" name="Rectangle 78"/>
            <p:cNvSpPr>
              <a:spLocks noChangeArrowheads="1"/>
            </p:cNvSpPr>
            <p:nvPr/>
          </p:nvSpPr>
          <p:spPr bwMode="auto">
            <a:xfrm rot="-240000">
              <a:off x="2791" y="1711"/>
              <a:ext cx="66" cy="2"/>
            </a:xfrm>
            <a:prstGeom prst="rect">
              <a:avLst/>
            </a:prstGeom>
            <a:gradFill rotWithShape="0">
              <a:gsLst>
                <a:gs pos="0">
                  <a:srgbClr val="1D2B4B"/>
                </a:gs>
                <a:gs pos="50000">
                  <a:srgbClr val="618FFD"/>
                </a:gs>
                <a:gs pos="100000">
                  <a:srgbClr val="1D2B4B"/>
                </a:gs>
              </a:gsLst>
              <a:lin ang="0" scaled="1"/>
            </a:gradFill>
            <a:ln w="9525">
              <a:noFill/>
              <a:miter lim="800000"/>
              <a:headEnd/>
              <a:tailEnd/>
            </a:ln>
          </p:spPr>
          <p:txBody>
            <a:bodyPr wrap="none" anchor="ctr"/>
            <a:lstStyle/>
            <a:p>
              <a:endParaRPr lang="en-US" dirty="0"/>
            </a:p>
          </p:txBody>
        </p:sp>
      </p:grpSp>
    </p:spTree>
    <p:extLst>
      <p:ext uri="{BB962C8B-B14F-4D97-AF65-F5344CB8AC3E}">
        <p14:creationId xmlns:p14="http://schemas.microsoft.com/office/powerpoint/2010/main" val="767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55556E-7 -4.44444E-6 L -0.21597 -0.02708 " pathEditMode="relative" rAng="0" ptsTypes="AA">
                                      <p:cBhvr>
                                        <p:cTn id="6" dur="1000" fill="hold"/>
                                        <p:tgtEl>
                                          <p:spTgt spid="82"/>
                                        </p:tgtEl>
                                        <p:attrNameLst>
                                          <p:attrName>ppt_x</p:attrName>
                                          <p:attrName>ppt_y</p:attrName>
                                        </p:attrNameLst>
                                      </p:cBhvr>
                                      <p:rCtr x="-10800" y="-1400"/>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82"/>
                                        </p:tgtEl>
                                      </p:cBhvr>
                                    </p:animEffect>
                                    <p:set>
                                      <p:cBhvr>
                                        <p:cTn id="11" dur="1" fill="hold">
                                          <p:stCondLst>
                                            <p:cond delay="999"/>
                                          </p:stCondLst>
                                        </p:cTn>
                                        <p:tgtEl>
                                          <p:spTgt spid="82"/>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decel="50000" fill="hold" nodeType="afterEffect">
                                  <p:stCondLst>
                                    <p:cond delay="0"/>
                                  </p:stCondLst>
                                  <p:childTnLst>
                                    <p:animMotion origin="layout" path="M -4.72222E-6 4.44444E-6 L -0.27743 -0.01459 " pathEditMode="relative" rAng="0" ptsTypes="AA">
                                      <p:cBhvr>
                                        <p:cTn id="14" dur="1000" fill="hold"/>
                                        <p:tgtEl>
                                          <p:spTgt spid="83"/>
                                        </p:tgtEl>
                                        <p:attrNameLst>
                                          <p:attrName>ppt_x</p:attrName>
                                          <p:attrName>ppt_y</p:attrName>
                                        </p:attrNameLst>
                                      </p:cBhvr>
                                      <p:rCtr x="-13900" y="-700"/>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3"/>
                                        </p:tgtEl>
                                      </p:cBhvr>
                                    </p:animEffect>
                                    <p:set>
                                      <p:cBhvr>
                                        <p:cTn id="19" dur="1" fill="hold">
                                          <p:stCondLst>
                                            <p:cond delay="499"/>
                                          </p:stCondLst>
                                        </p:cTn>
                                        <p:tgtEl>
                                          <p:spTgt spid="83"/>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1000" fill="hold"/>
                                        <p:tgtEl>
                                          <p:spTgt spid="58"/>
                                        </p:tgtEl>
                                        <p:attrNameLst>
                                          <p:attrName>ppt_w</p:attrName>
                                        </p:attrNameLst>
                                      </p:cBhvr>
                                      <p:tavLst>
                                        <p:tav tm="0">
                                          <p:val>
                                            <p:strVal val="#ppt_w*0.70"/>
                                          </p:val>
                                        </p:tav>
                                        <p:tav tm="100000">
                                          <p:val>
                                            <p:strVal val="#ppt_w"/>
                                          </p:val>
                                        </p:tav>
                                      </p:tavLst>
                                    </p:anim>
                                    <p:anim calcmode="lin" valueType="num">
                                      <p:cBhvr>
                                        <p:cTn id="32" dur="1000" fill="hold"/>
                                        <p:tgtEl>
                                          <p:spTgt spid="58"/>
                                        </p:tgtEl>
                                        <p:attrNameLst>
                                          <p:attrName>ppt_h</p:attrName>
                                        </p:attrNameLst>
                                      </p:cBhvr>
                                      <p:tavLst>
                                        <p:tav tm="0">
                                          <p:val>
                                            <p:strVal val="#ppt_h"/>
                                          </p:val>
                                        </p:tav>
                                        <p:tav tm="100000">
                                          <p:val>
                                            <p:strVal val="#ppt_h"/>
                                          </p:val>
                                        </p:tav>
                                      </p:tavLst>
                                    </p:anim>
                                    <p:animEffect transition="in" filter="fade">
                                      <p:cBhvr>
                                        <p:cTn id="33" dur="1000"/>
                                        <p:tgtEl>
                                          <p:spTgt spid="5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1000" fill="hold"/>
                                        <p:tgtEl>
                                          <p:spTgt spid="71"/>
                                        </p:tgtEl>
                                        <p:attrNameLst>
                                          <p:attrName>ppt_w</p:attrName>
                                        </p:attrNameLst>
                                      </p:cBhvr>
                                      <p:tavLst>
                                        <p:tav tm="0">
                                          <p:val>
                                            <p:strVal val="#ppt_w*0.70"/>
                                          </p:val>
                                        </p:tav>
                                        <p:tav tm="100000">
                                          <p:val>
                                            <p:strVal val="#ppt_w"/>
                                          </p:val>
                                        </p:tav>
                                      </p:tavLst>
                                    </p:anim>
                                    <p:anim calcmode="lin" valueType="num">
                                      <p:cBhvr>
                                        <p:cTn id="37" dur="1000" fill="hold"/>
                                        <p:tgtEl>
                                          <p:spTgt spid="71"/>
                                        </p:tgtEl>
                                        <p:attrNameLst>
                                          <p:attrName>ppt_h</p:attrName>
                                        </p:attrNameLst>
                                      </p:cBhvr>
                                      <p:tavLst>
                                        <p:tav tm="0">
                                          <p:val>
                                            <p:strVal val="#ppt_h"/>
                                          </p:val>
                                        </p:tav>
                                        <p:tav tm="100000">
                                          <p:val>
                                            <p:strVal val="#ppt_h"/>
                                          </p:val>
                                        </p:tav>
                                      </p:tavLst>
                                    </p:anim>
                                    <p:animEffect transition="in" filter="fade">
                                      <p:cBhvr>
                                        <p:cTn id="38" dur="1000"/>
                                        <p:tgtEl>
                                          <p:spTgt spid="71"/>
                                        </p:tgtEl>
                                      </p:cBhvr>
                                    </p:animEffect>
                                  </p:childTnLst>
                                </p:cTn>
                              </p:par>
                            </p:childTnLst>
                          </p:cTn>
                        </p:par>
                        <p:par>
                          <p:cTn id="39" fill="hold">
                            <p:stCondLst>
                              <p:cond delay="1000"/>
                            </p:stCondLst>
                            <p:childTnLst>
                              <p:par>
                                <p:cTn id="40" presetID="2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par>
                          <p:cTn id="47" fill="hold">
                            <p:stCondLst>
                              <p:cond delay="1500"/>
                            </p:stCondLst>
                            <p:childTnLst>
                              <p:par>
                                <p:cTn id="48" presetID="1" presetClass="exit" presetSubtype="0" fill="hold" grpId="1" nodeType="afterEffect">
                                  <p:stCondLst>
                                    <p:cond delay="100"/>
                                  </p:stCondLst>
                                  <p:childTnLst>
                                    <p:set>
                                      <p:cBhvr>
                                        <p:cTn id="49" dur="1" fill="hold">
                                          <p:stCondLst>
                                            <p:cond delay="0"/>
                                          </p:stCondLst>
                                        </p:cTn>
                                        <p:tgtEl>
                                          <p:spTgt spid="59"/>
                                        </p:tgtEl>
                                        <p:attrNameLst>
                                          <p:attrName>style.visibility</p:attrName>
                                        </p:attrNameLst>
                                      </p:cBhvr>
                                      <p:to>
                                        <p:strVal val="hidden"/>
                                      </p:to>
                                    </p:set>
                                  </p:childTnLst>
                                </p:cTn>
                              </p:par>
                            </p:childTnLst>
                          </p:cTn>
                        </p:par>
                        <p:par>
                          <p:cTn id="50" fill="hold">
                            <p:stCondLst>
                              <p:cond delay="1600"/>
                            </p:stCondLst>
                            <p:childTnLst>
                              <p:par>
                                <p:cTn id="51" presetID="1" presetClass="entr" presetSubtype="0" fill="hold" grpId="0" nodeType="afterEffect">
                                  <p:stCondLst>
                                    <p:cond delay="100"/>
                                  </p:stCondLst>
                                  <p:childTnLst>
                                    <p:set>
                                      <p:cBhvr>
                                        <p:cTn id="52" dur="1" fill="hold">
                                          <p:stCondLst>
                                            <p:cond delay="0"/>
                                          </p:stCondLst>
                                        </p:cTn>
                                        <p:tgtEl>
                                          <p:spTgt spid="60"/>
                                        </p:tgtEl>
                                        <p:attrNameLst>
                                          <p:attrName>style.visibility</p:attrName>
                                        </p:attrNameLst>
                                      </p:cBhvr>
                                      <p:to>
                                        <p:strVal val="visible"/>
                                      </p:to>
                                    </p:set>
                                  </p:childTnLst>
                                </p:cTn>
                              </p:par>
                            </p:childTnLst>
                          </p:cTn>
                        </p:par>
                        <p:par>
                          <p:cTn id="53" fill="hold">
                            <p:stCondLst>
                              <p:cond delay="1700"/>
                            </p:stCondLst>
                            <p:childTnLst>
                              <p:par>
                                <p:cTn id="54" presetID="1" presetClass="exit" presetSubtype="0" fill="hold" grpId="1" nodeType="afterEffect">
                                  <p:stCondLst>
                                    <p:cond delay="100"/>
                                  </p:stCondLst>
                                  <p:childTnLst>
                                    <p:set>
                                      <p:cBhvr>
                                        <p:cTn id="55" dur="1" fill="hold">
                                          <p:stCondLst>
                                            <p:cond delay="0"/>
                                          </p:stCondLst>
                                        </p:cTn>
                                        <p:tgtEl>
                                          <p:spTgt spid="60"/>
                                        </p:tgtEl>
                                        <p:attrNameLst>
                                          <p:attrName>style.visibility</p:attrName>
                                        </p:attrNameLst>
                                      </p:cBhvr>
                                      <p:to>
                                        <p:strVal val="hidden"/>
                                      </p:to>
                                    </p:set>
                                  </p:childTnLst>
                                </p:cTn>
                              </p:par>
                            </p:childTnLst>
                          </p:cTn>
                        </p:par>
                        <p:par>
                          <p:cTn id="56" fill="hold">
                            <p:stCondLst>
                              <p:cond delay="1800"/>
                            </p:stCondLst>
                            <p:childTnLst>
                              <p:par>
                                <p:cTn id="57" presetID="1" presetClass="entr" presetSubtype="0" fill="hold" grpId="0" nodeType="afterEffect">
                                  <p:stCondLst>
                                    <p:cond delay="100"/>
                                  </p:stCondLst>
                                  <p:childTnLst>
                                    <p:set>
                                      <p:cBhvr>
                                        <p:cTn id="58" dur="1" fill="hold">
                                          <p:stCondLst>
                                            <p:cond delay="0"/>
                                          </p:stCondLst>
                                        </p:cTn>
                                        <p:tgtEl>
                                          <p:spTgt spid="61"/>
                                        </p:tgtEl>
                                        <p:attrNameLst>
                                          <p:attrName>style.visibility</p:attrName>
                                        </p:attrNameLst>
                                      </p:cBhvr>
                                      <p:to>
                                        <p:strVal val="visible"/>
                                      </p:to>
                                    </p:set>
                                  </p:childTnLst>
                                </p:cTn>
                              </p:par>
                            </p:childTnLst>
                          </p:cTn>
                        </p:par>
                        <p:par>
                          <p:cTn id="59" fill="hold">
                            <p:stCondLst>
                              <p:cond delay="1900"/>
                            </p:stCondLst>
                            <p:childTnLst>
                              <p:par>
                                <p:cTn id="60" presetID="1" presetClass="exit" presetSubtype="0" fill="hold" grpId="1" nodeType="afterEffect">
                                  <p:stCondLst>
                                    <p:cond delay="100"/>
                                  </p:stCondLst>
                                  <p:childTnLst>
                                    <p:set>
                                      <p:cBhvr>
                                        <p:cTn id="61" dur="1" fill="hold">
                                          <p:stCondLst>
                                            <p:cond delay="0"/>
                                          </p:stCondLst>
                                        </p:cTn>
                                        <p:tgtEl>
                                          <p:spTgt spid="61"/>
                                        </p:tgtEl>
                                        <p:attrNameLst>
                                          <p:attrName>style.visibility</p:attrName>
                                        </p:attrNameLst>
                                      </p:cBhvr>
                                      <p:to>
                                        <p:strVal val="hidden"/>
                                      </p:to>
                                    </p:set>
                                  </p:childTnLst>
                                </p:cTn>
                              </p:par>
                            </p:childTnLst>
                          </p:cTn>
                        </p:par>
                        <p:par>
                          <p:cTn id="62" fill="hold">
                            <p:stCondLst>
                              <p:cond delay="2000"/>
                            </p:stCondLst>
                            <p:childTnLst>
                              <p:par>
                                <p:cTn id="63" presetID="1" presetClass="entr" presetSubtype="0" fill="hold" grpId="0" nodeType="afterEffect">
                                  <p:stCondLst>
                                    <p:cond delay="100"/>
                                  </p:stCondLst>
                                  <p:childTnLst>
                                    <p:set>
                                      <p:cBhvr>
                                        <p:cTn id="64" dur="1" fill="hold">
                                          <p:stCondLst>
                                            <p:cond delay="0"/>
                                          </p:stCondLst>
                                        </p:cTn>
                                        <p:tgtEl>
                                          <p:spTgt spid="62"/>
                                        </p:tgtEl>
                                        <p:attrNameLst>
                                          <p:attrName>style.visibility</p:attrName>
                                        </p:attrNameLst>
                                      </p:cBhvr>
                                      <p:to>
                                        <p:strVal val="visible"/>
                                      </p:to>
                                    </p:set>
                                  </p:childTnLst>
                                </p:cTn>
                              </p:par>
                            </p:childTnLst>
                          </p:cTn>
                        </p:par>
                        <p:par>
                          <p:cTn id="65" fill="hold">
                            <p:stCondLst>
                              <p:cond delay="2100"/>
                            </p:stCondLst>
                            <p:childTnLst>
                              <p:par>
                                <p:cTn id="66" presetID="1" presetClass="exit" presetSubtype="0" fill="hold" grpId="1" nodeType="afterEffect">
                                  <p:stCondLst>
                                    <p:cond delay="100"/>
                                  </p:stCondLst>
                                  <p:childTnLst>
                                    <p:set>
                                      <p:cBhvr>
                                        <p:cTn id="67" dur="1" fill="hold">
                                          <p:stCondLst>
                                            <p:cond delay="0"/>
                                          </p:stCondLst>
                                        </p:cTn>
                                        <p:tgtEl>
                                          <p:spTgt spid="62"/>
                                        </p:tgtEl>
                                        <p:attrNameLst>
                                          <p:attrName>style.visibility</p:attrName>
                                        </p:attrNameLst>
                                      </p:cBhvr>
                                      <p:to>
                                        <p:strVal val="hidden"/>
                                      </p:to>
                                    </p:set>
                                  </p:childTnLst>
                                </p:cTn>
                              </p:par>
                            </p:childTnLst>
                          </p:cTn>
                        </p:par>
                        <p:par>
                          <p:cTn id="68" fill="hold">
                            <p:stCondLst>
                              <p:cond delay="2200"/>
                            </p:stCondLst>
                            <p:childTnLst>
                              <p:par>
                                <p:cTn id="69" presetID="1" presetClass="entr" presetSubtype="0" fill="hold" grpId="0" nodeType="afterEffect">
                                  <p:stCondLst>
                                    <p:cond delay="100"/>
                                  </p:stCondLst>
                                  <p:childTnLst>
                                    <p:set>
                                      <p:cBhvr>
                                        <p:cTn id="70" dur="1" fill="hold">
                                          <p:stCondLst>
                                            <p:cond delay="0"/>
                                          </p:stCondLst>
                                        </p:cTn>
                                        <p:tgtEl>
                                          <p:spTgt spid="63"/>
                                        </p:tgtEl>
                                        <p:attrNameLst>
                                          <p:attrName>style.visibility</p:attrName>
                                        </p:attrNameLst>
                                      </p:cBhvr>
                                      <p:to>
                                        <p:strVal val="visible"/>
                                      </p:to>
                                    </p:set>
                                  </p:childTnLst>
                                </p:cTn>
                              </p:par>
                            </p:childTnLst>
                          </p:cTn>
                        </p:par>
                        <p:par>
                          <p:cTn id="71" fill="hold">
                            <p:stCondLst>
                              <p:cond delay="2300"/>
                            </p:stCondLst>
                            <p:childTnLst>
                              <p:par>
                                <p:cTn id="72" presetID="1" presetClass="exit" presetSubtype="0" fill="hold" grpId="1" nodeType="afterEffect">
                                  <p:stCondLst>
                                    <p:cond delay="100"/>
                                  </p:stCondLst>
                                  <p:childTnLst>
                                    <p:set>
                                      <p:cBhvr>
                                        <p:cTn id="73" dur="1" fill="hold">
                                          <p:stCondLst>
                                            <p:cond delay="0"/>
                                          </p:stCondLst>
                                        </p:cTn>
                                        <p:tgtEl>
                                          <p:spTgt spid="63"/>
                                        </p:tgtEl>
                                        <p:attrNameLst>
                                          <p:attrName>style.visibility</p:attrName>
                                        </p:attrNameLst>
                                      </p:cBhvr>
                                      <p:to>
                                        <p:strVal val="hidden"/>
                                      </p:to>
                                    </p:set>
                                  </p:childTnLst>
                                </p:cTn>
                              </p:par>
                            </p:childTnLst>
                          </p:cTn>
                        </p:par>
                        <p:par>
                          <p:cTn id="74" fill="hold">
                            <p:stCondLst>
                              <p:cond delay="2400"/>
                            </p:stCondLst>
                            <p:childTnLst>
                              <p:par>
                                <p:cTn id="75" presetID="1" presetClass="entr" presetSubtype="0" fill="hold" grpId="0" nodeType="afterEffect">
                                  <p:stCondLst>
                                    <p:cond delay="100"/>
                                  </p:stCondLst>
                                  <p:childTnLst>
                                    <p:set>
                                      <p:cBhvr>
                                        <p:cTn id="76" dur="1" fill="hold">
                                          <p:stCondLst>
                                            <p:cond delay="0"/>
                                          </p:stCondLst>
                                        </p:cTn>
                                        <p:tgtEl>
                                          <p:spTgt spid="64"/>
                                        </p:tgtEl>
                                        <p:attrNameLst>
                                          <p:attrName>style.visibility</p:attrName>
                                        </p:attrNameLst>
                                      </p:cBhvr>
                                      <p:to>
                                        <p:strVal val="visible"/>
                                      </p:to>
                                    </p:set>
                                  </p:childTnLst>
                                </p:cTn>
                              </p:par>
                            </p:childTnLst>
                          </p:cTn>
                        </p:par>
                        <p:par>
                          <p:cTn id="77" fill="hold">
                            <p:stCondLst>
                              <p:cond delay="2500"/>
                            </p:stCondLst>
                            <p:childTnLst>
                              <p:par>
                                <p:cTn id="78" presetID="1" presetClass="exit" presetSubtype="0" fill="hold" grpId="1" nodeType="afterEffect">
                                  <p:stCondLst>
                                    <p:cond delay="100"/>
                                  </p:stCondLst>
                                  <p:childTnLst>
                                    <p:set>
                                      <p:cBhvr>
                                        <p:cTn id="79" dur="1" fill="hold">
                                          <p:stCondLst>
                                            <p:cond delay="0"/>
                                          </p:stCondLst>
                                        </p:cTn>
                                        <p:tgtEl>
                                          <p:spTgt spid="64"/>
                                        </p:tgtEl>
                                        <p:attrNameLst>
                                          <p:attrName>style.visibility</p:attrName>
                                        </p:attrNameLst>
                                      </p:cBhvr>
                                      <p:to>
                                        <p:strVal val="hidden"/>
                                      </p:to>
                                    </p:set>
                                  </p:childTnLst>
                                </p:cTn>
                              </p:par>
                            </p:childTnLst>
                          </p:cTn>
                        </p:par>
                        <p:par>
                          <p:cTn id="80" fill="hold">
                            <p:stCondLst>
                              <p:cond delay="2600"/>
                            </p:stCondLst>
                            <p:childTnLst>
                              <p:par>
                                <p:cTn id="81" presetID="1" presetClass="entr" presetSubtype="0" fill="hold" grpId="0" nodeType="afterEffect">
                                  <p:stCondLst>
                                    <p:cond delay="100"/>
                                  </p:stCondLst>
                                  <p:childTnLst>
                                    <p:set>
                                      <p:cBhvr>
                                        <p:cTn id="82" dur="1" fill="hold">
                                          <p:stCondLst>
                                            <p:cond delay="0"/>
                                          </p:stCondLst>
                                        </p:cTn>
                                        <p:tgtEl>
                                          <p:spTgt spid="84"/>
                                        </p:tgtEl>
                                        <p:attrNameLst>
                                          <p:attrName>style.visibility</p:attrName>
                                        </p:attrNameLst>
                                      </p:cBhvr>
                                      <p:to>
                                        <p:strVal val="visible"/>
                                      </p:to>
                                    </p:set>
                                  </p:childTnLst>
                                </p:cTn>
                              </p:par>
                            </p:childTnLst>
                          </p:cTn>
                        </p:par>
                        <p:par>
                          <p:cTn id="83" fill="hold">
                            <p:stCondLst>
                              <p:cond delay="2700"/>
                            </p:stCondLst>
                            <p:childTnLst>
                              <p:par>
                                <p:cTn id="84" presetID="1" presetClass="exit" presetSubtype="0" fill="hold" grpId="1" nodeType="afterEffect">
                                  <p:stCondLst>
                                    <p:cond delay="100"/>
                                  </p:stCondLst>
                                  <p:childTnLst>
                                    <p:set>
                                      <p:cBhvr>
                                        <p:cTn id="85" dur="1" fill="hold">
                                          <p:stCondLst>
                                            <p:cond delay="0"/>
                                          </p:stCondLst>
                                        </p:cTn>
                                        <p:tgtEl>
                                          <p:spTgt spid="84"/>
                                        </p:tgtEl>
                                        <p:attrNameLst>
                                          <p:attrName>style.visibility</p:attrName>
                                        </p:attrNameLst>
                                      </p:cBhvr>
                                      <p:to>
                                        <p:strVal val="hidden"/>
                                      </p:to>
                                    </p:set>
                                  </p:childTnLst>
                                </p:cTn>
                              </p:par>
                            </p:childTnLst>
                          </p:cTn>
                        </p:par>
                        <p:par>
                          <p:cTn id="86" fill="hold">
                            <p:stCondLst>
                              <p:cond delay="2800"/>
                            </p:stCondLst>
                            <p:childTnLst>
                              <p:par>
                                <p:cTn id="87" presetID="1" presetClass="entr" presetSubtype="0" fill="hold" grpId="0" nodeType="afterEffect">
                                  <p:stCondLst>
                                    <p:cond delay="100"/>
                                  </p:stCondLst>
                                  <p:childTnLst>
                                    <p:set>
                                      <p:cBhvr>
                                        <p:cTn id="88" dur="1" fill="hold">
                                          <p:stCondLst>
                                            <p:cond delay="0"/>
                                          </p:stCondLst>
                                        </p:cTn>
                                        <p:tgtEl>
                                          <p:spTgt spid="72"/>
                                        </p:tgtEl>
                                        <p:attrNameLst>
                                          <p:attrName>style.visibility</p:attrName>
                                        </p:attrNameLst>
                                      </p:cBhvr>
                                      <p:to>
                                        <p:strVal val="visible"/>
                                      </p:to>
                                    </p:set>
                                  </p:childTnLst>
                                </p:cTn>
                              </p:par>
                            </p:childTnLst>
                          </p:cTn>
                        </p:par>
                        <p:par>
                          <p:cTn id="89" fill="hold">
                            <p:stCondLst>
                              <p:cond delay="2900"/>
                            </p:stCondLst>
                            <p:childTnLst>
                              <p:par>
                                <p:cTn id="90" presetID="1" presetClass="exit" presetSubtype="0" fill="hold" grpId="1" nodeType="afterEffect">
                                  <p:stCondLst>
                                    <p:cond delay="100"/>
                                  </p:stCondLst>
                                  <p:childTnLst>
                                    <p:set>
                                      <p:cBhvr>
                                        <p:cTn id="91" dur="1" fill="hold">
                                          <p:stCondLst>
                                            <p:cond delay="0"/>
                                          </p:stCondLst>
                                        </p:cTn>
                                        <p:tgtEl>
                                          <p:spTgt spid="72"/>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500" fill="hold"/>
                                        <p:tgtEl>
                                          <p:spTgt spid="74"/>
                                        </p:tgtEl>
                                        <p:attrNameLst>
                                          <p:attrName>ppt_w</p:attrName>
                                        </p:attrNameLst>
                                      </p:cBhvr>
                                      <p:tavLst>
                                        <p:tav tm="0">
                                          <p:val>
                                            <p:fltVal val="0"/>
                                          </p:val>
                                        </p:tav>
                                        <p:tav tm="100000">
                                          <p:val>
                                            <p:strVal val="#ppt_w"/>
                                          </p:val>
                                        </p:tav>
                                      </p:tavLst>
                                    </p:anim>
                                    <p:anim calcmode="lin" valueType="num">
                                      <p:cBhvr>
                                        <p:cTn id="95" dur="500" fill="hold"/>
                                        <p:tgtEl>
                                          <p:spTgt spid="74"/>
                                        </p:tgtEl>
                                        <p:attrNameLst>
                                          <p:attrName>ppt_h</p:attrName>
                                        </p:attrNameLst>
                                      </p:cBhvr>
                                      <p:tavLst>
                                        <p:tav tm="0">
                                          <p:val>
                                            <p:fltVal val="0"/>
                                          </p:val>
                                        </p:tav>
                                        <p:tav tm="100000">
                                          <p:val>
                                            <p:strVal val="#ppt_h"/>
                                          </p:val>
                                        </p:tav>
                                      </p:tavLst>
                                    </p:anim>
                                  </p:childTnLst>
                                </p:cTn>
                              </p:par>
                            </p:childTnLst>
                          </p:cTn>
                        </p:par>
                        <p:par>
                          <p:cTn id="96" fill="hold">
                            <p:stCondLst>
                              <p:cond delay="3400"/>
                            </p:stCondLst>
                            <p:childTnLst>
                              <p:par>
                                <p:cTn id="97" presetID="1" presetClass="entr" presetSubtype="0" fill="hold" grpId="0" nodeType="afterEffect">
                                  <p:stCondLst>
                                    <p:cond delay="100"/>
                                  </p:stCondLst>
                                  <p:childTnLst>
                                    <p:set>
                                      <p:cBhvr>
                                        <p:cTn id="98" dur="1" fill="hold">
                                          <p:stCondLst>
                                            <p:cond delay="0"/>
                                          </p:stCondLst>
                                        </p:cTn>
                                        <p:tgtEl>
                                          <p:spTgt spid="70"/>
                                        </p:tgtEl>
                                        <p:attrNameLst>
                                          <p:attrName>style.visibility</p:attrName>
                                        </p:attrNameLst>
                                      </p:cBhvr>
                                      <p:to>
                                        <p:strVal val="visible"/>
                                      </p:to>
                                    </p:set>
                                  </p:childTnLst>
                                </p:cTn>
                              </p:par>
                            </p:childTnLst>
                          </p:cTn>
                        </p:par>
                        <p:par>
                          <p:cTn id="99" fill="hold">
                            <p:stCondLst>
                              <p:cond delay="3500"/>
                            </p:stCondLst>
                            <p:childTnLst>
                              <p:par>
                                <p:cTn id="100" presetID="1" presetClass="exit" presetSubtype="0" fill="hold" grpId="1" nodeType="afterEffect">
                                  <p:stCondLst>
                                    <p:cond delay="100"/>
                                  </p:stCondLst>
                                  <p:childTnLst>
                                    <p:set>
                                      <p:cBhvr>
                                        <p:cTn id="101" dur="1" fill="hold">
                                          <p:stCondLst>
                                            <p:cond delay="0"/>
                                          </p:stCondLst>
                                        </p:cTn>
                                        <p:tgtEl>
                                          <p:spTgt spid="70"/>
                                        </p:tgtEl>
                                        <p:attrNameLst>
                                          <p:attrName>style.visibility</p:attrName>
                                        </p:attrNameLst>
                                      </p:cBhvr>
                                      <p:to>
                                        <p:strVal val="hidden"/>
                                      </p:to>
                                    </p:set>
                                  </p:childTnLst>
                                </p:cTn>
                              </p:par>
                            </p:childTnLst>
                          </p:cTn>
                        </p:par>
                        <p:par>
                          <p:cTn id="102" fill="hold">
                            <p:stCondLst>
                              <p:cond delay="3600"/>
                            </p:stCondLst>
                            <p:childTnLst>
                              <p:par>
                                <p:cTn id="103" presetID="1" presetClass="entr" presetSubtype="0" fill="hold" grpId="0" nodeType="afterEffect">
                                  <p:stCondLst>
                                    <p:cond delay="100"/>
                                  </p:stCondLst>
                                  <p:childTnLst>
                                    <p:set>
                                      <p:cBhvr>
                                        <p:cTn id="104" dur="1" fill="hold">
                                          <p:stCondLst>
                                            <p:cond delay="0"/>
                                          </p:stCondLst>
                                        </p:cTn>
                                        <p:tgtEl>
                                          <p:spTgt spid="69"/>
                                        </p:tgtEl>
                                        <p:attrNameLst>
                                          <p:attrName>style.visibility</p:attrName>
                                        </p:attrNameLst>
                                      </p:cBhvr>
                                      <p:to>
                                        <p:strVal val="visible"/>
                                      </p:to>
                                    </p:set>
                                  </p:childTnLst>
                                </p:cTn>
                              </p:par>
                            </p:childTnLst>
                          </p:cTn>
                        </p:par>
                        <p:par>
                          <p:cTn id="105" fill="hold">
                            <p:stCondLst>
                              <p:cond delay="3700"/>
                            </p:stCondLst>
                            <p:childTnLst>
                              <p:par>
                                <p:cTn id="106" presetID="1" presetClass="exit" presetSubtype="0" fill="hold" grpId="1" nodeType="afterEffect">
                                  <p:stCondLst>
                                    <p:cond delay="100"/>
                                  </p:stCondLst>
                                  <p:childTnLst>
                                    <p:set>
                                      <p:cBhvr>
                                        <p:cTn id="107" dur="1" fill="hold">
                                          <p:stCondLst>
                                            <p:cond delay="0"/>
                                          </p:stCondLst>
                                        </p:cTn>
                                        <p:tgtEl>
                                          <p:spTgt spid="69"/>
                                        </p:tgtEl>
                                        <p:attrNameLst>
                                          <p:attrName>style.visibility</p:attrName>
                                        </p:attrNameLst>
                                      </p:cBhvr>
                                      <p:to>
                                        <p:strVal val="hidden"/>
                                      </p:to>
                                    </p:set>
                                  </p:childTnLst>
                                </p:cTn>
                              </p:par>
                            </p:childTnLst>
                          </p:cTn>
                        </p:par>
                        <p:par>
                          <p:cTn id="108" fill="hold">
                            <p:stCondLst>
                              <p:cond delay="3800"/>
                            </p:stCondLst>
                            <p:childTnLst>
                              <p:par>
                                <p:cTn id="109" presetID="1" presetClass="entr" presetSubtype="0" fill="hold" grpId="0" nodeType="afterEffect">
                                  <p:stCondLst>
                                    <p:cond delay="100"/>
                                  </p:stCondLst>
                                  <p:childTnLst>
                                    <p:set>
                                      <p:cBhvr>
                                        <p:cTn id="110" dur="1" fill="hold">
                                          <p:stCondLst>
                                            <p:cond delay="0"/>
                                          </p:stCondLst>
                                        </p:cTn>
                                        <p:tgtEl>
                                          <p:spTgt spid="68"/>
                                        </p:tgtEl>
                                        <p:attrNameLst>
                                          <p:attrName>style.visibility</p:attrName>
                                        </p:attrNameLst>
                                      </p:cBhvr>
                                      <p:to>
                                        <p:strVal val="visible"/>
                                      </p:to>
                                    </p:set>
                                  </p:childTnLst>
                                </p:cTn>
                              </p:par>
                            </p:childTnLst>
                          </p:cTn>
                        </p:par>
                        <p:par>
                          <p:cTn id="111" fill="hold">
                            <p:stCondLst>
                              <p:cond delay="3900"/>
                            </p:stCondLst>
                            <p:childTnLst>
                              <p:par>
                                <p:cTn id="112" presetID="1" presetClass="exit" presetSubtype="0" fill="hold" grpId="1" nodeType="afterEffect">
                                  <p:stCondLst>
                                    <p:cond delay="100"/>
                                  </p:stCondLst>
                                  <p:childTnLst>
                                    <p:set>
                                      <p:cBhvr>
                                        <p:cTn id="113" dur="1" fill="hold">
                                          <p:stCondLst>
                                            <p:cond delay="0"/>
                                          </p:stCondLst>
                                        </p:cTn>
                                        <p:tgtEl>
                                          <p:spTgt spid="68"/>
                                        </p:tgtEl>
                                        <p:attrNameLst>
                                          <p:attrName>style.visibility</p:attrName>
                                        </p:attrNameLst>
                                      </p:cBhvr>
                                      <p:to>
                                        <p:strVal val="hidden"/>
                                      </p:to>
                                    </p:set>
                                  </p:childTnLst>
                                </p:cTn>
                              </p:par>
                            </p:childTnLst>
                          </p:cTn>
                        </p:par>
                        <p:par>
                          <p:cTn id="114" fill="hold">
                            <p:stCondLst>
                              <p:cond delay="4000"/>
                            </p:stCondLst>
                            <p:childTnLst>
                              <p:par>
                                <p:cTn id="115" presetID="1" presetClass="entr" presetSubtype="0" fill="hold" grpId="0" nodeType="afterEffect">
                                  <p:stCondLst>
                                    <p:cond delay="100"/>
                                  </p:stCondLst>
                                  <p:childTnLst>
                                    <p:set>
                                      <p:cBhvr>
                                        <p:cTn id="116" dur="1" fill="hold">
                                          <p:stCondLst>
                                            <p:cond delay="0"/>
                                          </p:stCondLst>
                                        </p:cTn>
                                        <p:tgtEl>
                                          <p:spTgt spid="67"/>
                                        </p:tgtEl>
                                        <p:attrNameLst>
                                          <p:attrName>style.visibility</p:attrName>
                                        </p:attrNameLst>
                                      </p:cBhvr>
                                      <p:to>
                                        <p:strVal val="visible"/>
                                      </p:to>
                                    </p:set>
                                  </p:childTnLst>
                                </p:cTn>
                              </p:par>
                            </p:childTnLst>
                          </p:cTn>
                        </p:par>
                        <p:par>
                          <p:cTn id="117" fill="hold">
                            <p:stCondLst>
                              <p:cond delay="4100"/>
                            </p:stCondLst>
                            <p:childTnLst>
                              <p:par>
                                <p:cTn id="118" presetID="1" presetClass="exit" presetSubtype="0" fill="hold" grpId="1" nodeType="afterEffect">
                                  <p:stCondLst>
                                    <p:cond delay="100"/>
                                  </p:stCondLst>
                                  <p:childTnLst>
                                    <p:set>
                                      <p:cBhvr>
                                        <p:cTn id="119" dur="1" fill="hold">
                                          <p:stCondLst>
                                            <p:cond delay="0"/>
                                          </p:stCondLst>
                                        </p:cTn>
                                        <p:tgtEl>
                                          <p:spTgt spid="67"/>
                                        </p:tgtEl>
                                        <p:attrNameLst>
                                          <p:attrName>style.visibility</p:attrName>
                                        </p:attrNameLst>
                                      </p:cBhvr>
                                      <p:to>
                                        <p:strVal val="hidden"/>
                                      </p:to>
                                    </p:set>
                                  </p:childTnLst>
                                </p:cTn>
                              </p:par>
                            </p:childTnLst>
                          </p:cTn>
                        </p:par>
                        <p:par>
                          <p:cTn id="120" fill="hold">
                            <p:stCondLst>
                              <p:cond delay="4200"/>
                            </p:stCondLst>
                            <p:childTnLst>
                              <p:par>
                                <p:cTn id="121" presetID="1" presetClass="entr" presetSubtype="0" fill="hold" grpId="0" nodeType="afterEffect">
                                  <p:stCondLst>
                                    <p:cond delay="100"/>
                                  </p:stCondLst>
                                  <p:childTnLst>
                                    <p:set>
                                      <p:cBhvr>
                                        <p:cTn id="122" dur="1" fill="hold">
                                          <p:stCondLst>
                                            <p:cond delay="0"/>
                                          </p:stCondLst>
                                        </p:cTn>
                                        <p:tgtEl>
                                          <p:spTgt spid="66"/>
                                        </p:tgtEl>
                                        <p:attrNameLst>
                                          <p:attrName>style.visibility</p:attrName>
                                        </p:attrNameLst>
                                      </p:cBhvr>
                                      <p:to>
                                        <p:strVal val="visible"/>
                                      </p:to>
                                    </p:set>
                                  </p:childTnLst>
                                </p:cTn>
                              </p:par>
                            </p:childTnLst>
                          </p:cTn>
                        </p:par>
                        <p:par>
                          <p:cTn id="123" fill="hold">
                            <p:stCondLst>
                              <p:cond delay="4300"/>
                            </p:stCondLst>
                            <p:childTnLst>
                              <p:par>
                                <p:cTn id="124" presetID="1" presetClass="exit" presetSubtype="0" fill="hold" grpId="1" nodeType="afterEffect">
                                  <p:stCondLst>
                                    <p:cond delay="100"/>
                                  </p:stCondLst>
                                  <p:childTnLst>
                                    <p:set>
                                      <p:cBhvr>
                                        <p:cTn id="125" dur="1" fill="hold">
                                          <p:stCondLst>
                                            <p:cond delay="0"/>
                                          </p:stCondLst>
                                        </p:cTn>
                                        <p:tgtEl>
                                          <p:spTgt spid="66"/>
                                        </p:tgtEl>
                                        <p:attrNameLst>
                                          <p:attrName>style.visibility</p:attrName>
                                        </p:attrNameLst>
                                      </p:cBhvr>
                                      <p:to>
                                        <p:strVal val="hidden"/>
                                      </p:to>
                                    </p:set>
                                  </p:childTnLst>
                                </p:cTn>
                              </p:par>
                            </p:childTnLst>
                          </p:cTn>
                        </p:par>
                        <p:par>
                          <p:cTn id="126" fill="hold">
                            <p:stCondLst>
                              <p:cond delay="4400"/>
                            </p:stCondLst>
                            <p:childTnLst>
                              <p:par>
                                <p:cTn id="127" presetID="1" presetClass="entr" presetSubtype="0" fill="hold" grpId="0" nodeType="afterEffect">
                                  <p:stCondLst>
                                    <p:cond delay="100"/>
                                  </p:stCondLst>
                                  <p:childTnLst>
                                    <p:set>
                                      <p:cBhvr>
                                        <p:cTn id="128" dur="1" fill="hold">
                                          <p:stCondLst>
                                            <p:cond delay="0"/>
                                          </p:stCondLst>
                                        </p:cTn>
                                        <p:tgtEl>
                                          <p:spTgt spid="65"/>
                                        </p:tgtEl>
                                        <p:attrNameLst>
                                          <p:attrName>style.visibility</p:attrName>
                                        </p:attrNameLst>
                                      </p:cBhvr>
                                      <p:to>
                                        <p:strVal val="visible"/>
                                      </p:to>
                                    </p:set>
                                  </p:childTnLst>
                                </p:cTn>
                              </p:par>
                            </p:childTnLst>
                          </p:cTn>
                        </p:par>
                        <p:par>
                          <p:cTn id="129" fill="hold">
                            <p:stCondLst>
                              <p:cond delay="4500"/>
                            </p:stCondLst>
                            <p:childTnLst>
                              <p:par>
                                <p:cTn id="130" presetID="1" presetClass="exit" presetSubtype="0" fill="hold" grpId="1" nodeType="afterEffect">
                                  <p:stCondLst>
                                    <p:cond delay="100"/>
                                  </p:stCondLst>
                                  <p:childTnLst>
                                    <p:set>
                                      <p:cBhvr>
                                        <p:cTn id="131" dur="1" fill="hold">
                                          <p:stCondLst>
                                            <p:cond delay="0"/>
                                          </p:stCondLst>
                                        </p:cTn>
                                        <p:tgtEl>
                                          <p:spTgt spid="6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3" presetClass="entr" presetSubtype="16" fill="hold" nodeType="clickEffect">
                                  <p:stCondLst>
                                    <p:cond delay="0"/>
                                  </p:stCondLst>
                                  <p:childTnLst>
                                    <p:set>
                                      <p:cBhvr>
                                        <p:cTn id="135" dur="1" fill="hold">
                                          <p:stCondLst>
                                            <p:cond delay="0"/>
                                          </p:stCondLst>
                                        </p:cTn>
                                        <p:tgtEl>
                                          <p:spTgt spid="75"/>
                                        </p:tgtEl>
                                        <p:attrNameLst>
                                          <p:attrName>style.visibility</p:attrName>
                                        </p:attrNameLst>
                                      </p:cBhvr>
                                      <p:to>
                                        <p:strVal val="visible"/>
                                      </p:to>
                                    </p:set>
                                    <p:anim calcmode="lin" valueType="num">
                                      <p:cBhvr>
                                        <p:cTn id="136" dur="500" fill="hold"/>
                                        <p:tgtEl>
                                          <p:spTgt spid="75"/>
                                        </p:tgtEl>
                                        <p:attrNameLst>
                                          <p:attrName>ppt_w</p:attrName>
                                        </p:attrNameLst>
                                      </p:cBhvr>
                                      <p:tavLst>
                                        <p:tav tm="0">
                                          <p:val>
                                            <p:fltVal val="0"/>
                                          </p:val>
                                        </p:tav>
                                        <p:tav tm="100000">
                                          <p:val>
                                            <p:strVal val="#ppt_w"/>
                                          </p:val>
                                        </p:tav>
                                      </p:tavLst>
                                    </p:anim>
                                    <p:anim calcmode="lin" valueType="num">
                                      <p:cBhvr>
                                        <p:cTn id="137" dur="500" fill="hold"/>
                                        <p:tgtEl>
                                          <p:spTgt spid="75"/>
                                        </p:tgtEl>
                                        <p:attrNameLst>
                                          <p:attrName>ppt_h</p:attrName>
                                        </p:attrNameLst>
                                      </p:cBhvr>
                                      <p:tavLst>
                                        <p:tav tm="0">
                                          <p:val>
                                            <p:fltVal val="0"/>
                                          </p:val>
                                        </p:tav>
                                        <p:tav tm="100000">
                                          <p:val>
                                            <p:strVal val="#ppt_h"/>
                                          </p:val>
                                        </p:tav>
                                      </p:tavLst>
                                    </p:anim>
                                  </p:childTnLst>
                                </p:cTn>
                              </p:par>
                            </p:childTnLst>
                          </p:cTn>
                        </p:par>
                        <p:par>
                          <p:cTn id="138" fill="hold">
                            <p:stCondLst>
                              <p:cond delay="500"/>
                            </p:stCondLst>
                            <p:childTnLst>
                              <p:par>
                                <p:cTn id="139" presetID="22" presetClass="entr" presetSubtype="1" fill="hold" grpId="0" nodeType="after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wipe(up)">
                                      <p:cBhvr>
                                        <p:cTn id="141" dur="500"/>
                                        <p:tgtEl>
                                          <p:spTgt spid="50"/>
                                        </p:tgtEl>
                                      </p:cBhvr>
                                    </p:animEffect>
                                  </p:childTnLst>
                                </p:cTn>
                              </p:par>
                            </p:childTnLst>
                          </p:cTn>
                        </p:par>
                      </p:childTnLst>
                    </p:cTn>
                  </p:par>
                  <p:par>
                    <p:cTn id="142" fill="hold">
                      <p:stCondLst>
                        <p:cond delay="indefinite"/>
                      </p:stCondLst>
                      <p:childTnLst>
                        <p:par>
                          <p:cTn id="143" fill="hold">
                            <p:stCondLst>
                              <p:cond delay="0"/>
                            </p:stCondLst>
                            <p:childTnLst>
                              <p:par>
                                <p:cTn id="144" presetID="23" presetClass="entr" presetSubtype="16" fill="hold" nodeType="clickEffect">
                                  <p:stCondLst>
                                    <p:cond delay="0"/>
                                  </p:stCondLst>
                                  <p:childTnLst>
                                    <p:set>
                                      <p:cBhvr>
                                        <p:cTn id="145" dur="1" fill="hold">
                                          <p:stCondLst>
                                            <p:cond delay="0"/>
                                          </p:stCondLst>
                                        </p:cTn>
                                        <p:tgtEl>
                                          <p:spTgt spid="76"/>
                                        </p:tgtEl>
                                        <p:attrNameLst>
                                          <p:attrName>style.visibility</p:attrName>
                                        </p:attrNameLst>
                                      </p:cBhvr>
                                      <p:to>
                                        <p:strVal val="visible"/>
                                      </p:to>
                                    </p:set>
                                    <p:anim calcmode="lin" valueType="num">
                                      <p:cBhvr>
                                        <p:cTn id="146" dur="500" fill="hold"/>
                                        <p:tgtEl>
                                          <p:spTgt spid="76"/>
                                        </p:tgtEl>
                                        <p:attrNameLst>
                                          <p:attrName>ppt_w</p:attrName>
                                        </p:attrNameLst>
                                      </p:cBhvr>
                                      <p:tavLst>
                                        <p:tav tm="0">
                                          <p:val>
                                            <p:fltVal val="0"/>
                                          </p:val>
                                        </p:tav>
                                        <p:tav tm="100000">
                                          <p:val>
                                            <p:strVal val="#ppt_w"/>
                                          </p:val>
                                        </p:tav>
                                      </p:tavLst>
                                    </p:anim>
                                    <p:anim calcmode="lin" valueType="num">
                                      <p:cBhvr>
                                        <p:cTn id="147" dur="500" fill="hold"/>
                                        <p:tgtEl>
                                          <p:spTgt spid="76"/>
                                        </p:tgtEl>
                                        <p:attrNameLst>
                                          <p:attrName>ppt_h</p:attrName>
                                        </p:attrNameLst>
                                      </p:cBhvr>
                                      <p:tavLst>
                                        <p:tav tm="0">
                                          <p:val>
                                            <p:fltVal val="0"/>
                                          </p:val>
                                        </p:tav>
                                        <p:tav tm="100000">
                                          <p:val>
                                            <p:strVal val="#ppt_h"/>
                                          </p:val>
                                        </p:tav>
                                      </p:tavLst>
                                    </p:anim>
                                  </p:childTnLst>
                                </p:cTn>
                              </p:par>
                            </p:childTnLst>
                          </p:cTn>
                        </p:par>
                        <p:par>
                          <p:cTn id="148" fill="hold">
                            <p:stCondLst>
                              <p:cond delay="500"/>
                            </p:stCondLst>
                            <p:childTnLst>
                              <p:par>
                                <p:cTn id="149" presetID="22" presetClass="exit" presetSubtype="1" fill="hold" grpId="1" nodeType="afterEffect">
                                  <p:stCondLst>
                                    <p:cond delay="0"/>
                                  </p:stCondLst>
                                  <p:childTnLst>
                                    <p:animEffect transition="out" filter="wipe(up)">
                                      <p:cBhvr>
                                        <p:cTn id="150" dur="500"/>
                                        <p:tgtEl>
                                          <p:spTgt spid="50"/>
                                        </p:tgtEl>
                                      </p:cBhvr>
                                    </p:animEffect>
                                    <p:set>
                                      <p:cBhvr>
                                        <p:cTn id="151" dur="1" fill="hold">
                                          <p:stCondLst>
                                            <p:cond delay="499"/>
                                          </p:stCondLst>
                                        </p:cTn>
                                        <p:tgtEl>
                                          <p:spTgt spid="50"/>
                                        </p:tgtEl>
                                        <p:attrNameLst>
                                          <p:attrName>style.visibility</p:attrName>
                                        </p:attrNameLst>
                                      </p:cBhvr>
                                      <p:to>
                                        <p:strVal val="hidden"/>
                                      </p:to>
                                    </p:set>
                                  </p:childTnLst>
                                </p:cTn>
                              </p:par>
                              <p:par>
                                <p:cTn id="152" presetID="22" presetClass="entr" presetSubtype="1" fill="hold" grpId="0" nodeType="withEffect">
                                  <p:stCondLst>
                                    <p:cond delay="0"/>
                                  </p:stCondLst>
                                  <p:childTnLst>
                                    <p:set>
                                      <p:cBhvr>
                                        <p:cTn id="153" dur="1" fill="hold">
                                          <p:stCondLst>
                                            <p:cond delay="0"/>
                                          </p:stCondLst>
                                        </p:cTn>
                                        <p:tgtEl>
                                          <p:spTgt spid="48"/>
                                        </p:tgtEl>
                                        <p:attrNameLst>
                                          <p:attrName>style.visibility</p:attrName>
                                        </p:attrNameLst>
                                      </p:cBhvr>
                                      <p:to>
                                        <p:strVal val="visible"/>
                                      </p:to>
                                    </p:set>
                                    <p:animEffect transition="in" filter="wipe(up)">
                                      <p:cBhvr>
                                        <p:cTn id="154" dur="500"/>
                                        <p:tgtEl>
                                          <p:spTgt spid="48"/>
                                        </p:tgtEl>
                                      </p:cBhvr>
                                    </p:animEffec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nodeType="clickEffect">
                                  <p:stCondLst>
                                    <p:cond delay="0"/>
                                  </p:stCondLst>
                                  <p:childTnLst>
                                    <p:set>
                                      <p:cBhvr>
                                        <p:cTn id="158" dur="1" fill="hold">
                                          <p:stCondLst>
                                            <p:cond delay="0"/>
                                          </p:stCondLst>
                                        </p:cTn>
                                        <p:tgtEl>
                                          <p:spTgt spid="77"/>
                                        </p:tgtEl>
                                        <p:attrNameLst>
                                          <p:attrName>style.visibility</p:attrName>
                                        </p:attrNameLst>
                                      </p:cBhvr>
                                      <p:to>
                                        <p:strVal val="visible"/>
                                      </p:to>
                                    </p:set>
                                    <p:anim calcmode="lin" valueType="num">
                                      <p:cBhvr>
                                        <p:cTn id="159" dur="500" fill="hold"/>
                                        <p:tgtEl>
                                          <p:spTgt spid="77"/>
                                        </p:tgtEl>
                                        <p:attrNameLst>
                                          <p:attrName>ppt_w</p:attrName>
                                        </p:attrNameLst>
                                      </p:cBhvr>
                                      <p:tavLst>
                                        <p:tav tm="0">
                                          <p:val>
                                            <p:fltVal val="0"/>
                                          </p:val>
                                        </p:tav>
                                        <p:tav tm="100000">
                                          <p:val>
                                            <p:strVal val="#ppt_w"/>
                                          </p:val>
                                        </p:tav>
                                      </p:tavLst>
                                    </p:anim>
                                    <p:anim calcmode="lin" valueType="num">
                                      <p:cBhvr>
                                        <p:cTn id="160" dur="500" fill="hold"/>
                                        <p:tgtEl>
                                          <p:spTgt spid="77"/>
                                        </p:tgtEl>
                                        <p:attrNameLst>
                                          <p:attrName>ppt_h</p:attrName>
                                        </p:attrNameLst>
                                      </p:cBhvr>
                                      <p:tavLst>
                                        <p:tav tm="0">
                                          <p:val>
                                            <p:fltVal val="0"/>
                                          </p:val>
                                        </p:tav>
                                        <p:tav tm="100000">
                                          <p:val>
                                            <p:strVal val="#ppt_h"/>
                                          </p:val>
                                        </p:tav>
                                      </p:tavLst>
                                    </p:anim>
                                  </p:childTnLst>
                                </p:cTn>
                              </p:par>
                            </p:childTnLst>
                          </p:cTn>
                        </p:par>
                        <p:par>
                          <p:cTn id="161" fill="hold">
                            <p:stCondLst>
                              <p:cond delay="500"/>
                            </p:stCondLst>
                            <p:childTnLst>
                              <p:par>
                                <p:cTn id="162" presetID="22" presetClass="entr" presetSubtype="1" fill="hold" grpId="0" nodeType="after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wipe(up)">
                                      <p:cBhvr>
                                        <p:cTn id="164" dur="500"/>
                                        <p:tgtEl>
                                          <p:spTgt spid="49"/>
                                        </p:tgtEl>
                                      </p:cBhvr>
                                    </p:animEffect>
                                  </p:childTnLst>
                                </p:cTn>
                              </p:par>
                            </p:childTnLst>
                          </p:cTn>
                        </p:par>
                      </p:childTnLst>
                    </p:cTn>
                  </p:par>
                  <p:par>
                    <p:cTn id="165" fill="hold">
                      <p:stCondLst>
                        <p:cond delay="indefinite"/>
                      </p:stCondLst>
                      <p:childTnLst>
                        <p:par>
                          <p:cTn id="166" fill="hold">
                            <p:stCondLst>
                              <p:cond delay="0"/>
                            </p:stCondLst>
                            <p:childTnLst>
                              <p:par>
                                <p:cTn id="167" presetID="23" presetClass="entr" presetSubtype="16" fill="hold" nodeType="clickEffect">
                                  <p:stCondLst>
                                    <p:cond delay="0"/>
                                  </p:stCondLst>
                                  <p:childTnLst>
                                    <p:set>
                                      <p:cBhvr>
                                        <p:cTn id="168" dur="1" fill="hold">
                                          <p:stCondLst>
                                            <p:cond delay="0"/>
                                          </p:stCondLst>
                                        </p:cTn>
                                        <p:tgtEl>
                                          <p:spTgt spid="78"/>
                                        </p:tgtEl>
                                        <p:attrNameLst>
                                          <p:attrName>style.visibility</p:attrName>
                                        </p:attrNameLst>
                                      </p:cBhvr>
                                      <p:to>
                                        <p:strVal val="visible"/>
                                      </p:to>
                                    </p:set>
                                    <p:anim calcmode="lin" valueType="num">
                                      <p:cBhvr>
                                        <p:cTn id="169" dur="500" fill="hold"/>
                                        <p:tgtEl>
                                          <p:spTgt spid="78"/>
                                        </p:tgtEl>
                                        <p:attrNameLst>
                                          <p:attrName>ppt_w</p:attrName>
                                        </p:attrNameLst>
                                      </p:cBhvr>
                                      <p:tavLst>
                                        <p:tav tm="0">
                                          <p:val>
                                            <p:fltVal val="0"/>
                                          </p:val>
                                        </p:tav>
                                        <p:tav tm="100000">
                                          <p:val>
                                            <p:strVal val="#ppt_w"/>
                                          </p:val>
                                        </p:tav>
                                      </p:tavLst>
                                    </p:anim>
                                    <p:anim calcmode="lin" valueType="num">
                                      <p:cBhvr>
                                        <p:cTn id="170" dur="500" fill="hold"/>
                                        <p:tgtEl>
                                          <p:spTgt spid="78"/>
                                        </p:tgtEl>
                                        <p:attrNameLst>
                                          <p:attrName>ppt_h</p:attrName>
                                        </p:attrNameLst>
                                      </p:cBhvr>
                                      <p:tavLst>
                                        <p:tav tm="0">
                                          <p:val>
                                            <p:fltVal val="0"/>
                                          </p:val>
                                        </p:tav>
                                        <p:tav tm="100000">
                                          <p:val>
                                            <p:strVal val="#ppt_h"/>
                                          </p:val>
                                        </p:tav>
                                      </p:tavLst>
                                    </p:anim>
                                  </p:childTnLst>
                                </p:cTn>
                              </p:par>
                            </p:childTnLst>
                          </p:cTn>
                        </p:par>
                        <p:par>
                          <p:cTn id="171" fill="hold">
                            <p:stCondLst>
                              <p:cond delay="500"/>
                            </p:stCondLst>
                            <p:childTnLst>
                              <p:par>
                                <p:cTn id="172" presetID="20" presetClass="entr" presetSubtype="0" fill="hold" grpId="0" nodeType="after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wedge">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23" presetClass="entr" presetSubtype="16" fill="hold" nodeType="clickEffect">
                                  <p:stCondLst>
                                    <p:cond delay="0"/>
                                  </p:stCondLst>
                                  <p:childTnLst>
                                    <p:set>
                                      <p:cBhvr>
                                        <p:cTn id="178" dur="1" fill="hold">
                                          <p:stCondLst>
                                            <p:cond delay="0"/>
                                          </p:stCondLst>
                                        </p:cTn>
                                        <p:tgtEl>
                                          <p:spTgt spid="79"/>
                                        </p:tgtEl>
                                        <p:attrNameLst>
                                          <p:attrName>style.visibility</p:attrName>
                                        </p:attrNameLst>
                                      </p:cBhvr>
                                      <p:to>
                                        <p:strVal val="visible"/>
                                      </p:to>
                                    </p:set>
                                    <p:anim calcmode="lin" valueType="num">
                                      <p:cBhvr>
                                        <p:cTn id="179" dur="500" fill="hold"/>
                                        <p:tgtEl>
                                          <p:spTgt spid="79"/>
                                        </p:tgtEl>
                                        <p:attrNameLst>
                                          <p:attrName>ppt_w</p:attrName>
                                        </p:attrNameLst>
                                      </p:cBhvr>
                                      <p:tavLst>
                                        <p:tav tm="0">
                                          <p:val>
                                            <p:fltVal val="0"/>
                                          </p:val>
                                        </p:tav>
                                        <p:tav tm="100000">
                                          <p:val>
                                            <p:strVal val="#ppt_w"/>
                                          </p:val>
                                        </p:tav>
                                      </p:tavLst>
                                    </p:anim>
                                    <p:anim calcmode="lin" valueType="num">
                                      <p:cBhvr>
                                        <p:cTn id="180" dur="500" fill="hold"/>
                                        <p:tgtEl>
                                          <p:spTgt spid="79"/>
                                        </p:tgtEl>
                                        <p:attrNameLst>
                                          <p:attrName>ppt_h</p:attrName>
                                        </p:attrNameLst>
                                      </p:cBhvr>
                                      <p:tavLst>
                                        <p:tav tm="0">
                                          <p:val>
                                            <p:fltVal val="0"/>
                                          </p:val>
                                        </p:tav>
                                        <p:tav tm="100000">
                                          <p:val>
                                            <p:strVal val="#ppt_h"/>
                                          </p:val>
                                        </p:tav>
                                      </p:tavLst>
                                    </p:anim>
                                  </p:childTnLst>
                                </p:cTn>
                              </p:par>
                            </p:childTnLst>
                          </p:cTn>
                        </p:par>
                        <p:par>
                          <p:cTn id="181" fill="hold">
                            <p:stCondLst>
                              <p:cond delay="500"/>
                            </p:stCondLst>
                            <p:childTnLst>
                              <p:par>
                                <p:cTn id="182" presetID="1" presetClass="entr" presetSubtype="0" fill="hold" grpId="0" nodeType="afterEffect">
                                  <p:stCondLst>
                                    <p:cond delay="0"/>
                                  </p:stCondLst>
                                  <p:childTnLst>
                                    <p:set>
                                      <p:cBhvr>
                                        <p:cTn id="183" dur="1" fill="hold">
                                          <p:stCondLst>
                                            <p:cond delay="0"/>
                                          </p:stCondLst>
                                        </p:cTn>
                                        <p:tgtEl>
                                          <p:spTgt spid="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0" grpId="1" animBg="1"/>
      <p:bldP spid="51" grpId="0" animBg="1"/>
      <p:bldP spid="53" grpId="0"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2" grpId="0" animBg="1"/>
      <p:bldP spid="72" grpId="1" animBg="1"/>
      <p:bldP spid="81" grpId="0" animBg="1"/>
      <p:bldP spid="84" grpId="0" animBg="1"/>
      <p:bldP spid="8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675467"/>
            <a:ext cx="8077199" cy="3450696"/>
          </a:xfrm>
        </p:spPr>
        <p:txBody>
          <a:bodyPr>
            <a:normAutofit fontScale="85000" lnSpcReduction="10000"/>
          </a:bodyPr>
          <a:lstStyle/>
          <a:p>
            <a:r>
              <a:rPr lang="en-US" dirty="0"/>
              <a:t>Ryan Dean – Outside Sales</a:t>
            </a:r>
          </a:p>
          <a:p>
            <a:r>
              <a:rPr lang="en-US" dirty="0"/>
              <a:t>Gilson Engineering Sales of Florida – Tampa Territory</a:t>
            </a:r>
          </a:p>
          <a:p>
            <a:r>
              <a:rPr lang="en-US" dirty="0"/>
              <a:t>Based in Lithia, FL</a:t>
            </a:r>
          </a:p>
          <a:p>
            <a:endParaRPr lang="en-US" dirty="0"/>
          </a:p>
          <a:p>
            <a:r>
              <a:rPr lang="en-US" dirty="0"/>
              <a:t>BS Mechanical Engineering from University of Florida</a:t>
            </a:r>
          </a:p>
          <a:p>
            <a:r>
              <a:rPr lang="en-US" dirty="0"/>
              <a:t>Worked with Gilson Engineering for 11 Years</a:t>
            </a:r>
          </a:p>
          <a:p>
            <a:r>
              <a:rPr lang="en-US" dirty="0"/>
              <a:t>Held positions in Applications Engineering, Technical Support and Sales</a:t>
            </a:r>
          </a:p>
          <a:p>
            <a:r>
              <a:rPr lang="en-US" dirty="0"/>
              <a:t>Experience with Controls Instrumentation Including Level, Flow, Gas Detection, Wireless Telemetry, Temperature and Pressure products</a:t>
            </a:r>
          </a:p>
          <a:p>
            <a:r>
              <a:rPr lang="en-US" dirty="0"/>
              <a:t>Focus on the Water and Waste Water, Power, and Industrial Markets</a:t>
            </a:r>
          </a:p>
        </p:txBody>
      </p:sp>
      <p:sp>
        <p:nvSpPr>
          <p:cNvPr id="4" name="Date Placeholder 3"/>
          <p:cNvSpPr>
            <a:spLocks noGrp="1"/>
          </p:cNvSpPr>
          <p:nvPr>
            <p:ph type="dt" sz="half" idx="10"/>
          </p:nvPr>
        </p:nvSpPr>
        <p:spPr/>
        <p:txBody>
          <a:bodyPr/>
          <a:lstStyle/>
          <a:p>
            <a:fld id="{CDDEA53F-A975-46B3-B8DB-D9D89590CDDF}" type="datetimeFigureOut">
              <a:rPr lang="en-US" smtClean="0"/>
              <a:t>3/27/2020</a:t>
            </a:fld>
            <a:endParaRPr lang="en-US" dirty="0"/>
          </a:p>
        </p:txBody>
      </p:sp>
      <p:sp>
        <p:nvSpPr>
          <p:cNvPr id="3" name="Title 2"/>
          <p:cNvSpPr>
            <a:spLocks noGrp="1"/>
          </p:cNvSpPr>
          <p:nvPr>
            <p:ph type="title"/>
          </p:nvPr>
        </p:nvSpPr>
        <p:spPr/>
        <p:txBody>
          <a:bodyPr>
            <a:normAutofit/>
          </a:bodyPr>
          <a:lstStyle/>
          <a:p>
            <a:r>
              <a:rPr lang="en-US" sz="3200" dirty="0"/>
              <a:t>Presenter Bio</a:t>
            </a:r>
          </a:p>
        </p:txBody>
      </p:sp>
    </p:spTree>
    <p:extLst>
      <p:ext uri="{BB962C8B-B14F-4D97-AF65-F5344CB8AC3E}">
        <p14:creationId xmlns:p14="http://schemas.microsoft.com/office/powerpoint/2010/main" val="1116907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3200" b="0" dirty="0"/>
              <a:t>Echo Processing Algorithms</a:t>
            </a:r>
          </a:p>
        </p:txBody>
      </p:sp>
      <p:pic>
        <p:nvPicPr>
          <p:cNvPr id="20483" name="Picture 3" descr="ALF_image"/>
          <p:cNvPicPr>
            <a:picLocks noChangeAspect="1" noChangeArrowheads="1"/>
          </p:cNvPicPr>
          <p:nvPr/>
        </p:nvPicPr>
        <p:blipFill>
          <a:blip r:embed="rId3" cstate="email"/>
          <a:srcRect/>
          <a:stretch>
            <a:fillRect/>
          </a:stretch>
        </p:blipFill>
        <p:spPr bwMode="auto">
          <a:xfrm>
            <a:off x="2438400" y="4140200"/>
            <a:ext cx="4145290" cy="2413000"/>
          </a:xfrm>
          <a:prstGeom prst="rect">
            <a:avLst/>
          </a:prstGeom>
          <a:noFill/>
          <a:ln w="9525">
            <a:noFill/>
            <a:miter lim="800000"/>
            <a:headEnd/>
            <a:tailEnd/>
          </a:ln>
        </p:spPr>
      </p:pic>
      <p:sp>
        <p:nvSpPr>
          <p:cNvPr id="920580" name="Text Box 4"/>
          <p:cNvSpPr txBox="1">
            <a:spLocks noChangeArrowheads="1"/>
          </p:cNvSpPr>
          <p:nvPr/>
        </p:nvSpPr>
        <p:spPr bwMode="auto">
          <a:xfrm>
            <a:off x="844550" y="2514600"/>
            <a:ext cx="7766050" cy="1477328"/>
          </a:xfrm>
          <a:prstGeom prst="rect">
            <a:avLst/>
          </a:prstGeom>
          <a:noFill/>
          <a:ln w="9525" algn="ctr">
            <a:noFill/>
            <a:miter lim="800000"/>
            <a:headEnd/>
            <a:tailEnd/>
          </a:ln>
        </p:spPr>
        <p:txBody>
          <a:bodyPr wrap="square" lIns="36000" tIns="0" rIns="36000" bIns="0">
            <a:spAutoFit/>
          </a:bodyPr>
          <a:lstStyle/>
          <a:p>
            <a:pPr marL="228600" indent="-228600">
              <a:buClr>
                <a:schemeClr val="accent1"/>
              </a:buClr>
              <a:buFont typeface="Wingdings" pitchFamily="2" charset="2"/>
              <a:buChar char="§"/>
            </a:pPr>
            <a:r>
              <a:rPr lang="en-US" sz="1600" b="0" dirty="0">
                <a:solidFill>
                  <a:schemeClr val="tx1"/>
                </a:solidFill>
              </a:rPr>
              <a:t>Echoes are evaluated by A, L, and F components </a:t>
            </a:r>
            <a:r>
              <a:rPr lang="en-US" sz="1600" b="0" dirty="0"/>
              <a:t>(</a:t>
            </a:r>
            <a:r>
              <a:rPr lang="en-US" sz="1600" b="0" dirty="0">
                <a:solidFill>
                  <a:srgbClr val="FFCC00"/>
                </a:solidFill>
              </a:rPr>
              <a:t>Area</a:t>
            </a:r>
            <a:r>
              <a:rPr lang="en-US" sz="1600" b="0" dirty="0">
                <a:solidFill>
                  <a:schemeClr val="accent1"/>
                </a:solidFill>
              </a:rPr>
              <a:t>, </a:t>
            </a:r>
            <a:r>
              <a:rPr lang="en-US" sz="1600" b="0" dirty="0">
                <a:solidFill>
                  <a:srgbClr val="0000FF"/>
                </a:solidFill>
              </a:rPr>
              <a:t>Largest</a:t>
            </a:r>
            <a:r>
              <a:rPr lang="en-US" sz="1600" b="0" dirty="0">
                <a:solidFill>
                  <a:schemeClr val="accent1"/>
                </a:solidFill>
              </a:rPr>
              <a:t> </a:t>
            </a:r>
            <a:r>
              <a:rPr lang="en-US" sz="1600" b="0" dirty="0">
                <a:solidFill>
                  <a:schemeClr val="tx1"/>
                </a:solidFill>
              </a:rPr>
              <a:t>and</a:t>
            </a:r>
            <a:r>
              <a:rPr lang="en-US" sz="1600" b="0" dirty="0">
                <a:solidFill>
                  <a:schemeClr val="accent1"/>
                </a:solidFill>
              </a:rPr>
              <a:t> </a:t>
            </a:r>
            <a:r>
              <a:rPr lang="en-US" sz="1600" b="0" dirty="0">
                <a:solidFill>
                  <a:srgbClr val="006600"/>
                </a:solidFill>
              </a:rPr>
              <a:t>First</a:t>
            </a:r>
            <a:r>
              <a:rPr lang="en-US" sz="1600" b="0" dirty="0"/>
              <a:t>)</a:t>
            </a:r>
          </a:p>
          <a:p>
            <a:pPr marL="228600" indent="-228600">
              <a:buClr>
                <a:schemeClr val="accent1"/>
              </a:buClr>
              <a:buFont typeface="Wingdings" pitchFamily="2" charset="2"/>
              <a:buChar char="§"/>
            </a:pPr>
            <a:r>
              <a:rPr lang="en-US" sz="1600" b="0" dirty="0">
                <a:solidFill>
                  <a:schemeClr val="tx1"/>
                </a:solidFill>
              </a:rPr>
              <a:t>Mathematical Scores are assigned to each echo based on these 3 criteria</a:t>
            </a:r>
          </a:p>
          <a:p>
            <a:pPr marL="228600" indent="-228600">
              <a:buClr>
                <a:schemeClr val="accent1"/>
              </a:buClr>
              <a:buFont typeface="Wingdings" pitchFamily="2" charset="2"/>
              <a:buChar char="§"/>
            </a:pPr>
            <a:r>
              <a:rPr lang="en-US" sz="1600" b="0" dirty="0">
                <a:solidFill>
                  <a:schemeClr val="tx1"/>
                </a:solidFill>
              </a:rPr>
              <a:t>The highest score from the 3 criterion is selected for each echo</a:t>
            </a:r>
          </a:p>
          <a:p>
            <a:pPr marL="228600" indent="-228600">
              <a:buClr>
                <a:schemeClr val="accent1"/>
              </a:buClr>
              <a:buFont typeface="Wingdings" pitchFamily="2" charset="2"/>
              <a:buChar char="§"/>
            </a:pPr>
            <a:r>
              <a:rPr lang="en-US" sz="1600" b="0" dirty="0">
                <a:solidFill>
                  <a:schemeClr val="tx1"/>
                </a:solidFill>
              </a:rPr>
              <a:t>The echo with the largest net score is selected as the true echo  </a:t>
            </a:r>
          </a:p>
          <a:p>
            <a:pPr marL="228600" indent="-228600">
              <a:buClr>
                <a:schemeClr val="accent1"/>
              </a:buClr>
              <a:buFont typeface="Wingdings" pitchFamily="2" charset="2"/>
              <a:buChar char="§"/>
            </a:pPr>
            <a:r>
              <a:rPr lang="en-US" sz="1600" dirty="0">
                <a:solidFill>
                  <a:schemeClr val="tx1"/>
                </a:solidFill>
              </a:rPr>
              <a:t>There are many variants of ALF, the most common being bLF (Best of Largest and First</a:t>
            </a:r>
          </a:p>
          <a:p>
            <a:pPr marL="685800" lvl="1" indent="-228600">
              <a:buClr>
                <a:schemeClr val="accent1"/>
              </a:buClr>
              <a:buFont typeface="Wingdings" pitchFamily="2" charset="2"/>
              <a:buChar char="§"/>
            </a:pPr>
            <a:r>
              <a:rPr lang="en-US" sz="1600" b="0" dirty="0">
                <a:solidFill>
                  <a:schemeClr val="tx1"/>
                </a:solidFill>
              </a:rPr>
              <a:t>Only evaluates Largeness and Firstness – highest combined score wins</a:t>
            </a:r>
          </a:p>
        </p:txBody>
      </p:sp>
      <p:sp>
        <p:nvSpPr>
          <p:cNvPr id="920581" name="Freeform 5"/>
          <p:cNvSpPr>
            <a:spLocks/>
          </p:cNvSpPr>
          <p:nvPr/>
        </p:nvSpPr>
        <p:spPr bwMode="auto">
          <a:xfrm>
            <a:off x="3498449" y="5231757"/>
            <a:ext cx="147575" cy="212096"/>
          </a:xfrm>
          <a:custGeom>
            <a:avLst/>
            <a:gdLst>
              <a:gd name="T0" fmla="*/ 0 w 135"/>
              <a:gd name="T1" fmla="*/ 340148890 h 178"/>
              <a:gd name="T2" fmla="*/ 242607016 w 135"/>
              <a:gd name="T3" fmla="*/ 340148890 h 178"/>
              <a:gd name="T4" fmla="*/ 231824932 w 135"/>
              <a:gd name="T5" fmla="*/ 315306313 h 178"/>
              <a:gd name="T6" fmla="*/ 226433220 w 135"/>
              <a:gd name="T7" fmla="*/ 294285990 h 178"/>
              <a:gd name="T8" fmla="*/ 212057109 w 135"/>
              <a:gd name="T9" fmla="*/ 238868147 h 178"/>
              <a:gd name="T10" fmla="*/ 143766517 w 135"/>
              <a:gd name="T11" fmla="*/ 0 h 178"/>
              <a:gd name="T12" fmla="*/ 80868998 w 135"/>
              <a:gd name="T13" fmla="*/ 147143686 h 178"/>
              <a:gd name="T14" fmla="*/ 0 w 135"/>
              <a:gd name="T15" fmla="*/ 340148890 h 178"/>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78"/>
              <a:gd name="T26" fmla="*/ 135 w 135"/>
              <a:gd name="T27" fmla="*/ 178 h 1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78">
                <a:moveTo>
                  <a:pt x="0" y="178"/>
                </a:moveTo>
                <a:lnTo>
                  <a:pt x="135" y="178"/>
                </a:lnTo>
                <a:lnTo>
                  <a:pt x="129" y="165"/>
                </a:lnTo>
                <a:lnTo>
                  <a:pt x="126" y="154"/>
                </a:lnTo>
                <a:lnTo>
                  <a:pt x="118" y="125"/>
                </a:lnTo>
                <a:lnTo>
                  <a:pt x="80" y="0"/>
                </a:lnTo>
                <a:lnTo>
                  <a:pt x="45" y="77"/>
                </a:lnTo>
                <a:lnTo>
                  <a:pt x="0" y="178"/>
                </a:lnTo>
                <a:close/>
              </a:path>
            </a:pathLst>
          </a:custGeom>
          <a:solidFill>
            <a:srgbClr val="66FF66"/>
          </a:solidFill>
          <a:ln w="9525" cap="flat" cmpd="sng">
            <a:solidFill>
              <a:schemeClr val="tx1"/>
            </a:solidFill>
            <a:prstDash val="solid"/>
            <a:round/>
            <a:headEnd/>
            <a:tailEnd/>
          </a:ln>
        </p:spPr>
        <p:txBody>
          <a:bodyPr lIns="36000" tIns="0" rIns="36000" bIns="0"/>
          <a:lstStyle/>
          <a:p>
            <a:endParaRPr lang="en-US" dirty="0"/>
          </a:p>
        </p:txBody>
      </p:sp>
      <p:sp>
        <p:nvSpPr>
          <p:cNvPr id="920582" name="Freeform 6"/>
          <p:cNvSpPr>
            <a:spLocks/>
          </p:cNvSpPr>
          <p:nvPr/>
        </p:nvSpPr>
        <p:spPr bwMode="auto">
          <a:xfrm>
            <a:off x="4134605" y="4953000"/>
            <a:ext cx="467885" cy="471802"/>
          </a:xfrm>
          <a:custGeom>
            <a:avLst/>
            <a:gdLst>
              <a:gd name="T0" fmla="*/ 0 w 462"/>
              <a:gd name="T1" fmla="*/ 905038622 h 450"/>
              <a:gd name="T2" fmla="*/ 25232396 w 462"/>
              <a:gd name="T3" fmla="*/ 776321595 h 450"/>
              <a:gd name="T4" fmla="*/ 44155597 w 462"/>
              <a:gd name="T5" fmla="*/ 484698213 h 450"/>
              <a:gd name="T6" fmla="*/ 56771076 w 462"/>
              <a:gd name="T7" fmla="*/ 357993476 h 450"/>
              <a:gd name="T8" fmla="*/ 73593150 w 462"/>
              <a:gd name="T9" fmla="*/ 144806167 h 450"/>
              <a:gd name="T10" fmla="*/ 124056492 w 462"/>
              <a:gd name="T11" fmla="*/ 0 h 450"/>
              <a:gd name="T12" fmla="*/ 142981143 w 462"/>
              <a:gd name="T13" fmla="*/ 146817127 h 450"/>
              <a:gd name="T14" fmla="*/ 180828996 w 462"/>
              <a:gd name="T15" fmla="*/ 209164015 h 450"/>
              <a:gd name="T16" fmla="*/ 330117873 w 462"/>
              <a:gd name="T17" fmla="*/ 579224668 h 450"/>
              <a:gd name="T18" fmla="*/ 372170881 w 462"/>
              <a:gd name="T19" fmla="*/ 581235628 h 450"/>
              <a:gd name="T20" fmla="*/ 462584722 w 462"/>
              <a:gd name="T21" fmla="*/ 669729204 h 450"/>
              <a:gd name="T22" fmla="*/ 740135156 w 462"/>
              <a:gd name="T23" fmla="*/ 669729204 h 450"/>
              <a:gd name="T24" fmla="*/ 864191784 w 462"/>
              <a:gd name="T25" fmla="*/ 720008871 h 450"/>
              <a:gd name="T26" fmla="*/ 954606984 w 462"/>
              <a:gd name="T27" fmla="*/ 834646520 h 450"/>
              <a:gd name="T28" fmla="*/ 971427607 w 462"/>
              <a:gd name="T29" fmla="*/ 882915228 h 450"/>
              <a:gd name="T30" fmla="*/ 0 w 462"/>
              <a:gd name="T31" fmla="*/ 905038622 h 4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2"/>
              <a:gd name="T49" fmla="*/ 0 h 450"/>
              <a:gd name="T50" fmla="*/ 462 w 462"/>
              <a:gd name="T51" fmla="*/ 450 h 4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2" h="450">
                <a:moveTo>
                  <a:pt x="0" y="450"/>
                </a:moveTo>
                <a:lnTo>
                  <a:pt x="12" y="386"/>
                </a:lnTo>
                <a:lnTo>
                  <a:pt x="21" y="241"/>
                </a:lnTo>
                <a:lnTo>
                  <a:pt x="27" y="178"/>
                </a:lnTo>
                <a:lnTo>
                  <a:pt x="35" y="72"/>
                </a:lnTo>
                <a:lnTo>
                  <a:pt x="59" y="0"/>
                </a:lnTo>
                <a:lnTo>
                  <a:pt x="68" y="73"/>
                </a:lnTo>
                <a:lnTo>
                  <a:pt x="86" y="104"/>
                </a:lnTo>
                <a:lnTo>
                  <a:pt x="157" y="288"/>
                </a:lnTo>
                <a:lnTo>
                  <a:pt x="177" y="289"/>
                </a:lnTo>
                <a:lnTo>
                  <a:pt x="220" y="333"/>
                </a:lnTo>
                <a:lnTo>
                  <a:pt x="352" y="333"/>
                </a:lnTo>
                <a:lnTo>
                  <a:pt x="411" y="358"/>
                </a:lnTo>
                <a:lnTo>
                  <a:pt x="454" y="415"/>
                </a:lnTo>
                <a:lnTo>
                  <a:pt x="462" y="439"/>
                </a:lnTo>
                <a:lnTo>
                  <a:pt x="0" y="450"/>
                </a:lnTo>
                <a:close/>
              </a:path>
            </a:pathLst>
          </a:custGeom>
          <a:solidFill>
            <a:srgbClr val="FFCC00"/>
          </a:solidFill>
          <a:ln w="9525" cap="flat" cmpd="sng">
            <a:solidFill>
              <a:schemeClr val="tx1"/>
            </a:solidFill>
            <a:prstDash val="solid"/>
            <a:round/>
            <a:headEnd/>
            <a:tailEnd/>
          </a:ln>
        </p:spPr>
        <p:txBody>
          <a:bodyPr lIns="36000" tIns="0" rIns="36000" bIns="0"/>
          <a:lstStyle/>
          <a:p>
            <a:endParaRPr lang="en-US" dirty="0"/>
          </a:p>
        </p:txBody>
      </p:sp>
      <p:sp>
        <p:nvSpPr>
          <p:cNvPr id="920583" name="Freeform 7"/>
          <p:cNvSpPr>
            <a:spLocks/>
          </p:cNvSpPr>
          <p:nvPr/>
        </p:nvSpPr>
        <p:spPr bwMode="auto">
          <a:xfrm>
            <a:off x="4118927" y="4896091"/>
            <a:ext cx="163706" cy="528711"/>
          </a:xfrm>
          <a:custGeom>
            <a:avLst/>
            <a:gdLst>
              <a:gd name="T0" fmla="*/ 0 w 163"/>
              <a:gd name="T1" fmla="*/ 897064715 h 454"/>
              <a:gd name="T2" fmla="*/ 31033793 w 163"/>
              <a:gd name="T3" fmla="*/ 762702206 h 454"/>
              <a:gd name="T4" fmla="*/ 48491438 w 163"/>
              <a:gd name="T5" fmla="*/ 476195268 h 454"/>
              <a:gd name="T6" fmla="*/ 60128932 w 163"/>
              <a:gd name="T7" fmla="*/ 351713136 h 454"/>
              <a:gd name="T8" fmla="*/ 75646520 w 163"/>
              <a:gd name="T9" fmla="*/ 142265238 h 454"/>
              <a:gd name="T10" fmla="*/ 122197911 w 163"/>
              <a:gd name="T11" fmla="*/ 0 h 454"/>
              <a:gd name="T12" fmla="*/ 139654153 w 163"/>
              <a:gd name="T13" fmla="*/ 144241612 h 454"/>
              <a:gd name="T14" fmla="*/ 174568028 w 163"/>
              <a:gd name="T15" fmla="*/ 205495194 h 454"/>
              <a:gd name="T16" fmla="*/ 310343480 w 163"/>
              <a:gd name="T17" fmla="*/ 573015105 h 454"/>
              <a:gd name="T18" fmla="*/ 316162227 w 163"/>
              <a:gd name="T19" fmla="*/ 893113373 h 454"/>
              <a:gd name="T20" fmla="*/ 0 w 163"/>
              <a:gd name="T21" fmla="*/ 897064715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454"/>
              <a:gd name="T35" fmla="*/ 163 w 163"/>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454">
                <a:moveTo>
                  <a:pt x="0" y="454"/>
                </a:moveTo>
                <a:lnTo>
                  <a:pt x="16" y="386"/>
                </a:lnTo>
                <a:lnTo>
                  <a:pt x="25" y="241"/>
                </a:lnTo>
                <a:lnTo>
                  <a:pt x="31" y="178"/>
                </a:lnTo>
                <a:lnTo>
                  <a:pt x="39" y="72"/>
                </a:lnTo>
                <a:lnTo>
                  <a:pt x="63" y="0"/>
                </a:lnTo>
                <a:lnTo>
                  <a:pt x="72" y="73"/>
                </a:lnTo>
                <a:lnTo>
                  <a:pt x="90" y="104"/>
                </a:lnTo>
                <a:lnTo>
                  <a:pt x="160" y="290"/>
                </a:lnTo>
                <a:lnTo>
                  <a:pt x="163" y="452"/>
                </a:lnTo>
                <a:lnTo>
                  <a:pt x="0" y="454"/>
                </a:lnTo>
                <a:close/>
              </a:path>
            </a:pathLst>
          </a:custGeom>
          <a:solidFill>
            <a:srgbClr val="1DA9FF"/>
          </a:solidFill>
          <a:ln w="9525" cap="flat" cmpd="sng">
            <a:solidFill>
              <a:schemeClr val="tx1"/>
            </a:solidFill>
            <a:prstDash val="solid"/>
            <a:round/>
            <a:headEnd/>
            <a:tailEnd/>
          </a:ln>
        </p:spPr>
        <p:txBody>
          <a:bodyPr lIns="36000" tIns="0" rIns="36000" bIns="0"/>
          <a:lstStyle/>
          <a:p>
            <a:endParaRPr lang="en-US" dirty="0"/>
          </a:p>
        </p:txBody>
      </p:sp>
      <p:sp>
        <p:nvSpPr>
          <p:cNvPr id="920584" name="Oval 8"/>
          <p:cNvSpPr>
            <a:spLocks noChangeArrowheads="1"/>
          </p:cNvSpPr>
          <p:nvPr/>
        </p:nvSpPr>
        <p:spPr bwMode="auto">
          <a:xfrm>
            <a:off x="3992890" y="4800600"/>
            <a:ext cx="433142" cy="1390761"/>
          </a:xfrm>
          <a:prstGeom prst="ellipse">
            <a:avLst/>
          </a:prstGeom>
          <a:noFill/>
          <a:ln w="28575" algn="ctr">
            <a:solidFill>
              <a:srgbClr val="00CC00"/>
            </a:solidFill>
            <a:round/>
            <a:headEnd/>
            <a:tailEnd/>
          </a:ln>
        </p:spPr>
        <p:txBody>
          <a:bodyPr wrap="none" lIns="36000" tIns="0" rIns="36000" bIns="0" anchor="ctr"/>
          <a:lstStyle/>
          <a:p>
            <a:endParaRPr lang="en-US" dirty="0"/>
          </a:p>
        </p:txBody>
      </p:sp>
    </p:spTree>
    <p:extLst>
      <p:ext uri="{BB962C8B-B14F-4D97-AF65-F5344CB8AC3E}">
        <p14:creationId xmlns:p14="http://schemas.microsoft.com/office/powerpoint/2010/main" val="35822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4000" fill="hold" grpId="1" nodeType="afterEffect">
                                  <p:stCondLst>
                                    <p:cond delay="0"/>
                                  </p:stCondLst>
                                  <p:childTnLst>
                                    <p:animEffect transition="out" filter="fade">
                                      <p:cBhvr>
                                        <p:cTn id="9" dur="500" tmFilter="0, 0; .2, .5; .8, .5; 1, 0"/>
                                        <p:tgtEl>
                                          <p:spTgt spid="920582"/>
                                        </p:tgtEl>
                                      </p:cBhvr>
                                    </p:animEffect>
                                    <p:animScale>
                                      <p:cBhvr>
                                        <p:cTn id="10" dur="250" autoRev="1" fill="hold"/>
                                        <p:tgtEl>
                                          <p:spTgt spid="920582"/>
                                        </p:tgtEl>
                                      </p:cBhvr>
                                      <p:by x="105000" y="105000"/>
                                    </p:animScale>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920583"/>
                                        </p:tgtEl>
                                        <p:attrNameLst>
                                          <p:attrName>style.visibility</p:attrName>
                                        </p:attrNameLst>
                                      </p:cBhvr>
                                      <p:to>
                                        <p:strVal val="visible"/>
                                      </p:to>
                                    </p:set>
                                  </p:childTnLst>
                                </p:cTn>
                              </p:par>
                            </p:childTnLst>
                          </p:cTn>
                        </p:par>
                        <p:par>
                          <p:cTn id="14" fill="hold">
                            <p:stCondLst>
                              <p:cond delay="2000"/>
                            </p:stCondLst>
                            <p:childTnLst>
                              <p:par>
                                <p:cTn id="15" presetID="26" presetClass="emph" presetSubtype="0" repeatCount="4000" fill="hold" grpId="1" nodeType="afterEffect">
                                  <p:stCondLst>
                                    <p:cond delay="0"/>
                                  </p:stCondLst>
                                  <p:childTnLst>
                                    <p:animEffect transition="out" filter="fade">
                                      <p:cBhvr>
                                        <p:cTn id="16" dur="500" tmFilter="0, 0; .2, .5; .8, .5; 1, 0"/>
                                        <p:tgtEl>
                                          <p:spTgt spid="920583"/>
                                        </p:tgtEl>
                                      </p:cBhvr>
                                    </p:animEffect>
                                    <p:animScale>
                                      <p:cBhvr>
                                        <p:cTn id="17" dur="250" autoRev="1" fill="hold"/>
                                        <p:tgtEl>
                                          <p:spTgt spid="920583"/>
                                        </p:tgtEl>
                                      </p:cBhvr>
                                      <p:by x="105000" y="105000"/>
                                    </p:animScale>
                                  </p:childTnLst>
                                </p:cTn>
                              </p:par>
                            </p:childTnLst>
                          </p:cTn>
                        </p:par>
                        <p:par>
                          <p:cTn id="18" fill="hold">
                            <p:stCondLst>
                              <p:cond delay="4000"/>
                            </p:stCondLst>
                            <p:childTnLst>
                              <p:par>
                                <p:cTn id="19" presetID="1" presetClass="entr" presetSubtype="0" fill="hold" grpId="0" nodeType="afterEffect">
                                  <p:stCondLst>
                                    <p:cond delay="0"/>
                                  </p:stCondLst>
                                  <p:childTnLst>
                                    <p:set>
                                      <p:cBhvr>
                                        <p:cTn id="20" dur="1" fill="hold">
                                          <p:stCondLst>
                                            <p:cond delay="0"/>
                                          </p:stCondLst>
                                        </p:cTn>
                                        <p:tgtEl>
                                          <p:spTgt spid="920581"/>
                                        </p:tgtEl>
                                        <p:attrNameLst>
                                          <p:attrName>style.visibility</p:attrName>
                                        </p:attrNameLst>
                                      </p:cBhvr>
                                      <p:to>
                                        <p:strVal val="visible"/>
                                      </p:to>
                                    </p:set>
                                  </p:childTnLst>
                                </p:cTn>
                              </p:par>
                            </p:childTnLst>
                          </p:cTn>
                        </p:par>
                        <p:par>
                          <p:cTn id="21" fill="hold">
                            <p:stCondLst>
                              <p:cond delay="4000"/>
                            </p:stCondLst>
                            <p:childTnLst>
                              <p:par>
                                <p:cTn id="22" presetID="26" presetClass="emph" presetSubtype="0" repeatCount="4000" fill="hold" grpId="1" nodeType="afterEffect">
                                  <p:stCondLst>
                                    <p:cond delay="0"/>
                                  </p:stCondLst>
                                  <p:childTnLst>
                                    <p:animEffect transition="out" filter="fade">
                                      <p:cBhvr>
                                        <p:cTn id="23" dur="500" tmFilter="0, 0; .2, .5; .8, .5; 1, 0"/>
                                        <p:tgtEl>
                                          <p:spTgt spid="920581"/>
                                        </p:tgtEl>
                                      </p:cBhvr>
                                    </p:animEffect>
                                    <p:animScale>
                                      <p:cBhvr>
                                        <p:cTn id="24" dur="250" autoRev="1" fill="hold"/>
                                        <p:tgtEl>
                                          <p:spTgt spid="920581"/>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0580">
                                            <p:txEl>
                                              <p:pRg st="1" end="1"/>
                                            </p:txEl>
                                          </p:spTgt>
                                        </p:tgtEl>
                                        <p:attrNameLst>
                                          <p:attrName>style.visibility</p:attrName>
                                        </p:attrNameLst>
                                      </p:cBhvr>
                                      <p:to>
                                        <p:strVal val="visible"/>
                                      </p:to>
                                    </p:set>
                                    <p:animEffect transition="in" filter="fade">
                                      <p:cBhvr>
                                        <p:cTn id="29" dur="500"/>
                                        <p:tgtEl>
                                          <p:spTgt spid="92058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20580">
                                            <p:txEl>
                                              <p:pRg st="2" end="2"/>
                                            </p:txEl>
                                          </p:spTgt>
                                        </p:tgtEl>
                                        <p:attrNameLst>
                                          <p:attrName>style.visibility</p:attrName>
                                        </p:attrNameLst>
                                      </p:cBhvr>
                                      <p:to>
                                        <p:strVal val="visible"/>
                                      </p:to>
                                    </p:set>
                                    <p:animEffect transition="in" filter="fade">
                                      <p:cBhvr>
                                        <p:cTn id="34" dur="500"/>
                                        <p:tgtEl>
                                          <p:spTgt spid="92058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20580">
                                            <p:txEl>
                                              <p:pRg st="3" end="3"/>
                                            </p:txEl>
                                          </p:spTgt>
                                        </p:tgtEl>
                                        <p:attrNameLst>
                                          <p:attrName>style.visibility</p:attrName>
                                        </p:attrNameLst>
                                      </p:cBhvr>
                                      <p:to>
                                        <p:strVal val="visible"/>
                                      </p:to>
                                    </p:set>
                                    <p:animEffect transition="in" filter="fade">
                                      <p:cBhvr>
                                        <p:cTn id="39" dur="500"/>
                                        <p:tgtEl>
                                          <p:spTgt spid="92058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2" nodeType="clickEffect">
                                  <p:stCondLst>
                                    <p:cond delay="0"/>
                                  </p:stCondLst>
                                  <p:childTnLst>
                                    <p:set>
                                      <p:cBhvr>
                                        <p:cTn id="43" dur="1" fill="hold">
                                          <p:stCondLst>
                                            <p:cond delay="0"/>
                                          </p:stCondLst>
                                        </p:cTn>
                                        <p:tgtEl>
                                          <p:spTgt spid="920581"/>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grpId="2" nodeType="afterEffect">
                                  <p:stCondLst>
                                    <p:cond delay="0"/>
                                  </p:stCondLst>
                                  <p:childTnLst>
                                    <p:set>
                                      <p:cBhvr>
                                        <p:cTn id="46" dur="1" fill="hold">
                                          <p:stCondLst>
                                            <p:cond delay="0"/>
                                          </p:stCondLst>
                                        </p:cTn>
                                        <p:tgtEl>
                                          <p:spTgt spid="920583"/>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2" nodeType="afterEffect">
                                  <p:stCondLst>
                                    <p:cond delay="0"/>
                                  </p:stCondLst>
                                  <p:childTnLst>
                                    <p:set>
                                      <p:cBhvr>
                                        <p:cTn id="49" dur="1" fill="hold">
                                          <p:stCondLst>
                                            <p:cond delay="0"/>
                                          </p:stCondLst>
                                        </p:cTn>
                                        <p:tgtEl>
                                          <p:spTgt spid="920582"/>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9205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20580">
                                            <p:txEl>
                                              <p:pRg st="4" end="4"/>
                                            </p:txEl>
                                          </p:spTgt>
                                        </p:tgtEl>
                                        <p:attrNameLst>
                                          <p:attrName>style.visibility</p:attrName>
                                        </p:attrNameLst>
                                      </p:cBhvr>
                                      <p:to>
                                        <p:strVal val="visible"/>
                                      </p:to>
                                    </p:set>
                                    <p:animEffect transition="in" filter="fade">
                                      <p:cBhvr>
                                        <p:cTn id="56" dur="500"/>
                                        <p:tgtEl>
                                          <p:spTgt spid="920580">
                                            <p:txEl>
                                              <p:pRg st="4" end="4"/>
                                            </p:txEl>
                                          </p:spTgt>
                                        </p:tgtEl>
                                      </p:cBhvr>
                                    </p:animEffect>
                                  </p:childTnLst>
                                </p:cTn>
                              </p:par>
                              <p:par>
                                <p:cTn id="57" presetID="10" presetClass="exit" presetSubtype="0" fill="hold" grpId="1" nodeType="withEffect">
                                  <p:stCondLst>
                                    <p:cond delay="0"/>
                                  </p:stCondLst>
                                  <p:childTnLst>
                                    <p:animEffect transition="out" filter="fade">
                                      <p:cBhvr>
                                        <p:cTn id="58" dur="500"/>
                                        <p:tgtEl>
                                          <p:spTgt spid="920584"/>
                                        </p:tgtEl>
                                      </p:cBhvr>
                                    </p:animEffect>
                                    <p:set>
                                      <p:cBhvr>
                                        <p:cTn id="59" dur="1" fill="hold">
                                          <p:stCondLst>
                                            <p:cond delay="499"/>
                                          </p:stCondLst>
                                        </p:cTn>
                                        <p:tgtEl>
                                          <p:spTgt spid="92058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20580">
                                            <p:txEl>
                                              <p:pRg st="5" end="5"/>
                                            </p:txEl>
                                          </p:spTgt>
                                        </p:tgtEl>
                                        <p:attrNameLst>
                                          <p:attrName>style.visibility</p:attrName>
                                        </p:attrNameLst>
                                      </p:cBhvr>
                                      <p:to>
                                        <p:strVal val="visible"/>
                                      </p:to>
                                    </p:set>
                                    <p:animEffect transition="in" filter="fade">
                                      <p:cBhvr>
                                        <p:cTn id="64" dur="500"/>
                                        <p:tgtEl>
                                          <p:spTgt spid="920580">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3" nodeType="clickEffect">
                                  <p:stCondLst>
                                    <p:cond delay="0"/>
                                  </p:stCondLst>
                                  <p:childTnLst>
                                    <p:set>
                                      <p:cBhvr>
                                        <p:cTn id="68" dur="1" fill="hold">
                                          <p:stCondLst>
                                            <p:cond delay="0"/>
                                          </p:stCondLst>
                                        </p:cTn>
                                        <p:tgtEl>
                                          <p:spTgt spid="920581"/>
                                        </p:tgtEl>
                                        <p:attrNameLst>
                                          <p:attrName>style.visibility</p:attrName>
                                        </p:attrNameLst>
                                      </p:cBhvr>
                                      <p:to>
                                        <p:strVal val="visible"/>
                                      </p:to>
                                    </p:set>
                                    <p:animEffect transition="in" filter="fade">
                                      <p:cBhvr>
                                        <p:cTn id="69" dur="500"/>
                                        <p:tgtEl>
                                          <p:spTgt spid="920581"/>
                                        </p:tgtEl>
                                      </p:cBhvr>
                                    </p:animEffect>
                                  </p:childTnLst>
                                </p:cTn>
                              </p:par>
                              <p:par>
                                <p:cTn id="70" presetID="10" presetClass="entr" presetSubtype="0" fill="hold" grpId="3" nodeType="withEffect">
                                  <p:stCondLst>
                                    <p:cond delay="0"/>
                                  </p:stCondLst>
                                  <p:childTnLst>
                                    <p:set>
                                      <p:cBhvr>
                                        <p:cTn id="71" dur="1" fill="hold">
                                          <p:stCondLst>
                                            <p:cond delay="0"/>
                                          </p:stCondLst>
                                        </p:cTn>
                                        <p:tgtEl>
                                          <p:spTgt spid="920583"/>
                                        </p:tgtEl>
                                        <p:attrNameLst>
                                          <p:attrName>style.visibility</p:attrName>
                                        </p:attrNameLst>
                                      </p:cBhvr>
                                      <p:to>
                                        <p:strVal val="visible"/>
                                      </p:to>
                                    </p:set>
                                    <p:animEffect transition="in" filter="fade">
                                      <p:cBhvr>
                                        <p:cTn id="72" dur="500"/>
                                        <p:tgtEl>
                                          <p:spTgt spid="92058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2" nodeType="clickEffect">
                                  <p:stCondLst>
                                    <p:cond delay="0"/>
                                  </p:stCondLst>
                                  <p:childTnLst>
                                    <p:set>
                                      <p:cBhvr>
                                        <p:cTn id="76" dur="1" fill="hold">
                                          <p:stCondLst>
                                            <p:cond delay="0"/>
                                          </p:stCondLst>
                                        </p:cTn>
                                        <p:tgtEl>
                                          <p:spTgt spid="920584"/>
                                        </p:tgtEl>
                                        <p:attrNameLst>
                                          <p:attrName>style.visibility</p:attrName>
                                        </p:attrNameLst>
                                      </p:cBhvr>
                                      <p:to>
                                        <p:strVal val="visible"/>
                                      </p:to>
                                    </p:set>
                                    <p:animEffect transition="in" filter="fade">
                                      <p:cBhvr>
                                        <p:cTn id="77" dur="500"/>
                                        <p:tgtEl>
                                          <p:spTgt spid="920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1" grpId="0" animBg="1"/>
      <p:bldP spid="920581" grpId="1" animBg="1"/>
      <p:bldP spid="920581" grpId="2" animBg="1"/>
      <p:bldP spid="920581" grpId="3" animBg="1"/>
      <p:bldP spid="920582" grpId="0" animBg="1"/>
      <p:bldP spid="920582" grpId="1" animBg="1"/>
      <p:bldP spid="920582" grpId="2" animBg="1"/>
      <p:bldP spid="920583" grpId="0" animBg="1"/>
      <p:bldP spid="920583" grpId="1" animBg="1"/>
      <p:bldP spid="920583" grpId="2" animBg="1"/>
      <p:bldP spid="920583" grpId="3" animBg="1"/>
      <p:bldP spid="920584" grpId="0" animBg="1"/>
      <p:bldP spid="920584" grpId="1" animBg="1"/>
      <p:bldP spid="92058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srcRect/>
          <a:stretch>
            <a:fillRect/>
          </a:stretch>
        </p:blipFill>
        <p:spPr bwMode="auto">
          <a:xfrm>
            <a:off x="2119312" y="3640138"/>
            <a:ext cx="4340225" cy="2608262"/>
          </a:xfrm>
          <a:prstGeom prst="rect">
            <a:avLst/>
          </a:prstGeom>
          <a:noFill/>
          <a:ln w="9525" algn="ctr">
            <a:solidFill>
              <a:schemeClr val="tx1"/>
            </a:solidFill>
            <a:miter lim="800000"/>
            <a:headEnd/>
            <a:tailEnd/>
          </a:ln>
        </p:spPr>
      </p:pic>
      <p:pic>
        <p:nvPicPr>
          <p:cNvPr id="950275" name="Picture 3"/>
          <p:cNvPicPr>
            <a:picLocks noChangeAspect="1" noChangeArrowheads="1"/>
          </p:cNvPicPr>
          <p:nvPr/>
        </p:nvPicPr>
        <p:blipFill>
          <a:blip r:embed="rId4" cstate="email"/>
          <a:srcRect/>
          <a:stretch>
            <a:fillRect/>
          </a:stretch>
        </p:blipFill>
        <p:spPr bwMode="auto">
          <a:xfrm>
            <a:off x="2120106" y="3638947"/>
            <a:ext cx="4340225" cy="2608262"/>
          </a:xfrm>
          <a:prstGeom prst="rect">
            <a:avLst/>
          </a:prstGeom>
          <a:noFill/>
          <a:ln w="9525" algn="ctr">
            <a:solidFill>
              <a:schemeClr val="tx1"/>
            </a:solidFill>
            <a:miter lim="800000"/>
            <a:headEnd/>
            <a:tailEnd/>
          </a:ln>
        </p:spPr>
      </p:pic>
      <p:sp>
        <p:nvSpPr>
          <p:cNvPr id="14340" name="Rectangle 4"/>
          <p:cNvSpPr>
            <a:spLocks noGrp="1" noChangeArrowheads="1"/>
          </p:cNvSpPr>
          <p:nvPr>
            <p:ph idx="1"/>
          </p:nvPr>
        </p:nvSpPr>
        <p:spPr>
          <a:xfrm>
            <a:off x="809625" y="1336675"/>
            <a:ext cx="6831013" cy="1149350"/>
          </a:xfrm>
          <a:noFill/>
        </p:spPr>
        <p:txBody>
          <a:bodyPr/>
          <a:lstStyle/>
          <a:p>
            <a:pPr marL="231775" indent="-231775" eaLnBrk="1" hangingPunct="1">
              <a:spcBef>
                <a:spcPct val="25000"/>
              </a:spcBef>
              <a:buClr>
                <a:schemeClr val="accent1"/>
              </a:buClr>
              <a:buFont typeface="Wingdings" pitchFamily="2" charset="2"/>
              <a:buChar char="§"/>
            </a:pPr>
            <a:r>
              <a:rPr lang="en-US" sz="1600" kern="1200" dirty="0">
                <a:solidFill>
                  <a:schemeClr val="tx1"/>
                </a:solidFill>
                <a:ea typeface="ＭＳ Ｐゴシック" charset="-128"/>
                <a:cs typeface="+mn-cs"/>
              </a:rPr>
              <a:t>Changes in process conditions directly impact the signal strength</a:t>
            </a:r>
          </a:p>
          <a:p>
            <a:pPr marL="588963" lvl="1" eaLnBrk="1" hangingPunct="1">
              <a:spcBef>
                <a:spcPct val="25000"/>
              </a:spcBef>
              <a:buClr>
                <a:schemeClr val="accent1"/>
              </a:buClr>
              <a:buFont typeface="Wingdings" pitchFamily="2" charset="2"/>
              <a:buChar char="§"/>
            </a:pPr>
            <a:r>
              <a:rPr lang="en-US" sz="1600" kern="1200" dirty="0">
                <a:solidFill>
                  <a:schemeClr val="tx1"/>
                </a:solidFill>
                <a:ea typeface="ＭＳ Ｐゴシック" charset="-128"/>
                <a:cs typeface="+mn-cs"/>
              </a:rPr>
              <a:t>Foam, Steam, Agitation, Dust</a:t>
            </a:r>
          </a:p>
          <a:p>
            <a:pPr marL="231775" indent="-231775" algn="ctr" eaLnBrk="1" hangingPunct="1">
              <a:buClr>
                <a:srgbClr val="8CA3B0"/>
              </a:buClr>
            </a:pPr>
            <a:endParaRPr lang="en-US" sz="1600" dirty="0"/>
          </a:p>
        </p:txBody>
      </p:sp>
      <p:sp>
        <p:nvSpPr>
          <p:cNvPr id="2" name="Title 1"/>
          <p:cNvSpPr>
            <a:spLocks noGrp="1"/>
          </p:cNvSpPr>
          <p:nvPr>
            <p:ph type="title"/>
          </p:nvPr>
        </p:nvSpPr>
        <p:spPr/>
        <p:txBody>
          <a:bodyPr>
            <a:normAutofit/>
          </a:bodyPr>
          <a:lstStyle/>
          <a:p>
            <a:r>
              <a:rPr lang="en-US" sz="3200" dirty="0"/>
              <a:t>Time Varying Threshold</a:t>
            </a:r>
          </a:p>
        </p:txBody>
      </p:sp>
    </p:spTree>
    <p:extLst>
      <p:ext uri="{BB962C8B-B14F-4D97-AF65-F5344CB8AC3E}">
        <p14:creationId xmlns:p14="http://schemas.microsoft.com/office/powerpoint/2010/main" val="3474531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95027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srcRect/>
          <a:stretch>
            <a:fillRect/>
          </a:stretch>
        </p:blipFill>
        <p:spPr bwMode="auto">
          <a:xfrm>
            <a:off x="2123975" y="3627437"/>
            <a:ext cx="4340225" cy="2620963"/>
          </a:xfrm>
          <a:prstGeom prst="rect">
            <a:avLst/>
          </a:prstGeom>
          <a:noFill/>
          <a:ln w="9525" algn="ctr">
            <a:solidFill>
              <a:schemeClr val="tx1"/>
            </a:solidFill>
            <a:miter lim="800000"/>
            <a:headEnd/>
            <a:tailEnd/>
          </a:ln>
        </p:spPr>
      </p:pic>
      <p:pic>
        <p:nvPicPr>
          <p:cNvPr id="952323" name="Picture 3"/>
          <p:cNvPicPr>
            <a:picLocks noChangeAspect="1" noChangeArrowheads="1"/>
          </p:cNvPicPr>
          <p:nvPr/>
        </p:nvPicPr>
        <p:blipFill>
          <a:blip r:embed="rId4" cstate="email"/>
          <a:srcRect/>
          <a:stretch>
            <a:fillRect/>
          </a:stretch>
        </p:blipFill>
        <p:spPr bwMode="auto">
          <a:xfrm>
            <a:off x="2122388" y="3627437"/>
            <a:ext cx="4340225" cy="2619375"/>
          </a:xfrm>
          <a:prstGeom prst="rect">
            <a:avLst/>
          </a:prstGeom>
          <a:noFill/>
          <a:ln w="9525" algn="ctr">
            <a:solidFill>
              <a:schemeClr val="tx1"/>
            </a:solidFill>
            <a:miter lim="800000"/>
            <a:headEnd/>
            <a:tailEnd/>
          </a:ln>
        </p:spPr>
      </p:pic>
      <p:sp>
        <p:nvSpPr>
          <p:cNvPr id="15364" name="Rectangle 4"/>
          <p:cNvSpPr>
            <a:spLocks noChangeArrowheads="1"/>
          </p:cNvSpPr>
          <p:nvPr/>
        </p:nvSpPr>
        <p:spPr bwMode="auto">
          <a:xfrm>
            <a:off x="822325" y="2161050"/>
            <a:ext cx="7212013" cy="654050"/>
          </a:xfrm>
          <a:prstGeom prst="rect">
            <a:avLst/>
          </a:prstGeom>
          <a:noFill/>
          <a:ln w="9525">
            <a:noFill/>
            <a:miter lim="800000"/>
            <a:headEnd/>
            <a:tailEnd/>
          </a:ln>
        </p:spPr>
        <p:txBody>
          <a:bodyPr lIns="0" tIns="0" rIns="0" bIns="0"/>
          <a:lstStyle/>
          <a:p>
            <a:pPr marL="231775" indent="-231775">
              <a:lnSpc>
                <a:spcPct val="110000"/>
              </a:lnSpc>
              <a:spcBef>
                <a:spcPct val="25000"/>
              </a:spcBef>
              <a:buClr>
                <a:schemeClr val="accent1"/>
              </a:buClr>
              <a:buFont typeface="Wingdings" pitchFamily="2" charset="2"/>
              <a:buChar char="§"/>
            </a:pPr>
            <a:r>
              <a:rPr lang="en-US" sz="1600" b="0" dirty="0">
                <a:solidFill>
                  <a:schemeClr val="tx1"/>
                </a:solidFill>
              </a:rPr>
              <a:t>With a fixed threshold, as signal strength degrades, it is possible for the unit to lose sight of the material level entirely (Loss of Echo)</a:t>
            </a:r>
          </a:p>
          <a:p>
            <a:pPr marL="231775" indent="-231775" algn="ctr">
              <a:lnSpc>
                <a:spcPct val="110000"/>
              </a:lnSpc>
              <a:spcBef>
                <a:spcPct val="25000"/>
              </a:spcBef>
              <a:buClr>
                <a:schemeClr val="accent1"/>
              </a:buClr>
              <a:buFont typeface="Wingdings" pitchFamily="2" charset="2"/>
              <a:buChar char="§"/>
            </a:pPr>
            <a:endParaRPr lang="en-US" sz="1600" b="0" dirty="0">
              <a:solidFill>
                <a:schemeClr val="tx1"/>
              </a:solidFill>
            </a:endParaRPr>
          </a:p>
        </p:txBody>
      </p:sp>
      <p:sp>
        <p:nvSpPr>
          <p:cNvPr id="15365" name="Rectangle 5"/>
          <p:cNvSpPr>
            <a:spLocks noChangeArrowheads="1"/>
          </p:cNvSpPr>
          <p:nvPr/>
        </p:nvSpPr>
        <p:spPr bwMode="auto">
          <a:xfrm>
            <a:off x="809625" y="1336675"/>
            <a:ext cx="6831013" cy="1149350"/>
          </a:xfrm>
          <a:prstGeom prst="rect">
            <a:avLst/>
          </a:prstGeom>
          <a:noFill/>
          <a:ln w="9525">
            <a:noFill/>
            <a:miter lim="800000"/>
            <a:headEnd/>
            <a:tailEnd/>
          </a:ln>
        </p:spPr>
        <p:txBody>
          <a:bodyPr lIns="0" tIns="0" rIns="0" bIns="0"/>
          <a:lstStyle/>
          <a:p>
            <a:pPr marL="231775" indent="-231775">
              <a:lnSpc>
                <a:spcPct val="110000"/>
              </a:lnSpc>
              <a:spcBef>
                <a:spcPct val="25000"/>
              </a:spcBef>
              <a:buClr>
                <a:schemeClr val="accent1"/>
              </a:buClr>
              <a:buFont typeface="Wingdings" pitchFamily="2" charset="2"/>
              <a:buChar char="§"/>
            </a:pPr>
            <a:r>
              <a:rPr lang="en-US" sz="1600" b="0" dirty="0">
                <a:solidFill>
                  <a:schemeClr val="tx1"/>
                </a:solidFill>
              </a:rPr>
              <a:t>Changes in process conditions directly impact the signal strength</a:t>
            </a:r>
          </a:p>
          <a:p>
            <a:pPr marL="588963" lvl="1" indent="-188913">
              <a:lnSpc>
                <a:spcPct val="110000"/>
              </a:lnSpc>
              <a:spcBef>
                <a:spcPct val="25000"/>
              </a:spcBef>
              <a:buClr>
                <a:schemeClr val="accent1"/>
              </a:buClr>
              <a:buFont typeface="Wingdings" pitchFamily="2" charset="2"/>
              <a:buChar char="§"/>
            </a:pPr>
            <a:r>
              <a:rPr lang="en-US" sz="1600" b="0" dirty="0">
                <a:solidFill>
                  <a:schemeClr val="tx1"/>
                </a:solidFill>
              </a:rPr>
              <a:t>Foam, Steam, Agitation, Dust</a:t>
            </a:r>
          </a:p>
          <a:p>
            <a:pPr marL="231775" indent="-231775" algn="ctr">
              <a:lnSpc>
                <a:spcPct val="110000"/>
              </a:lnSpc>
              <a:spcBef>
                <a:spcPct val="25000"/>
              </a:spcBef>
              <a:buClr>
                <a:schemeClr val="accent1"/>
              </a:buClr>
              <a:buFont typeface="Wingdings" pitchFamily="2" charset="2"/>
              <a:buChar char="§"/>
            </a:pPr>
            <a:endParaRPr lang="en-US" sz="1600" b="0" dirty="0">
              <a:solidFill>
                <a:schemeClr val="tx1"/>
              </a:solidFill>
            </a:endParaRPr>
          </a:p>
        </p:txBody>
      </p:sp>
      <p:sp>
        <p:nvSpPr>
          <p:cNvPr id="2" name="Title 1"/>
          <p:cNvSpPr>
            <a:spLocks noGrp="1"/>
          </p:cNvSpPr>
          <p:nvPr>
            <p:ph type="title"/>
          </p:nvPr>
        </p:nvSpPr>
        <p:spPr/>
        <p:txBody>
          <a:bodyPr>
            <a:normAutofit/>
          </a:bodyPr>
          <a:lstStyle/>
          <a:p>
            <a:r>
              <a:rPr lang="en-US" sz="3200" dirty="0"/>
              <a:t>Time Varying Threshold</a:t>
            </a:r>
          </a:p>
        </p:txBody>
      </p:sp>
    </p:spTree>
    <p:extLst>
      <p:ext uri="{BB962C8B-B14F-4D97-AF65-F5344CB8AC3E}">
        <p14:creationId xmlns:p14="http://schemas.microsoft.com/office/powerpoint/2010/main" val="2700726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9523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srcRect/>
          <a:stretch>
            <a:fillRect/>
          </a:stretch>
        </p:blipFill>
        <p:spPr bwMode="auto">
          <a:xfrm>
            <a:off x="2122488" y="3629025"/>
            <a:ext cx="4340225" cy="2619375"/>
          </a:xfrm>
          <a:prstGeom prst="rect">
            <a:avLst/>
          </a:prstGeom>
          <a:noFill/>
          <a:ln w="9525" algn="ctr">
            <a:solidFill>
              <a:schemeClr val="tx1"/>
            </a:solidFill>
            <a:miter lim="800000"/>
            <a:headEnd/>
            <a:tailEnd/>
          </a:ln>
        </p:spPr>
      </p:pic>
      <p:pic>
        <p:nvPicPr>
          <p:cNvPr id="954371" name="Picture 3"/>
          <p:cNvPicPr>
            <a:picLocks noChangeAspect="1" noChangeArrowheads="1"/>
          </p:cNvPicPr>
          <p:nvPr/>
        </p:nvPicPr>
        <p:blipFill>
          <a:blip r:embed="rId4" cstate="email"/>
          <a:srcRect/>
          <a:stretch>
            <a:fillRect/>
          </a:stretch>
        </p:blipFill>
        <p:spPr bwMode="auto">
          <a:xfrm>
            <a:off x="2112500" y="3625850"/>
            <a:ext cx="4348163" cy="2619375"/>
          </a:xfrm>
          <a:prstGeom prst="rect">
            <a:avLst/>
          </a:prstGeom>
          <a:noFill/>
          <a:ln w="9525" algn="ctr">
            <a:solidFill>
              <a:schemeClr val="tx1"/>
            </a:solidFill>
            <a:miter lim="800000"/>
            <a:headEnd/>
            <a:tailEnd/>
          </a:ln>
        </p:spPr>
      </p:pic>
      <p:sp>
        <p:nvSpPr>
          <p:cNvPr id="16388" name="Rectangle 4"/>
          <p:cNvSpPr>
            <a:spLocks noChangeArrowheads="1"/>
          </p:cNvSpPr>
          <p:nvPr/>
        </p:nvSpPr>
        <p:spPr bwMode="auto">
          <a:xfrm>
            <a:off x="822325" y="2165350"/>
            <a:ext cx="7212013" cy="654050"/>
          </a:xfrm>
          <a:prstGeom prst="rect">
            <a:avLst/>
          </a:prstGeom>
          <a:noFill/>
          <a:ln w="9525">
            <a:noFill/>
            <a:miter lim="800000"/>
            <a:headEnd/>
            <a:tailEnd/>
          </a:ln>
        </p:spPr>
        <p:txBody>
          <a:bodyPr lIns="0" tIns="0" rIns="0" bIns="0"/>
          <a:lstStyle/>
          <a:p>
            <a:pPr marL="231775" indent="-231775">
              <a:lnSpc>
                <a:spcPct val="110000"/>
              </a:lnSpc>
              <a:spcBef>
                <a:spcPct val="25000"/>
              </a:spcBef>
              <a:buClr>
                <a:schemeClr val="accent1"/>
              </a:buClr>
              <a:buFont typeface="Wingdings" pitchFamily="2" charset="2"/>
              <a:buChar char="§"/>
            </a:pPr>
            <a:r>
              <a:rPr lang="en-US" sz="1600" b="0" dirty="0">
                <a:solidFill>
                  <a:schemeClr val="tx1"/>
                </a:solidFill>
              </a:rPr>
              <a:t>With a fixed threshold, as signal strength degrades, it is possible for the unit to lose sight of the material level entirely (Loss of Echo)</a:t>
            </a:r>
          </a:p>
          <a:p>
            <a:pPr marL="231775" indent="-231775" algn="ctr">
              <a:lnSpc>
                <a:spcPct val="110000"/>
              </a:lnSpc>
              <a:spcBef>
                <a:spcPct val="25000"/>
              </a:spcBef>
              <a:buClr>
                <a:schemeClr val="accent1"/>
              </a:buClr>
              <a:buFont typeface="Wingdings" pitchFamily="2" charset="2"/>
              <a:buChar char="§"/>
            </a:pPr>
            <a:endParaRPr lang="en-US" sz="1600" b="0" dirty="0">
              <a:solidFill>
                <a:schemeClr val="tx1"/>
              </a:solidFill>
            </a:endParaRPr>
          </a:p>
        </p:txBody>
      </p:sp>
      <p:sp>
        <p:nvSpPr>
          <p:cNvPr id="16389" name="Rectangle 5"/>
          <p:cNvSpPr>
            <a:spLocks noGrp="1" noChangeArrowheads="1"/>
          </p:cNvSpPr>
          <p:nvPr>
            <p:ph idx="1"/>
          </p:nvPr>
        </p:nvSpPr>
        <p:spPr>
          <a:xfrm>
            <a:off x="809625" y="1336675"/>
            <a:ext cx="6831013" cy="720725"/>
          </a:xfrm>
          <a:noFill/>
        </p:spPr>
        <p:txBody>
          <a:bodyPr/>
          <a:lstStyle/>
          <a:p>
            <a:pPr marL="231775" indent="-231775" eaLnBrk="1" hangingPunct="1">
              <a:spcBef>
                <a:spcPct val="25000"/>
              </a:spcBef>
              <a:buClr>
                <a:schemeClr val="accent1"/>
              </a:buClr>
              <a:buFont typeface="Wingdings" pitchFamily="2" charset="2"/>
              <a:buChar char="§"/>
            </a:pPr>
            <a:r>
              <a:rPr lang="en-US" sz="1600" kern="1200" dirty="0">
                <a:solidFill>
                  <a:schemeClr val="tx1"/>
                </a:solidFill>
                <a:ea typeface="ＭＳ Ｐゴシック" charset="-128"/>
                <a:cs typeface="+mn-cs"/>
              </a:rPr>
              <a:t>Changes in process conditions directly impact the signal strength</a:t>
            </a:r>
          </a:p>
          <a:p>
            <a:pPr marL="588963" lvl="1" eaLnBrk="1" hangingPunct="1">
              <a:spcBef>
                <a:spcPct val="25000"/>
              </a:spcBef>
              <a:buClr>
                <a:schemeClr val="accent1"/>
              </a:buClr>
              <a:buFont typeface="Wingdings" pitchFamily="2" charset="2"/>
              <a:buChar char="§"/>
            </a:pPr>
            <a:r>
              <a:rPr lang="en-US" sz="1600" kern="1200" dirty="0">
                <a:solidFill>
                  <a:schemeClr val="tx1"/>
                </a:solidFill>
                <a:ea typeface="ＭＳ Ｐゴシック" charset="-128"/>
                <a:cs typeface="+mn-cs"/>
              </a:rPr>
              <a:t>Foam, Steam, Agitation, Dust</a:t>
            </a:r>
          </a:p>
        </p:txBody>
      </p:sp>
      <p:sp>
        <p:nvSpPr>
          <p:cNvPr id="2" name="Title 1"/>
          <p:cNvSpPr>
            <a:spLocks noGrp="1"/>
          </p:cNvSpPr>
          <p:nvPr>
            <p:ph type="title"/>
          </p:nvPr>
        </p:nvSpPr>
        <p:spPr/>
        <p:txBody>
          <a:bodyPr>
            <a:normAutofit/>
          </a:bodyPr>
          <a:lstStyle/>
          <a:p>
            <a:r>
              <a:rPr lang="en-US" sz="3200" dirty="0"/>
              <a:t>Time Varying Threshold</a:t>
            </a:r>
          </a:p>
        </p:txBody>
      </p:sp>
      <p:sp>
        <p:nvSpPr>
          <p:cNvPr id="16390" name="Rectangle 6"/>
          <p:cNvSpPr>
            <a:spLocks noChangeArrowheads="1"/>
          </p:cNvSpPr>
          <p:nvPr/>
        </p:nvSpPr>
        <p:spPr bwMode="auto">
          <a:xfrm>
            <a:off x="822325" y="2851150"/>
            <a:ext cx="7212013" cy="654050"/>
          </a:xfrm>
          <a:prstGeom prst="rect">
            <a:avLst/>
          </a:prstGeom>
          <a:noFill/>
          <a:ln w="9525">
            <a:noFill/>
            <a:miter lim="800000"/>
            <a:headEnd/>
            <a:tailEnd/>
          </a:ln>
        </p:spPr>
        <p:txBody>
          <a:bodyPr lIns="0" tIns="0" rIns="0" bIns="0"/>
          <a:lstStyle/>
          <a:p>
            <a:pPr marL="231775" indent="-231775">
              <a:lnSpc>
                <a:spcPct val="110000"/>
              </a:lnSpc>
              <a:spcBef>
                <a:spcPct val="25000"/>
              </a:spcBef>
              <a:buClr>
                <a:schemeClr val="accent1"/>
              </a:buClr>
              <a:buFont typeface="Wingdings" pitchFamily="2" charset="2"/>
              <a:buChar char="§"/>
            </a:pPr>
            <a:r>
              <a:rPr lang="en-US" sz="1600" b="0" dirty="0">
                <a:solidFill>
                  <a:schemeClr val="tx1"/>
                </a:solidFill>
              </a:rPr>
              <a:t>A system with Dynamic TVT, adjusts itself with each shot maintaining a lock on the material level as the signal strength decreases</a:t>
            </a:r>
          </a:p>
          <a:p>
            <a:pPr marL="231775" indent="-231775" algn="ctr">
              <a:lnSpc>
                <a:spcPct val="110000"/>
              </a:lnSpc>
              <a:spcBef>
                <a:spcPct val="25000"/>
              </a:spcBef>
              <a:buClr>
                <a:schemeClr val="accent1"/>
              </a:buClr>
              <a:buFont typeface="Wingdings" pitchFamily="2" charset="2"/>
              <a:buChar char="§"/>
            </a:pPr>
            <a:endParaRPr lang="en-US" sz="1600" b="0" dirty="0">
              <a:solidFill>
                <a:schemeClr val="tx1"/>
              </a:solidFill>
            </a:endParaRPr>
          </a:p>
        </p:txBody>
      </p:sp>
    </p:spTree>
    <p:extLst>
      <p:ext uri="{BB962C8B-B14F-4D97-AF65-F5344CB8AC3E}">
        <p14:creationId xmlns:p14="http://schemas.microsoft.com/office/powerpoint/2010/main" val="141783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95437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3"/>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Transducer Frequencies and Beam Angle</a:t>
            </a:r>
          </a:p>
        </p:txBody>
      </p:sp>
      <p:sp>
        <p:nvSpPr>
          <p:cNvPr id="2" name="Title 1"/>
          <p:cNvSpPr>
            <a:spLocks noGrp="1"/>
          </p:cNvSpPr>
          <p:nvPr>
            <p:ph type="title"/>
          </p:nvPr>
        </p:nvSpPr>
        <p:spPr/>
        <p:txBody>
          <a:bodyPr>
            <a:normAutofit/>
          </a:bodyPr>
          <a:lstStyle/>
          <a:p>
            <a:r>
              <a:rPr lang="en-US" sz="3200" b="0" dirty="0"/>
              <a:t>Non-contacting Technologies</a:t>
            </a:r>
            <a:br>
              <a:rPr lang="en-US" sz="3200" b="0" dirty="0"/>
            </a:br>
            <a:r>
              <a:rPr lang="en-US" sz="3200" b="0" dirty="0"/>
              <a:t>Ultrasonics and Radar</a:t>
            </a:r>
          </a:p>
        </p:txBody>
      </p:sp>
    </p:spTree>
    <p:extLst>
      <p:ext uri="{BB962C8B-B14F-4D97-AF65-F5344CB8AC3E}">
        <p14:creationId xmlns:p14="http://schemas.microsoft.com/office/powerpoint/2010/main" val="238684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460485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70691" name="Picture 3"/>
          <p:cNvPicPr>
            <a:picLocks noChangeAspect="1" noChangeArrowheads="1"/>
          </p:cNvPicPr>
          <p:nvPr/>
        </p:nvPicPr>
        <p:blipFill>
          <a:blip r:embed="rId7" cstate="email">
            <a:clrChange>
              <a:clrFrom>
                <a:srgbClr val="FFFFFF"/>
              </a:clrFrom>
              <a:clrTo>
                <a:srgbClr val="FFFFFF">
                  <a:alpha val="0"/>
                </a:srgbClr>
              </a:clrTo>
            </a:clrChange>
          </a:blip>
          <a:stretch>
            <a:fillRect/>
          </a:stretch>
        </p:blipFill>
        <p:spPr bwMode="auto">
          <a:xfrm>
            <a:off x="6454235" y="4191000"/>
            <a:ext cx="1754727" cy="2632089"/>
          </a:xfrm>
          <a:prstGeom prst="rect">
            <a:avLst/>
          </a:prstGeom>
          <a:noFill/>
          <a:ln>
            <a:noFill/>
          </a:ln>
        </p:spPr>
      </p:pic>
      <p:sp>
        <p:nvSpPr>
          <p:cNvPr id="2" name="Rectangle 3"/>
          <p:cNvSpPr txBox="1">
            <a:spLocks noChangeArrowheads="1"/>
          </p:cNvSpPr>
          <p:nvPr/>
        </p:nvSpPr>
        <p:spPr>
          <a:xfrm>
            <a:off x="228600" y="2175828"/>
            <a:ext cx="8915400" cy="2878138"/>
          </a:xfrm>
          <a:prstGeom prst="rect">
            <a:avLst/>
          </a:prstGeom>
        </p:spPr>
        <p:txBody>
          <a:bodyPr/>
          <a:lstStyle/>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Transducers operate at different frequencies depending upon the manufacturer and model</a:t>
            </a: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Long range transducers have a lower frequency </a:t>
            </a:r>
            <a:endParaRPr lang="en-US" sz="1600" dirty="0">
              <a:solidFill>
                <a:schemeClr val="tx1"/>
              </a:solidFill>
              <a:cs typeface="Arial" pitchFamily="34" charset="0"/>
            </a:endParaRPr>
          </a:p>
          <a:p>
            <a:pPr marL="692150" lvl="1" indent="-234950" defTabSz="457200" fontAlgn="auto">
              <a:spcAft>
                <a:spcPts val="600"/>
              </a:spcAft>
              <a:buSzPct val="80000"/>
              <a:buFont typeface="Wingdings" pitchFamily="2" charset="2"/>
              <a:buChar char="§"/>
              <a:defRPr/>
            </a:pPr>
            <a:r>
              <a:rPr lang="en-US" sz="1600" dirty="0">
                <a:solidFill>
                  <a:schemeClr val="tx1"/>
                </a:solidFill>
                <a:cs typeface="Arial" pitchFamily="34" charset="0"/>
              </a:rPr>
              <a:t>Lower frequencies </a:t>
            </a: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attenuate less than higher frequencies</a:t>
            </a:r>
          </a:p>
          <a:p>
            <a:pPr marL="692150" lvl="1" indent="-234950" defTabSz="457200" fontAlgn="auto">
              <a:spcAft>
                <a:spcPts val="600"/>
              </a:spcAft>
              <a:buSzPct val="80000"/>
              <a:buFont typeface="Wingdings" pitchFamily="2" charset="2"/>
              <a:buChar char="§"/>
              <a:defRPr/>
            </a:pPr>
            <a:r>
              <a:rPr lang="en-US" sz="1600" dirty="0">
                <a:solidFill>
                  <a:schemeClr val="tx1"/>
                </a:solidFill>
                <a:cs typeface="Arial" pitchFamily="34" charset="0"/>
              </a:rPr>
              <a:t>Better performance in dust, with build-up and on light density or light foaming materials</a:t>
            </a: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lang="en-US" sz="1600" dirty="0">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endParaRPr kumimoji="0" lang="en-US" sz="8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234950" marR="0" lvl="0" indent="-234950" algn="l" defTabSz="457200" rtl="0" eaLnBrk="1" fontAlgn="auto" latinLnBrk="0" hangingPunct="1">
              <a:lnSpc>
                <a:spcPct val="100000"/>
              </a:lnSpc>
              <a:spcAft>
                <a:spcPts val="600"/>
              </a:spcAft>
              <a:buSzPct val="80000"/>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Short range transducers use a high frequency</a:t>
            </a:r>
          </a:p>
          <a:p>
            <a:pPr marL="574675" marR="0" lvl="1" indent="-225425" algn="l" defTabSz="457200" rtl="0" eaLnBrk="1" fontAlgn="auto" latinLnBrk="0" hangingPunct="1">
              <a:lnSpc>
                <a:spcPct val="100000"/>
              </a:lnSpc>
              <a:spcAft>
                <a:spcPts val="600"/>
              </a:spcAft>
              <a:buSzPct val="80000"/>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Higher frequencies have better accuracy because they have shorter wave lengths</a:t>
            </a:r>
          </a:p>
          <a:p>
            <a:pPr marL="574675" marR="0" lvl="1" indent="-225425" algn="l" defTabSz="457200" rtl="0" eaLnBrk="1" fontAlgn="auto" latinLnBrk="0" hangingPunct="1">
              <a:lnSpc>
                <a:spcPct val="100000"/>
              </a:lnSpc>
              <a:spcAft>
                <a:spcPts val="600"/>
              </a:spcAft>
              <a:buSzPct val="80000"/>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High frequency transducers have a shorter blanking distance</a:t>
            </a:r>
          </a:p>
        </p:txBody>
      </p:sp>
      <p:sp>
        <p:nvSpPr>
          <p:cNvPr id="3" name="Rectangle 11"/>
          <p:cNvSpPr>
            <a:spLocks noChangeArrowheads="1"/>
          </p:cNvSpPr>
          <p:nvPr/>
        </p:nvSpPr>
        <p:spPr bwMode="auto">
          <a:xfrm>
            <a:off x="2809875" y="3602037"/>
            <a:ext cx="2589212" cy="1808163"/>
          </a:xfrm>
          <a:prstGeom prst="rect">
            <a:avLst/>
          </a:prstGeom>
          <a:noFill/>
          <a:ln w="9525" algn="ctr">
            <a:solidFill>
              <a:schemeClr val="tx1"/>
            </a:solidFill>
            <a:miter lim="800000"/>
            <a:headEnd/>
            <a:tailEnd/>
          </a:ln>
        </p:spPr>
        <p:txBody>
          <a:bodyPr wrap="none" lIns="36000" tIns="0" rIns="36000" bIns="0" anchor="ctr"/>
          <a:lstStyle/>
          <a:p>
            <a:endParaRPr lang="en-US" sz="1200" dirty="0">
              <a:solidFill>
                <a:schemeClr val="tx1"/>
              </a:solidFill>
              <a:latin typeface="Arial" pitchFamily="34" charset="0"/>
              <a:cs typeface="Arial" pitchFamily="34" charset="0"/>
            </a:endParaRPr>
          </a:p>
        </p:txBody>
      </p:sp>
      <p:pic>
        <p:nvPicPr>
          <p:cNvPr id="5" name="Picture 4"/>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805112" y="3700462"/>
            <a:ext cx="2593975" cy="1704975"/>
          </a:xfrm>
          <a:prstGeom prst="rect">
            <a:avLst/>
          </a:prstGeom>
          <a:noFill/>
          <a:ln w="9525" algn="ctr">
            <a:noFill/>
            <a:miter lim="800000"/>
            <a:headEnd/>
            <a:tailEnd/>
          </a:ln>
        </p:spPr>
      </p:pic>
      <p:sp>
        <p:nvSpPr>
          <p:cNvPr id="6" name="Text Box 7"/>
          <p:cNvSpPr txBox="1">
            <a:spLocks noChangeArrowheads="1"/>
          </p:cNvSpPr>
          <p:nvPr/>
        </p:nvSpPr>
        <p:spPr bwMode="auto">
          <a:xfrm>
            <a:off x="3314700" y="3709987"/>
            <a:ext cx="1687632" cy="184666"/>
          </a:xfrm>
          <a:prstGeom prst="rect">
            <a:avLst/>
          </a:prstGeom>
          <a:noFill/>
          <a:ln w="9525" algn="ctr">
            <a:noFill/>
            <a:miter lim="800000"/>
            <a:headEnd/>
            <a:tailEnd/>
          </a:ln>
        </p:spPr>
        <p:txBody>
          <a:bodyPr wrap="none" lIns="36000" tIns="0" rIns="36000" bIns="0">
            <a:spAutoFit/>
          </a:bodyPr>
          <a:lstStyle/>
          <a:p>
            <a:r>
              <a:rPr lang="en-US" sz="1200" dirty="0">
                <a:solidFill>
                  <a:schemeClr val="tx1"/>
                </a:solidFill>
                <a:latin typeface="Arial" pitchFamily="34" charset="0"/>
                <a:cs typeface="Arial" pitchFamily="34" charset="0"/>
              </a:rPr>
              <a:t>Time period (one msec)</a:t>
            </a:r>
          </a:p>
        </p:txBody>
      </p:sp>
      <p:sp>
        <p:nvSpPr>
          <p:cNvPr id="7" name="Text Box 8"/>
          <p:cNvSpPr txBox="1">
            <a:spLocks noChangeArrowheads="1"/>
          </p:cNvSpPr>
          <p:nvPr/>
        </p:nvSpPr>
        <p:spPr bwMode="auto">
          <a:xfrm>
            <a:off x="1612900" y="4281487"/>
            <a:ext cx="1121067" cy="184666"/>
          </a:xfrm>
          <a:prstGeom prst="rect">
            <a:avLst/>
          </a:prstGeom>
          <a:noFill/>
          <a:ln w="9525" algn="ctr">
            <a:noFill/>
            <a:miter lim="800000"/>
            <a:headEnd/>
            <a:tailEnd/>
          </a:ln>
        </p:spPr>
        <p:txBody>
          <a:bodyPr wrap="none" lIns="36000" tIns="0" rIns="36000" bIns="0">
            <a:spAutoFit/>
          </a:bodyPr>
          <a:lstStyle/>
          <a:p>
            <a:r>
              <a:rPr lang="en-US" sz="1200" dirty="0">
                <a:solidFill>
                  <a:schemeClr val="tx1"/>
                </a:solidFill>
                <a:latin typeface="Arial" pitchFamily="34" charset="0"/>
                <a:cs typeface="Arial" pitchFamily="34" charset="0"/>
              </a:rPr>
              <a:t>Low Frequency</a:t>
            </a:r>
          </a:p>
        </p:txBody>
      </p:sp>
      <p:sp>
        <p:nvSpPr>
          <p:cNvPr id="8" name="Text Box 10"/>
          <p:cNvSpPr txBox="1">
            <a:spLocks noChangeArrowheads="1"/>
          </p:cNvSpPr>
          <p:nvPr/>
        </p:nvSpPr>
        <p:spPr bwMode="auto">
          <a:xfrm>
            <a:off x="1600200" y="4973637"/>
            <a:ext cx="1154731" cy="184666"/>
          </a:xfrm>
          <a:prstGeom prst="rect">
            <a:avLst/>
          </a:prstGeom>
          <a:noFill/>
          <a:ln w="9525" algn="ctr">
            <a:noFill/>
            <a:miter lim="800000"/>
            <a:headEnd/>
            <a:tailEnd/>
          </a:ln>
        </p:spPr>
        <p:txBody>
          <a:bodyPr wrap="none" lIns="36000" tIns="0" rIns="36000" bIns="0">
            <a:spAutoFit/>
          </a:bodyPr>
          <a:lstStyle/>
          <a:p>
            <a:r>
              <a:rPr lang="en-US" sz="1200" dirty="0">
                <a:solidFill>
                  <a:schemeClr val="tx1"/>
                </a:solidFill>
                <a:latin typeface="Arial" pitchFamily="34" charset="0"/>
                <a:cs typeface="Arial" pitchFamily="34" charset="0"/>
              </a:rPr>
              <a:t>High Frequency</a:t>
            </a:r>
          </a:p>
        </p:txBody>
      </p:sp>
      <p:pic>
        <p:nvPicPr>
          <p:cNvPr id="11" name="Picture 2"/>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463635" y="3276600"/>
            <a:ext cx="1527013" cy="1600200"/>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sz="3200" dirty="0"/>
              <a:t>Ultrasonic Transducer Frequencies</a:t>
            </a:r>
          </a:p>
        </p:txBody>
      </p:sp>
    </p:spTree>
    <p:extLst>
      <p:ext uri="{BB962C8B-B14F-4D97-AF65-F5344CB8AC3E}">
        <p14:creationId xmlns:p14="http://schemas.microsoft.com/office/powerpoint/2010/main" val="40872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0691"/>
                                        </p:tgtEl>
                                        <p:attrNameLst>
                                          <p:attrName>style.visibility</p:attrName>
                                        </p:attrNameLst>
                                      </p:cBhvr>
                                      <p:to>
                                        <p:strVal val="visible"/>
                                      </p:to>
                                    </p:set>
                                    <p:animEffect transition="in" filter="fade">
                                      <p:cBhvr>
                                        <p:cTn id="28" dur="500"/>
                                        <p:tgtEl>
                                          <p:spTgt spid="370691"/>
                                        </p:tgtEl>
                                      </p:cBhvr>
                                    </p:animEffect>
                                  </p:childTnLst>
                                </p:cTn>
                              </p:par>
                              <p:par>
                                <p:cTn id="29" presetID="3" presetClass="emph" presetSubtype="2" fill="hold" nodeType="withEffect">
                                  <p:stCondLst>
                                    <p:cond delay="0"/>
                                  </p:stCondLst>
                                  <p:childTnLst>
                                    <p:animClr clrSpc="rgb" dir="cw">
                                      <p:cBhvr override="childStyle">
                                        <p:cTn id="30" dur="500" fill="hold"/>
                                        <p:tgtEl>
                                          <p:spTgt spid="2">
                                            <p:txEl>
                                              <p:pRg st="1" end="1"/>
                                            </p:txEl>
                                          </p:spTgt>
                                        </p:tgtEl>
                                        <p:attrNameLst>
                                          <p:attrName>style.color</p:attrName>
                                        </p:attrNameLst>
                                      </p:cBhvr>
                                      <p:to>
                                        <a:schemeClr val="accent1"/>
                                      </p:to>
                                    </p:animClr>
                                  </p:childTnLst>
                                </p:cTn>
                              </p:par>
                              <p:par>
                                <p:cTn id="31" presetID="3" presetClass="emph" presetSubtype="2" fill="hold" nodeType="withEffect">
                                  <p:stCondLst>
                                    <p:cond delay="0"/>
                                  </p:stCondLst>
                                  <p:childTnLst>
                                    <p:animClr clrSpc="rgb" dir="cw">
                                      <p:cBhvr override="childStyle">
                                        <p:cTn id="32" dur="500" fill="hold"/>
                                        <p:tgtEl>
                                          <p:spTgt spid="2">
                                            <p:txEl>
                                              <p:pRg st="2" end="2"/>
                                            </p:txEl>
                                          </p:spTgt>
                                        </p:tgtEl>
                                        <p:attrNameLst>
                                          <p:attrName>style.color</p:attrName>
                                        </p:attrNameLst>
                                      </p:cBhvr>
                                      <p:to>
                                        <a:schemeClr val="accent1"/>
                                      </p:to>
                                    </p:animClr>
                                  </p:childTnLst>
                                </p:cTn>
                              </p:par>
                              <p:par>
                                <p:cTn id="33" presetID="3" presetClass="emph" presetSubtype="2" fill="hold" nodeType="withEffect">
                                  <p:stCondLst>
                                    <p:cond delay="0"/>
                                  </p:stCondLst>
                                  <p:childTnLst>
                                    <p:animClr clrSpc="rgb" dir="cw">
                                      <p:cBhvr override="childStyle">
                                        <p:cTn id="34" dur="500" fill="hold"/>
                                        <p:tgtEl>
                                          <p:spTgt spid="2">
                                            <p:txEl>
                                              <p:pRg st="3" end="3"/>
                                            </p:txEl>
                                          </p:spTgt>
                                        </p:tgtEl>
                                        <p:attrNameLst>
                                          <p:attrName>style.color</p:attrName>
                                        </p:attrNameLst>
                                      </p:cBhvr>
                                      <p:to>
                                        <a:schemeClr val="accent1"/>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descr="http://www.culturedstone.ca/images/Products-Textures/Stream-Stone/Summer-Stream-Stone-2071.jpg"/>
          <p:cNvPicPr>
            <a:picLocks noChangeAspect="1" noChangeArrowheads="1"/>
          </p:cNvPicPr>
          <p:nvPr/>
        </p:nvPicPr>
        <p:blipFill>
          <a:blip r:embed="rId3" cstate="email">
            <a:lum bright="30000"/>
          </a:blip>
          <a:srcRect/>
          <a:stretch>
            <a:fillRect/>
          </a:stretch>
        </p:blipFill>
        <p:spPr bwMode="auto">
          <a:xfrm>
            <a:off x="6448102" y="1295400"/>
            <a:ext cx="2618308" cy="5372100"/>
          </a:xfrm>
          <a:prstGeom prst="rect">
            <a:avLst/>
          </a:prstGeom>
          <a:ln>
            <a:noFill/>
          </a:ln>
          <a:effectLst>
            <a:softEdge rad="112500"/>
          </a:effectLst>
        </p:spPr>
      </p:pic>
      <p:pic>
        <p:nvPicPr>
          <p:cNvPr id="24" name="Picture 6" descr="http://arctichihuahua.files.wordpress.com/2009/09/water.jpg"/>
          <p:cNvPicPr>
            <a:picLocks noChangeAspect="1" noChangeArrowheads="1"/>
          </p:cNvPicPr>
          <p:nvPr/>
        </p:nvPicPr>
        <p:blipFill>
          <a:blip r:embed="rId4" cstate="email"/>
          <a:srcRect/>
          <a:stretch>
            <a:fillRect/>
          </a:stretch>
        </p:blipFill>
        <p:spPr bwMode="auto">
          <a:xfrm>
            <a:off x="4191000" y="1307089"/>
            <a:ext cx="2816494" cy="5313672"/>
          </a:xfrm>
          <a:prstGeom prst="rect">
            <a:avLst/>
          </a:prstGeom>
          <a:ln>
            <a:noFill/>
          </a:ln>
          <a:effectLst>
            <a:softEdge rad="112500"/>
          </a:effectLst>
        </p:spPr>
      </p:pic>
      <p:sp>
        <p:nvSpPr>
          <p:cNvPr id="22" name="Isosceles Triangle 21"/>
          <p:cNvSpPr/>
          <p:nvPr/>
        </p:nvSpPr>
        <p:spPr bwMode="auto">
          <a:xfrm>
            <a:off x="8000999" y="3048000"/>
            <a:ext cx="227013" cy="3505200"/>
          </a:xfrm>
          <a:prstGeom prst="triangle">
            <a:avLst/>
          </a:prstGeom>
          <a:solidFill>
            <a:schemeClr val="accent6">
              <a:lumMod val="60000"/>
              <a:lumOff val="40000"/>
              <a:alpha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
        <p:nvSpPr>
          <p:cNvPr id="21" name="Isosceles Triangle 20"/>
          <p:cNvSpPr/>
          <p:nvPr/>
        </p:nvSpPr>
        <p:spPr bwMode="auto">
          <a:xfrm>
            <a:off x="6348413" y="2590800"/>
            <a:ext cx="1159660" cy="3962400"/>
          </a:xfrm>
          <a:prstGeom prst="triangle">
            <a:avLst/>
          </a:prstGeom>
          <a:solidFill>
            <a:srgbClr val="FFC000">
              <a:alpha val="7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
        <p:nvSpPr>
          <p:cNvPr id="19" name="Isosceles Triangle 18"/>
          <p:cNvSpPr/>
          <p:nvPr/>
        </p:nvSpPr>
        <p:spPr bwMode="auto">
          <a:xfrm>
            <a:off x="4291013" y="1993900"/>
            <a:ext cx="1600200" cy="4521200"/>
          </a:xfrm>
          <a:prstGeom prst="triangle">
            <a:avLst/>
          </a:prstGeom>
          <a:solidFill>
            <a:srgbClr val="00B0F0">
              <a:alpha val="7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pic>
        <p:nvPicPr>
          <p:cNvPr id="36875" name="Picture 15" descr="Page6_G1"/>
          <p:cNvPicPr>
            <a:picLocks noChangeAspect="1" noChangeArrowheads="1"/>
          </p:cNvPicPr>
          <p:nvPr/>
        </p:nvPicPr>
        <p:blipFill>
          <a:blip r:embed="rId5" cstate="email">
            <a:clrChange>
              <a:clrFrom>
                <a:srgbClr val="FFFFFF"/>
              </a:clrFrom>
              <a:clrTo>
                <a:srgbClr val="FFFFFF">
                  <a:alpha val="0"/>
                </a:srgbClr>
              </a:clrTo>
            </a:clrChange>
          </a:blip>
          <a:srcRect l="28500" r="-946" b="-4448"/>
          <a:stretch>
            <a:fillRect/>
          </a:stretch>
        </p:blipFill>
        <p:spPr bwMode="auto">
          <a:xfrm>
            <a:off x="4037013" y="1411288"/>
            <a:ext cx="4865702" cy="2386012"/>
          </a:xfrm>
          <a:prstGeom prst="rect">
            <a:avLst/>
          </a:prstGeom>
          <a:noFill/>
          <a:ln w="9525">
            <a:noFill/>
            <a:miter lim="800000"/>
            <a:headEnd/>
            <a:tailEnd/>
          </a:ln>
        </p:spPr>
      </p:pic>
      <p:sp>
        <p:nvSpPr>
          <p:cNvPr id="36868" name="Text Box 17"/>
          <p:cNvSpPr txBox="1">
            <a:spLocks noChangeArrowheads="1"/>
          </p:cNvSpPr>
          <p:nvPr/>
        </p:nvSpPr>
        <p:spPr bwMode="auto">
          <a:xfrm>
            <a:off x="4646613" y="4033837"/>
            <a:ext cx="1101725" cy="220663"/>
          </a:xfrm>
          <a:prstGeom prst="rect">
            <a:avLst/>
          </a:prstGeom>
          <a:noFill/>
          <a:ln w="9525" algn="ctr">
            <a:noFill/>
            <a:miter lim="800000"/>
            <a:headEnd/>
            <a:tailEnd/>
          </a:ln>
        </p:spPr>
        <p:txBody>
          <a:bodyPr wrap="none" lIns="180000" tIns="0" rIns="0" bIns="0">
            <a:spAutoFit/>
          </a:bodyPr>
          <a:lstStyle/>
          <a:p>
            <a:pPr algn="ctr">
              <a:lnSpc>
                <a:spcPct val="90000"/>
              </a:lnSpc>
              <a:buClr>
                <a:srgbClr val="FF9900"/>
              </a:buClr>
              <a:buSzPct val="80000"/>
            </a:pPr>
            <a:r>
              <a:rPr lang="en-US" sz="1600" b="1" dirty="0">
                <a:solidFill>
                  <a:schemeClr val="tx1"/>
                </a:solidFill>
              </a:rPr>
              <a:t>6GHz	</a:t>
            </a:r>
          </a:p>
        </p:txBody>
      </p:sp>
      <p:sp>
        <p:nvSpPr>
          <p:cNvPr id="36869" name="Text Box 18"/>
          <p:cNvSpPr txBox="1">
            <a:spLocks noChangeArrowheads="1"/>
          </p:cNvSpPr>
          <p:nvPr/>
        </p:nvSpPr>
        <p:spPr bwMode="auto">
          <a:xfrm>
            <a:off x="6399213" y="4032249"/>
            <a:ext cx="1101725" cy="220663"/>
          </a:xfrm>
          <a:prstGeom prst="rect">
            <a:avLst/>
          </a:prstGeom>
          <a:noFill/>
          <a:ln w="9525" algn="ctr">
            <a:noFill/>
            <a:miter lim="800000"/>
            <a:headEnd/>
            <a:tailEnd/>
          </a:ln>
        </p:spPr>
        <p:txBody>
          <a:bodyPr wrap="none" lIns="180000" tIns="0" rIns="0" bIns="0">
            <a:spAutoFit/>
          </a:bodyPr>
          <a:lstStyle/>
          <a:p>
            <a:pPr>
              <a:lnSpc>
                <a:spcPct val="90000"/>
              </a:lnSpc>
              <a:buClr>
                <a:srgbClr val="FF9900"/>
              </a:buClr>
              <a:buSzPct val="80000"/>
            </a:pPr>
            <a:r>
              <a:rPr lang="en-US" sz="1600" b="1" dirty="0">
                <a:solidFill>
                  <a:schemeClr val="tx1"/>
                </a:solidFill>
              </a:rPr>
              <a:t>25GHz	</a:t>
            </a:r>
          </a:p>
        </p:txBody>
      </p:sp>
      <p:sp>
        <p:nvSpPr>
          <p:cNvPr id="36870" name="Text Box 19"/>
          <p:cNvSpPr txBox="1">
            <a:spLocks noChangeArrowheads="1"/>
          </p:cNvSpPr>
          <p:nvPr/>
        </p:nvSpPr>
        <p:spPr bwMode="auto">
          <a:xfrm>
            <a:off x="7659688" y="4033837"/>
            <a:ext cx="1101725" cy="220663"/>
          </a:xfrm>
          <a:prstGeom prst="rect">
            <a:avLst/>
          </a:prstGeom>
          <a:noFill/>
          <a:ln w="9525" algn="ctr">
            <a:noFill/>
            <a:miter lim="800000"/>
            <a:headEnd/>
            <a:tailEnd/>
          </a:ln>
        </p:spPr>
        <p:txBody>
          <a:bodyPr wrap="none" lIns="180000" tIns="0" rIns="0" bIns="0">
            <a:spAutoFit/>
          </a:bodyPr>
          <a:lstStyle/>
          <a:p>
            <a:pPr>
              <a:lnSpc>
                <a:spcPct val="90000"/>
              </a:lnSpc>
              <a:buClr>
                <a:srgbClr val="FF9900"/>
              </a:buClr>
              <a:buSzPct val="80000"/>
            </a:pPr>
            <a:r>
              <a:rPr lang="en-US" sz="1600" b="1" dirty="0">
                <a:solidFill>
                  <a:schemeClr val="tx1"/>
                </a:solidFill>
              </a:rPr>
              <a:t>78GHz	</a:t>
            </a:r>
          </a:p>
        </p:txBody>
      </p:sp>
      <p:sp>
        <p:nvSpPr>
          <p:cNvPr id="36871" name="Text Box 26"/>
          <p:cNvSpPr txBox="1">
            <a:spLocks noChangeArrowheads="1"/>
          </p:cNvSpPr>
          <p:nvPr/>
        </p:nvSpPr>
        <p:spPr bwMode="auto">
          <a:xfrm>
            <a:off x="2449513" y="4419600"/>
            <a:ext cx="5981422" cy="221599"/>
          </a:xfrm>
          <a:prstGeom prst="rect">
            <a:avLst/>
          </a:prstGeom>
          <a:noFill/>
          <a:ln w="9525" algn="ctr">
            <a:noFill/>
            <a:miter lim="800000"/>
            <a:headEnd/>
            <a:tailEnd/>
          </a:ln>
        </p:spPr>
        <p:txBody>
          <a:bodyPr wrap="none" lIns="180000" tIns="0" rIns="0" bIns="0">
            <a:spAutoFit/>
          </a:bodyPr>
          <a:lstStyle/>
          <a:p>
            <a:pPr>
              <a:lnSpc>
                <a:spcPct val="90000"/>
              </a:lnSpc>
              <a:buClr>
                <a:srgbClr val="FF9900"/>
              </a:buClr>
              <a:buSzPct val="80000"/>
            </a:pPr>
            <a:r>
              <a:rPr lang="en-US" sz="1600" b="1" dirty="0">
                <a:solidFill>
                  <a:schemeClr val="tx1"/>
                </a:solidFill>
              </a:rPr>
              <a:t>     </a:t>
            </a:r>
            <a:r>
              <a:rPr lang="en-US" sz="1600" b="1" baseline="30000" dirty="0">
                <a:solidFill>
                  <a:schemeClr val="tx1"/>
                </a:solidFill>
              </a:rPr>
              <a:t>		              </a:t>
            </a:r>
            <a:r>
              <a:rPr lang="en-US" sz="1600" b="1" dirty="0">
                <a:solidFill>
                  <a:schemeClr val="tx1"/>
                </a:solidFill>
              </a:rPr>
              <a:t>12</a:t>
            </a:r>
            <a:r>
              <a:rPr lang="en-US" sz="1600" b="1" baseline="30000" dirty="0">
                <a:solidFill>
                  <a:schemeClr val="tx1"/>
                </a:solidFill>
              </a:rPr>
              <a:t>o</a:t>
            </a:r>
            <a:r>
              <a:rPr lang="en-US" sz="1600" b="1" dirty="0">
                <a:solidFill>
                  <a:schemeClr val="tx1"/>
                </a:solidFill>
              </a:rPr>
              <a:t> 	                          8</a:t>
            </a:r>
            <a:r>
              <a:rPr lang="en-US" sz="1600" b="1" baseline="30000" dirty="0">
                <a:solidFill>
                  <a:schemeClr val="tx1"/>
                </a:solidFill>
              </a:rPr>
              <a:t>o </a:t>
            </a:r>
            <a:r>
              <a:rPr lang="en-US" sz="1600" b="1" dirty="0">
                <a:solidFill>
                  <a:schemeClr val="tx1"/>
                </a:solidFill>
              </a:rPr>
              <a:t>                 4</a:t>
            </a:r>
            <a:r>
              <a:rPr lang="en-US" sz="1600" b="1" baseline="30000" dirty="0">
                <a:solidFill>
                  <a:schemeClr val="tx1"/>
                </a:solidFill>
              </a:rPr>
              <a:t>o</a:t>
            </a:r>
          </a:p>
        </p:txBody>
      </p:sp>
      <p:sp>
        <p:nvSpPr>
          <p:cNvPr id="36872" name="TextBox 11"/>
          <p:cNvSpPr txBox="1">
            <a:spLocks noChangeArrowheads="1"/>
          </p:cNvSpPr>
          <p:nvPr/>
        </p:nvSpPr>
        <p:spPr bwMode="auto">
          <a:xfrm>
            <a:off x="228600" y="2355026"/>
            <a:ext cx="4089966" cy="3893374"/>
          </a:xfrm>
          <a:prstGeom prst="rect">
            <a:avLst/>
          </a:prstGeom>
          <a:noFill/>
          <a:ln w="9525">
            <a:noFill/>
            <a:miter lim="800000"/>
            <a:headEnd/>
            <a:tailEnd/>
          </a:ln>
        </p:spPr>
        <p:txBody>
          <a:bodyPr wrap="none">
            <a:spAutoFit/>
          </a:bodyPr>
          <a:lstStyle/>
          <a:p>
            <a:r>
              <a:rPr lang="en-US" sz="1600" b="1" u="sng" dirty="0">
                <a:solidFill>
                  <a:schemeClr val="tx1"/>
                </a:solidFill>
              </a:rPr>
              <a:t>Increased the </a:t>
            </a:r>
            <a:r>
              <a:rPr lang="en-US" sz="1600" b="1" i="1" u="sng" dirty="0">
                <a:solidFill>
                  <a:schemeClr val="tx1"/>
                </a:solidFill>
              </a:rPr>
              <a:t>frequency, yields</a:t>
            </a:r>
            <a:r>
              <a:rPr lang="en-US" sz="1600" b="1" u="sng" dirty="0">
                <a:solidFill>
                  <a:schemeClr val="tx1"/>
                </a:solidFill>
              </a:rPr>
              <a:t>:</a:t>
            </a:r>
          </a:p>
          <a:p>
            <a:pPr marL="177800" indent="-177800">
              <a:buFont typeface="Arial" pitchFamily="34" charset="0"/>
              <a:buChar char="•"/>
            </a:pPr>
            <a:r>
              <a:rPr lang="en-US" sz="1400" dirty="0">
                <a:solidFill>
                  <a:schemeClr val="tx1"/>
                </a:solidFill>
              </a:rPr>
              <a:t>Increased precision </a:t>
            </a:r>
          </a:p>
          <a:p>
            <a:pPr marL="177800" indent="-177800">
              <a:buFont typeface="Arial" pitchFamily="34" charset="0"/>
              <a:buChar char="•"/>
            </a:pPr>
            <a:r>
              <a:rPr lang="en-US" sz="1400" dirty="0">
                <a:solidFill>
                  <a:schemeClr val="tx1"/>
                </a:solidFill>
              </a:rPr>
              <a:t>Smaller antennas</a:t>
            </a:r>
          </a:p>
          <a:p>
            <a:pPr marL="177800" indent="-177800">
              <a:buFont typeface="Arial" pitchFamily="34" charset="0"/>
              <a:buChar char="•"/>
            </a:pPr>
            <a:r>
              <a:rPr lang="en-US" sz="1400" dirty="0">
                <a:solidFill>
                  <a:schemeClr val="tx1"/>
                </a:solidFill>
              </a:rPr>
              <a:t>Tighter beam angle (less view of obstructions)</a:t>
            </a:r>
          </a:p>
          <a:p>
            <a:pPr marL="177800" indent="-177800">
              <a:buFont typeface="Arial" pitchFamily="34" charset="0"/>
              <a:buChar char="•"/>
            </a:pPr>
            <a:r>
              <a:rPr lang="en-US" sz="1400" dirty="0">
                <a:solidFill>
                  <a:schemeClr val="tx1"/>
                </a:solidFill>
              </a:rPr>
              <a:t>Easier to install</a:t>
            </a:r>
          </a:p>
          <a:p>
            <a:pPr marL="177800" indent="-177800">
              <a:buFont typeface="Arial" pitchFamily="34" charset="0"/>
              <a:buChar char="•"/>
            </a:pPr>
            <a:r>
              <a:rPr lang="en-US" sz="1400" dirty="0">
                <a:solidFill>
                  <a:schemeClr val="tx1"/>
                </a:solidFill>
              </a:rPr>
              <a:t>Better for solids (dust and fine granules)</a:t>
            </a:r>
          </a:p>
          <a:p>
            <a:pPr marL="177800" indent="-177800">
              <a:buFont typeface="Arial" pitchFamily="34" charset="0"/>
              <a:buChar char="•"/>
            </a:pPr>
            <a:r>
              <a:rPr lang="en-US" sz="1400" dirty="0">
                <a:solidFill>
                  <a:schemeClr val="tx1"/>
                </a:solidFill>
              </a:rPr>
              <a:t>Potential negative effect of process conditions</a:t>
            </a:r>
          </a:p>
          <a:p>
            <a:pPr lvl="1">
              <a:buFont typeface="Arial" pitchFamily="34" charset="0"/>
              <a:buChar char="•"/>
            </a:pPr>
            <a:r>
              <a:rPr lang="en-US" sz="1400" dirty="0">
                <a:solidFill>
                  <a:schemeClr val="tx1"/>
                </a:solidFill>
              </a:rPr>
              <a:t> Build up</a:t>
            </a:r>
          </a:p>
          <a:p>
            <a:pPr lvl="1">
              <a:buFont typeface="Arial" pitchFamily="34" charset="0"/>
              <a:buChar char="•"/>
            </a:pPr>
            <a:r>
              <a:rPr lang="en-US" sz="1400" dirty="0">
                <a:solidFill>
                  <a:schemeClr val="tx1"/>
                </a:solidFill>
              </a:rPr>
              <a:t> Very High Humidity</a:t>
            </a:r>
          </a:p>
          <a:p>
            <a:pPr lvl="1">
              <a:buFont typeface="Arial" pitchFamily="34" charset="0"/>
              <a:buChar char="•"/>
            </a:pPr>
            <a:r>
              <a:rPr lang="en-US" sz="1400" dirty="0">
                <a:solidFill>
                  <a:schemeClr val="tx1"/>
                </a:solidFill>
              </a:rPr>
              <a:t> Turbulence</a:t>
            </a:r>
          </a:p>
          <a:p>
            <a:pPr marL="177800" indent="-177800">
              <a:buFont typeface="Arial" pitchFamily="34" charset="0"/>
              <a:buChar char="•"/>
            </a:pPr>
            <a:r>
              <a:rPr lang="en-US" sz="1400" dirty="0">
                <a:solidFill>
                  <a:schemeClr val="tx1"/>
                </a:solidFill>
              </a:rPr>
              <a:t>6 to 25 GHz best suited to liquids applications</a:t>
            </a:r>
          </a:p>
          <a:p>
            <a:pPr marL="177800" indent="-177800">
              <a:buFont typeface="Arial" pitchFamily="34" charset="0"/>
              <a:buChar char="•"/>
            </a:pPr>
            <a:r>
              <a:rPr lang="en-US" sz="1400" dirty="0">
                <a:solidFill>
                  <a:schemeClr val="tx1"/>
                </a:solidFill>
              </a:rPr>
              <a:t>25 to 78 GHz best suited to solids applications</a:t>
            </a:r>
          </a:p>
        </p:txBody>
      </p:sp>
      <p:sp>
        <p:nvSpPr>
          <p:cNvPr id="2" name="Title 1"/>
          <p:cNvSpPr>
            <a:spLocks noGrp="1"/>
          </p:cNvSpPr>
          <p:nvPr>
            <p:ph type="title"/>
          </p:nvPr>
        </p:nvSpPr>
        <p:spPr/>
        <p:txBody>
          <a:bodyPr>
            <a:normAutofit/>
          </a:bodyPr>
          <a:lstStyle/>
          <a:p>
            <a:r>
              <a:rPr lang="en-US" sz="3200" dirty="0"/>
              <a:t>Radar Beam Angle</a:t>
            </a:r>
          </a:p>
        </p:txBody>
      </p:sp>
    </p:spTree>
    <p:extLst>
      <p:ext uri="{BB962C8B-B14F-4D97-AF65-F5344CB8AC3E}">
        <p14:creationId xmlns:p14="http://schemas.microsoft.com/office/powerpoint/2010/main" val="31715881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3005" y="1921769"/>
            <a:ext cx="6840538" cy="4679950"/>
          </a:xfrm>
          <a:prstGeom prst="rect">
            <a:avLst/>
          </a:prstGeom>
        </p:spPr>
        <p:txBody>
          <a:bodyPr bIns="144000"/>
          <a:lstStyle/>
          <a:p>
            <a:pPr marL="742950" marR="0" lvl="1" indent="-28575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schemeClr val="tx1"/>
                </a:solidFill>
                <a:effectLst/>
                <a:uLnTx/>
                <a:uFillTx/>
                <a:latin typeface="Arial" pitchFamily="34" charset="0"/>
                <a:cs typeface="Arial" pitchFamily="34" charset="0"/>
              </a:rPr>
              <a:t>Typical Frequencies</a:t>
            </a: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 </a:t>
            </a:r>
          </a:p>
          <a:p>
            <a:pPr marL="1143000" marR="0" lvl="2" indent="-2286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6GHz</a:t>
            </a:r>
          </a:p>
          <a:p>
            <a:pPr marL="1143000" marR="0" lvl="2" indent="-2286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25GHz</a:t>
            </a:r>
          </a:p>
          <a:p>
            <a:pPr marL="1143000" marR="0" lvl="2" indent="-2286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rPr>
              <a:t>78GHz</a:t>
            </a:r>
          </a:p>
          <a:p>
            <a:pPr marL="742950" marR="0" lvl="1" indent="-28575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600" b="1" i="0" u="sng" strike="noStrike" kern="1200" cap="none" spc="0" normalizeH="0" baseline="0" noProof="0" dirty="0">
              <a:ln>
                <a:noFill/>
              </a:ln>
              <a:solidFill>
                <a:schemeClr val="tx1"/>
              </a:solidFill>
              <a:effectLst/>
              <a:uLnTx/>
              <a:uFillTx/>
              <a:latin typeface="Arial" pitchFamily="34" charset="0"/>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1" i="0" u="sng" strike="noStrike" kern="1200" cap="none" spc="0" normalizeH="0" baseline="0" noProof="0" dirty="0">
                <a:ln>
                  <a:noFill/>
                </a:ln>
                <a:solidFill>
                  <a:schemeClr val="tx1"/>
                </a:solidFill>
                <a:effectLst/>
                <a:uLnTx/>
                <a:uFillTx/>
                <a:latin typeface="Arial" pitchFamily="34" charset="0"/>
                <a:cs typeface="Arial" pitchFamily="34" charset="0"/>
              </a:rPr>
              <a:t>SKIP</a:t>
            </a:r>
            <a:r>
              <a:rPr kumimoji="0" lang="en-US" sz="1600" b="1" i="0" u="none" strike="noStrike" kern="1200" cap="none" spc="0" normalizeH="0" baseline="0" noProof="0" dirty="0">
                <a:ln>
                  <a:noFill/>
                </a:ln>
                <a:solidFill>
                  <a:schemeClr val="tx1"/>
                </a:solidFill>
                <a:effectLst/>
                <a:uLnTx/>
                <a:uFillTx/>
                <a:latin typeface="Arial" pitchFamily="34" charset="0"/>
                <a:cs typeface="Arial" pitchFamily="34" charset="0"/>
              </a:rPr>
              <a:t> &amp; </a:t>
            </a:r>
            <a:r>
              <a:rPr kumimoji="0" lang="en-US" sz="1600" b="1" i="0" u="sng" strike="noStrike" kern="1200" cap="none" spc="0" normalizeH="0" baseline="0" noProof="0" dirty="0">
                <a:ln>
                  <a:noFill/>
                </a:ln>
                <a:solidFill>
                  <a:schemeClr val="tx1"/>
                </a:solidFill>
                <a:effectLst/>
                <a:uLnTx/>
                <a:uFillTx/>
                <a:latin typeface="Arial" pitchFamily="34" charset="0"/>
                <a:cs typeface="Arial" pitchFamily="34" charset="0"/>
              </a:rPr>
              <a:t>Beam angle</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 name="Picture 5"/>
          <p:cNvPicPr>
            <a:picLocks noChangeAspect="1" noChangeArrowheads="1"/>
          </p:cNvPicPr>
          <p:nvPr/>
        </p:nvPicPr>
        <p:blipFill>
          <a:blip r:embed="rId3" cstate="email"/>
          <a:srcRect/>
          <a:stretch>
            <a:fillRect/>
          </a:stretch>
        </p:blipFill>
        <p:spPr bwMode="auto">
          <a:xfrm>
            <a:off x="1857693" y="3893096"/>
            <a:ext cx="3886547" cy="2584442"/>
          </a:xfrm>
          <a:prstGeom prst="rect">
            <a:avLst/>
          </a:prstGeom>
          <a:noFill/>
          <a:ln w="9525" algn="ctr">
            <a:noFill/>
            <a:miter lim="800000"/>
            <a:headEnd/>
            <a:tailEnd/>
          </a:ln>
        </p:spPr>
      </p:pic>
      <p:sp>
        <p:nvSpPr>
          <p:cNvPr id="5" name="TextBox 6"/>
          <p:cNvSpPr txBox="1">
            <a:spLocks noChangeArrowheads="1"/>
          </p:cNvSpPr>
          <p:nvPr/>
        </p:nvSpPr>
        <p:spPr bwMode="auto">
          <a:xfrm>
            <a:off x="2827768" y="2117378"/>
            <a:ext cx="1801968" cy="707886"/>
          </a:xfrm>
          <a:prstGeom prst="rect">
            <a:avLst/>
          </a:prstGeom>
          <a:noFill/>
          <a:ln w="9525">
            <a:noFill/>
            <a:miter lim="800000"/>
            <a:headEnd/>
            <a:tailEnd/>
          </a:ln>
        </p:spPr>
        <p:txBody>
          <a:bodyPr wrap="none">
            <a:spAutoFit/>
          </a:bodyPr>
          <a:lstStyle/>
          <a:p>
            <a:r>
              <a:rPr lang="en-US" sz="1600" dirty="0">
                <a:solidFill>
                  <a:schemeClr val="tx1"/>
                </a:solidFill>
                <a:latin typeface="Arial" pitchFamily="34" charset="0"/>
                <a:cs typeface="Arial" pitchFamily="34" charset="0"/>
              </a:rPr>
              <a:t>Smaller Antennae</a:t>
            </a:r>
          </a:p>
          <a:p>
            <a:r>
              <a:rPr lang="en-US" sz="1600" dirty="0">
                <a:solidFill>
                  <a:schemeClr val="tx1"/>
                </a:solidFill>
                <a:latin typeface="Arial" pitchFamily="34" charset="0"/>
                <a:cs typeface="Arial" pitchFamily="34" charset="0"/>
              </a:rPr>
              <a:t>Easier installation</a:t>
            </a:r>
          </a:p>
        </p:txBody>
      </p:sp>
      <p:cxnSp>
        <p:nvCxnSpPr>
          <p:cNvPr id="6" name="Straight Arrow Connector 10"/>
          <p:cNvCxnSpPr>
            <a:cxnSpLocks noChangeShapeType="1"/>
          </p:cNvCxnSpPr>
          <p:nvPr/>
        </p:nvCxnSpPr>
        <p:spPr bwMode="auto">
          <a:xfrm rot="5400000">
            <a:off x="2121232" y="2830512"/>
            <a:ext cx="1193800" cy="3175"/>
          </a:xfrm>
          <a:prstGeom prst="straightConnector1">
            <a:avLst/>
          </a:prstGeom>
          <a:noFill/>
          <a:ln w="31750" algn="ctr">
            <a:solidFill>
              <a:schemeClr val="tx1"/>
            </a:solidFill>
            <a:round/>
            <a:headEnd/>
            <a:tailEnd type="arrow" w="med" len="med"/>
          </a:ln>
        </p:spPr>
      </p:cxnSp>
      <p:sp>
        <p:nvSpPr>
          <p:cNvPr id="7" name="Text Box 5"/>
          <p:cNvSpPr txBox="1">
            <a:spLocks noChangeArrowheads="1"/>
          </p:cNvSpPr>
          <p:nvPr/>
        </p:nvSpPr>
        <p:spPr bwMode="auto">
          <a:xfrm>
            <a:off x="6316944" y="2083604"/>
            <a:ext cx="702717" cy="184666"/>
          </a:xfrm>
          <a:prstGeom prst="rect">
            <a:avLst/>
          </a:prstGeom>
          <a:noFill/>
          <a:ln w="9525" algn="ctr">
            <a:noFill/>
            <a:miter lim="800000"/>
            <a:headEnd/>
            <a:tailEnd/>
          </a:ln>
        </p:spPr>
        <p:txBody>
          <a:bodyPr wrap="square" lIns="180000" tIns="0" rIns="0" bIns="0">
            <a:spAutoFit/>
          </a:bodyPr>
          <a:lstStyle/>
          <a:p>
            <a:r>
              <a:rPr lang="en-US" sz="1200" dirty="0">
                <a:solidFill>
                  <a:schemeClr val="tx1"/>
                </a:solidFill>
                <a:latin typeface="Arial" pitchFamily="34" charset="0"/>
                <a:cs typeface="Arial" pitchFamily="34" charset="0"/>
              </a:rPr>
              <a:t>78 GHz </a:t>
            </a:r>
          </a:p>
        </p:txBody>
      </p:sp>
      <p:pic>
        <p:nvPicPr>
          <p:cNvPr id="8" name="Picture 7" descr="3Units_Tank"/>
          <p:cNvPicPr>
            <a:picLocks noChangeAspect="1" noChangeArrowheads="1"/>
          </p:cNvPicPr>
          <p:nvPr/>
        </p:nvPicPr>
        <p:blipFill>
          <a:blip r:embed="rId4" cstate="email"/>
          <a:srcRect/>
          <a:stretch>
            <a:fillRect/>
          </a:stretch>
        </p:blipFill>
        <p:spPr bwMode="auto">
          <a:xfrm>
            <a:off x="6676984" y="2293646"/>
            <a:ext cx="1482178" cy="4335754"/>
          </a:xfrm>
          <a:prstGeom prst="rect">
            <a:avLst/>
          </a:prstGeom>
          <a:noFill/>
          <a:ln w="9525">
            <a:noFill/>
            <a:miter lim="800000"/>
            <a:headEnd/>
            <a:tailEnd/>
          </a:ln>
        </p:spPr>
      </p:pic>
      <p:sp>
        <p:nvSpPr>
          <p:cNvPr id="9" name="Text Box 7"/>
          <p:cNvSpPr txBox="1">
            <a:spLocks noChangeArrowheads="1"/>
          </p:cNvSpPr>
          <p:nvPr/>
        </p:nvSpPr>
        <p:spPr bwMode="auto">
          <a:xfrm>
            <a:off x="7253048" y="1939588"/>
            <a:ext cx="1211014" cy="369332"/>
          </a:xfrm>
          <a:prstGeom prst="rect">
            <a:avLst/>
          </a:prstGeom>
          <a:noFill/>
          <a:ln w="9525" algn="ctr">
            <a:noFill/>
            <a:miter lim="800000"/>
            <a:headEnd/>
            <a:tailEnd/>
          </a:ln>
        </p:spPr>
        <p:txBody>
          <a:bodyPr wrap="square" lIns="180000" tIns="0" rIns="0" bIns="0">
            <a:spAutoFit/>
          </a:bodyPr>
          <a:lstStyle/>
          <a:p>
            <a:pPr algn="ctr"/>
            <a:r>
              <a:rPr lang="en-US" sz="1200" dirty="0">
                <a:solidFill>
                  <a:schemeClr val="tx1"/>
                </a:solidFill>
                <a:latin typeface="Arial" pitchFamily="34" charset="0"/>
                <a:cs typeface="Arial" pitchFamily="34" charset="0"/>
              </a:rPr>
              <a:t>Guided </a:t>
            </a:r>
            <a:br>
              <a:rPr lang="en-US" sz="1200" dirty="0">
                <a:solidFill>
                  <a:schemeClr val="tx1"/>
                </a:solidFill>
                <a:latin typeface="Arial" pitchFamily="34" charset="0"/>
                <a:cs typeface="Arial" pitchFamily="34" charset="0"/>
              </a:rPr>
            </a:br>
            <a:r>
              <a:rPr lang="en-US" sz="1200" dirty="0">
                <a:solidFill>
                  <a:schemeClr val="tx1"/>
                </a:solidFill>
                <a:latin typeface="Arial" pitchFamily="34" charset="0"/>
                <a:cs typeface="Arial" pitchFamily="34" charset="0"/>
              </a:rPr>
              <a:t>wave radar </a:t>
            </a:r>
          </a:p>
        </p:txBody>
      </p:sp>
      <p:sp>
        <p:nvSpPr>
          <p:cNvPr id="10" name="Text Box 8"/>
          <p:cNvSpPr txBox="1">
            <a:spLocks noChangeArrowheads="1"/>
          </p:cNvSpPr>
          <p:nvPr/>
        </p:nvSpPr>
        <p:spPr bwMode="auto">
          <a:xfrm>
            <a:off x="6821000" y="1970946"/>
            <a:ext cx="777577" cy="184666"/>
          </a:xfrm>
          <a:prstGeom prst="rect">
            <a:avLst/>
          </a:prstGeom>
          <a:noFill/>
          <a:ln w="9525" algn="ctr">
            <a:noFill/>
            <a:miter lim="800000"/>
            <a:headEnd/>
            <a:tailEnd/>
          </a:ln>
        </p:spPr>
        <p:txBody>
          <a:bodyPr wrap="square" lIns="180000" tIns="0" rIns="0" bIns="0">
            <a:spAutoFit/>
          </a:bodyPr>
          <a:lstStyle/>
          <a:p>
            <a:r>
              <a:rPr lang="en-US" sz="1200" dirty="0">
                <a:solidFill>
                  <a:schemeClr val="tx1"/>
                </a:solidFill>
                <a:latin typeface="Arial" pitchFamily="34" charset="0"/>
                <a:cs typeface="Arial" pitchFamily="34" charset="0"/>
              </a:rPr>
              <a:t>25 GHz </a:t>
            </a:r>
          </a:p>
        </p:txBody>
      </p:sp>
      <p:grpSp>
        <p:nvGrpSpPr>
          <p:cNvPr id="11" name="Group 12"/>
          <p:cNvGrpSpPr>
            <a:grpSpLocks/>
          </p:cNvGrpSpPr>
          <p:nvPr/>
        </p:nvGrpSpPr>
        <p:grpSpPr bwMode="auto">
          <a:xfrm>
            <a:off x="7010900" y="4706006"/>
            <a:ext cx="368301" cy="250826"/>
            <a:chOff x="4791" y="2761"/>
            <a:chExt cx="232" cy="158"/>
          </a:xfrm>
        </p:grpSpPr>
        <p:sp>
          <p:nvSpPr>
            <p:cNvPr id="12" name="Text Box 10"/>
            <p:cNvSpPr txBox="1">
              <a:spLocks noChangeArrowheads="1"/>
            </p:cNvSpPr>
            <p:nvPr/>
          </p:nvSpPr>
          <p:spPr bwMode="auto">
            <a:xfrm>
              <a:off x="4791" y="2761"/>
              <a:ext cx="186" cy="155"/>
            </a:xfrm>
            <a:prstGeom prst="rect">
              <a:avLst/>
            </a:prstGeom>
            <a:noFill/>
            <a:ln w="9525" algn="ctr">
              <a:noFill/>
              <a:miter lim="800000"/>
              <a:headEnd/>
              <a:tailEnd/>
            </a:ln>
          </p:spPr>
          <p:txBody>
            <a:bodyPr wrap="none" lIns="180000" tIns="0" rIns="0" bIns="0">
              <a:spAutoFit/>
            </a:bodyPr>
            <a:lstStyle/>
            <a:p>
              <a:r>
                <a:rPr lang="en-US" sz="1600" dirty="0">
                  <a:solidFill>
                    <a:schemeClr val="tx1"/>
                  </a:solidFill>
                  <a:latin typeface="Arial" pitchFamily="34" charset="0"/>
                  <a:cs typeface="Arial" pitchFamily="34" charset="0"/>
                </a:rPr>
                <a:t>4</a:t>
              </a:r>
              <a:endParaRPr lang="en-US" sz="1600" baseline="30000" dirty="0">
                <a:solidFill>
                  <a:schemeClr val="tx1"/>
                </a:solidFill>
                <a:latin typeface="Arial" pitchFamily="34" charset="0"/>
                <a:cs typeface="Arial" pitchFamily="34" charset="0"/>
              </a:endParaRPr>
            </a:p>
          </p:txBody>
        </p:sp>
        <p:sp>
          <p:nvSpPr>
            <p:cNvPr id="13" name="Text Box 11"/>
            <p:cNvSpPr txBox="1">
              <a:spLocks noChangeArrowheads="1"/>
            </p:cNvSpPr>
            <p:nvPr/>
          </p:nvSpPr>
          <p:spPr bwMode="auto">
            <a:xfrm>
              <a:off x="4857" y="2764"/>
              <a:ext cx="166" cy="155"/>
            </a:xfrm>
            <a:prstGeom prst="rect">
              <a:avLst/>
            </a:prstGeom>
            <a:noFill/>
            <a:ln w="9525" algn="ctr">
              <a:noFill/>
              <a:miter lim="800000"/>
              <a:headEnd/>
              <a:tailEnd/>
            </a:ln>
          </p:spPr>
          <p:txBody>
            <a:bodyPr wrap="none" lIns="180000" tIns="0" rIns="0" bIns="0">
              <a:spAutoFit/>
            </a:bodyPr>
            <a:lstStyle/>
            <a:p>
              <a:r>
                <a:rPr lang="en-US" sz="1600" dirty="0">
                  <a:solidFill>
                    <a:schemeClr val="tx1"/>
                  </a:solidFill>
                  <a:latin typeface="Arial" pitchFamily="34" charset="0"/>
                  <a:cs typeface="Arial" pitchFamily="34" charset="0"/>
                </a:rPr>
                <a:t>°</a:t>
              </a:r>
            </a:p>
          </p:txBody>
        </p:sp>
      </p:grpSp>
      <p:sp>
        <p:nvSpPr>
          <p:cNvPr id="14" name="TextBox 13"/>
          <p:cNvSpPr txBox="1"/>
          <p:nvPr/>
        </p:nvSpPr>
        <p:spPr>
          <a:xfrm>
            <a:off x="7094968" y="2955578"/>
            <a:ext cx="309380" cy="252313"/>
          </a:xfrm>
          <a:prstGeom prst="rect">
            <a:avLst/>
          </a:prstGeom>
          <a:noFill/>
        </p:spPr>
        <p:txBody>
          <a:bodyPr wrap="none" lIns="0" tIns="0" rIns="0" bIns="0" rtlCol="0">
            <a:spAutoFit/>
          </a:bodyPr>
          <a:lstStyle/>
          <a:p>
            <a:pPr>
              <a:lnSpc>
                <a:spcPct val="110000"/>
              </a:lnSpc>
              <a:spcBef>
                <a:spcPts val="0"/>
              </a:spcBef>
            </a:pPr>
            <a:r>
              <a:rPr lang="en-CA" sz="1600" dirty="0">
                <a:solidFill>
                  <a:schemeClr val="tx1"/>
                </a:solidFill>
              </a:rPr>
              <a:t>12°</a:t>
            </a:r>
          </a:p>
        </p:txBody>
      </p:sp>
      <p:sp>
        <p:nvSpPr>
          <p:cNvPr id="15" name="TextBox 14"/>
          <p:cNvSpPr txBox="1"/>
          <p:nvPr/>
        </p:nvSpPr>
        <p:spPr>
          <a:xfrm>
            <a:off x="5006594" y="3537545"/>
            <a:ext cx="1561325" cy="541687"/>
          </a:xfrm>
          <a:prstGeom prst="rect">
            <a:avLst/>
          </a:prstGeom>
          <a:noFill/>
        </p:spPr>
        <p:txBody>
          <a:bodyPr wrap="none" lIns="0" tIns="0" rIns="0" bIns="0" rtlCol="0">
            <a:spAutoFit/>
          </a:bodyPr>
          <a:lstStyle/>
          <a:p>
            <a:pPr>
              <a:lnSpc>
                <a:spcPct val="110000"/>
              </a:lnSpc>
              <a:spcBef>
                <a:spcPts val="0"/>
              </a:spcBef>
            </a:pPr>
            <a:r>
              <a:rPr lang="en-CA" sz="1600" dirty="0">
                <a:solidFill>
                  <a:schemeClr val="tx1"/>
                </a:solidFill>
              </a:rPr>
              <a:t>Higher frequency</a:t>
            </a:r>
          </a:p>
          <a:p>
            <a:pPr>
              <a:lnSpc>
                <a:spcPct val="110000"/>
              </a:lnSpc>
              <a:spcBef>
                <a:spcPts val="0"/>
              </a:spcBef>
            </a:pPr>
            <a:r>
              <a:rPr lang="en-CA" sz="1600" dirty="0">
                <a:solidFill>
                  <a:schemeClr val="tx1"/>
                </a:solidFill>
              </a:rPr>
              <a:t>Narrower beam</a:t>
            </a:r>
          </a:p>
        </p:txBody>
      </p:sp>
      <p:sp>
        <p:nvSpPr>
          <p:cNvPr id="16" name="TextBox 15"/>
          <p:cNvSpPr txBox="1"/>
          <p:nvPr/>
        </p:nvSpPr>
        <p:spPr>
          <a:xfrm>
            <a:off x="240328" y="5089178"/>
            <a:ext cx="1561325" cy="541687"/>
          </a:xfrm>
          <a:prstGeom prst="rect">
            <a:avLst/>
          </a:prstGeom>
          <a:noFill/>
        </p:spPr>
        <p:txBody>
          <a:bodyPr wrap="none" lIns="0" tIns="0" rIns="0" bIns="0" rtlCol="0">
            <a:spAutoFit/>
          </a:bodyPr>
          <a:lstStyle/>
          <a:p>
            <a:pPr>
              <a:lnSpc>
                <a:spcPct val="110000"/>
              </a:lnSpc>
              <a:spcBef>
                <a:spcPts val="0"/>
              </a:spcBef>
            </a:pPr>
            <a:r>
              <a:rPr lang="en-CA" sz="1600" dirty="0">
                <a:solidFill>
                  <a:schemeClr val="tx1"/>
                </a:solidFill>
              </a:rPr>
              <a:t>Higher frequency</a:t>
            </a:r>
          </a:p>
          <a:p>
            <a:pPr>
              <a:lnSpc>
                <a:spcPct val="110000"/>
              </a:lnSpc>
              <a:spcBef>
                <a:spcPts val="0"/>
              </a:spcBef>
            </a:pPr>
            <a:r>
              <a:rPr lang="en-CA" sz="1600" dirty="0">
                <a:solidFill>
                  <a:schemeClr val="tx1"/>
                </a:solidFill>
              </a:rPr>
              <a:t>Less skip</a:t>
            </a:r>
          </a:p>
        </p:txBody>
      </p:sp>
      <p:sp>
        <p:nvSpPr>
          <p:cNvPr id="17" name="Title 16"/>
          <p:cNvSpPr>
            <a:spLocks noGrp="1"/>
          </p:cNvSpPr>
          <p:nvPr>
            <p:ph type="title"/>
          </p:nvPr>
        </p:nvSpPr>
        <p:spPr/>
        <p:txBody>
          <a:bodyPr>
            <a:normAutofit/>
          </a:bodyPr>
          <a:lstStyle/>
          <a:p>
            <a:r>
              <a:rPr lang="en-US" sz="3200" dirty="0"/>
              <a:t>Radar Beam Angle</a:t>
            </a:r>
          </a:p>
        </p:txBody>
      </p:sp>
    </p:spTree>
    <p:extLst>
      <p:ext uri="{BB962C8B-B14F-4D97-AF65-F5344CB8AC3E}">
        <p14:creationId xmlns:p14="http://schemas.microsoft.com/office/powerpoint/2010/main" val="30380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2"/>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Installation Considerations</a:t>
            </a:r>
          </a:p>
        </p:txBody>
      </p:sp>
      <p:sp>
        <p:nvSpPr>
          <p:cNvPr id="2" name="Title 1"/>
          <p:cNvSpPr>
            <a:spLocks noGrp="1"/>
          </p:cNvSpPr>
          <p:nvPr>
            <p:ph type="title"/>
          </p:nvPr>
        </p:nvSpPr>
        <p:spPr/>
        <p:txBody>
          <a:bodyPr>
            <a:normAutofit fontScale="90000"/>
          </a:bodyPr>
          <a:lstStyle/>
          <a:p>
            <a:r>
              <a:rPr lang="en-US" b="0" dirty="0"/>
              <a:t>Non-contacting Technologies</a:t>
            </a:r>
            <a:br>
              <a:rPr lang="en-US" b="0" dirty="0"/>
            </a:br>
            <a:r>
              <a:rPr lang="en-US" b="0" dirty="0"/>
              <a:t>Ultrasonics and Radar</a:t>
            </a:r>
          </a:p>
        </p:txBody>
      </p:sp>
    </p:spTree>
    <p:extLst>
      <p:ext uri="{BB962C8B-B14F-4D97-AF65-F5344CB8AC3E}">
        <p14:creationId xmlns:p14="http://schemas.microsoft.com/office/powerpoint/2010/main" val="80411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Rectangle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6" name="think-cell Slide" r:id="rId57" imgW="0" imgH="0" progId="TCLayout.ActiveDocument.1">
                  <p:embed/>
                </p:oleObj>
              </mc:Choice>
              <mc:Fallback>
                <p:oleObj name="think-cell Slide" r:id="rId5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0" name="Group 5"/>
          <p:cNvGrpSpPr>
            <a:grpSpLocks/>
          </p:cNvGrpSpPr>
          <p:nvPr/>
        </p:nvGrpSpPr>
        <p:grpSpPr bwMode="auto">
          <a:xfrm>
            <a:off x="4640263" y="1239838"/>
            <a:ext cx="4427537" cy="4779962"/>
            <a:chOff x="73" y="968"/>
            <a:chExt cx="2789" cy="3011"/>
          </a:xfrm>
        </p:grpSpPr>
        <p:sp>
          <p:nvSpPr>
            <p:cNvPr id="19462" name="Text Box 6"/>
            <p:cNvSpPr txBox="1">
              <a:spLocks noChangeArrowheads="1"/>
            </p:cNvSpPr>
            <p:nvPr>
              <p:custDataLst>
                <p:tags r:id="rId3"/>
              </p:custDataLst>
            </p:nvPr>
          </p:nvSpPr>
          <p:spPr bwMode="auto">
            <a:xfrm>
              <a:off x="73" y="968"/>
              <a:ext cx="2788" cy="849"/>
            </a:xfrm>
            <a:prstGeom prst="rect">
              <a:avLst/>
            </a:prstGeom>
            <a:noFill/>
            <a:ln w="9525" algn="ctr">
              <a:noFill/>
              <a:miter lim="800000"/>
              <a:headEnd/>
              <a:tailEnd/>
            </a:ln>
          </p:spPr>
          <p:txBody>
            <a:bodyPr lIns="180000" tIns="180000" rIns="180000" bIns="180000">
              <a:spAutoFit/>
            </a:bodyPr>
            <a:lstStyle/>
            <a:p>
              <a:pPr>
                <a:buClr>
                  <a:srgbClr val="949EAA"/>
                </a:buClr>
                <a:buFont typeface="Wingdings" pitchFamily="2" charset="2"/>
                <a:buNone/>
              </a:pPr>
              <a:r>
                <a:rPr lang="en-US" sz="1600" dirty="0"/>
                <a:t>Ladder          Tank support braces</a:t>
              </a:r>
            </a:p>
            <a:p>
              <a:pPr>
                <a:buClr>
                  <a:srgbClr val="949EAA"/>
                </a:buClr>
                <a:buFont typeface="Wingdings" pitchFamily="2" charset="2"/>
                <a:buNone/>
              </a:pPr>
              <a:endParaRPr lang="en-US" sz="1600" dirty="0"/>
            </a:p>
            <a:p>
              <a:pPr>
                <a:buClr>
                  <a:srgbClr val="949EAA"/>
                </a:buClr>
                <a:buFont typeface="Wingdings" pitchFamily="2" charset="2"/>
                <a:buNone/>
              </a:pPr>
              <a:endParaRPr lang="en-US" sz="1600" dirty="0"/>
            </a:p>
            <a:p>
              <a:pPr>
                <a:buClr>
                  <a:srgbClr val="949EAA"/>
                </a:buClr>
                <a:buFont typeface="Wingdings" pitchFamily="2" charset="2"/>
                <a:buNone/>
              </a:pPr>
              <a:r>
                <a:rPr lang="en-US" sz="1600" dirty="0"/>
                <a:t>                                                         </a:t>
              </a:r>
            </a:p>
          </p:txBody>
        </p:sp>
        <p:grpSp>
          <p:nvGrpSpPr>
            <p:cNvPr id="19463" name="Group 7"/>
            <p:cNvGrpSpPr>
              <a:grpSpLocks/>
            </p:cNvGrpSpPr>
            <p:nvPr>
              <p:custDataLst>
                <p:tags r:id="rId4"/>
              </p:custDataLst>
            </p:nvPr>
          </p:nvGrpSpPr>
          <p:grpSpPr bwMode="auto">
            <a:xfrm>
              <a:off x="713" y="1658"/>
              <a:ext cx="184" cy="251"/>
              <a:chOff x="2143" y="1633"/>
              <a:chExt cx="778" cy="1019"/>
            </a:xfrm>
          </p:grpSpPr>
          <p:sp>
            <p:nvSpPr>
              <p:cNvPr id="19584" name="Rectangle 8"/>
              <p:cNvSpPr>
                <a:spLocks noChangeArrowheads="1"/>
              </p:cNvSpPr>
              <p:nvPr>
                <p:custDataLst>
                  <p:tags r:id="rId48"/>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19585" name="AutoShape 9"/>
              <p:cNvSpPr>
                <a:spLocks noChangeArrowheads="1"/>
              </p:cNvSpPr>
              <p:nvPr>
                <p:custDataLst>
                  <p:tags r:id="rId49"/>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19586" name="Group 10"/>
              <p:cNvGrpSpPr>
                <a:grpSpLocks/>
              </p:cNvGrpSpPr>
              <p:nvPr>
                <p:custDataLst>
                  <p:tags r:id="rId50"/>
                </p:custDataLst>
              </p:nvPr>
            </p:nvGrpSpPr>
            <p:grpSpPr bwMode="auto">
              <a:xfrm>
                <a:off x="2341" y="2089"/>
                <a:ext cx="365" cy="161"/>
                <a:chOff x="2191" y="2209"/>
                <a:chExt cx="677" cy="113"/>
              </a:xfrm>
            </p:grpSpPr>
            <p:sp>
              <p:nvSpPr>
                <p:cNvPr id="19591" name="Rectangle 11"/>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19592" name="Rectangle 12"/>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93" name="Rectangle 13"/>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94" name="Rectangle 14"/>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95" name="Rectangle 15"/>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19587" name="AutoShape 16"/>
              <p:cNvSpPr>
                <a:spLocks noChangeArrowheads="1"/>
              </p:cNvSpPr>
              <p:nvPr>
                <p:custDataLst>
                  <p:tags r:id="rId51"/>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19588" name="AutoShape 17"/>
              <p:cNvSpPr>
                <a:spLocks noChangeArrowheads="1"/>
              </p:cNvSpPr>
              <p:nvPr>
                <p:custDataLst>
                  <p:tags r:id="rId52"/>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19589" name="Rectangle 18"/>
              <p:cNvSpPr>
                <a:spLocks noChangeArrowheads="1"/>
              </p:cNvSpPr>
              <p:nvPr>
                <p:custDataLst>
                  <p:tags r:id="rId53"/>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19590" name="AutoShape 19"/>
              <p:cNvSpPr>
                <a:spLocks noChangeArrowheads="1"/>
              </p:cNvSpPr>
              <p:nvPr>
                <p:custDataLst>
                  <p:tags r:id="rId54"/>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19464" name="Group 20"/>
            <p:cNvGrpSpPr>
              <a:grpSpLocks/>
            </p:cNvGrpSpPr>
            <p:nvPr>
              <p:custDataLst>
                <p:tags r:id="rId5"/>
              </p:custDataLst>
            </p:nvPr>
          </p:nvGrpSpPr>
          <p:grpSpPr bwMode="auto">
            <a:xfrm>
              <a:off x="1213" y="1606"/>
              <a:ext cx="184" cy="251"/>
              <a:chOff x="2143" y="1633"/>
              <a:chExt cx="778" cy="1019"/>
            </a:xfrm>
          </p:grpSpPr>
          <p:sp>
            <p:nvSpPr>
              <p:cNvPr id="19572" name="Rectangle 21"/>
              <p:cNvSpPr>
                <a:spLocks noChangeArrowheads="1"/>
              </p:cNvSpPr>
              <p:nvPr>
                <p:custDataLst>
                  <p:tags r:id="rId41"/>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19573" name="AutoShape 22"/>
              <p:cNvSpPr>
                <a:spLocks noChangeArrowheads="1"/>
              </p:cNvSpPr>
              <p:nvPr>
                <p:custDataLst>
                  <p:tags r:id="rId42"/>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19574" name="Group 23"/>
              <p:cNvGrpSpPr>
                <a:grpSpLocks/>
              </p:cNvGrpSpPr>
              <p:nvPr>
                <p:custDataLst>
                  <p:tags r:id="rId43"/>
                </p:custDataLst>
              </p:nvPr>
            </p:nvGrpSpPr>
            <p:grpSpPr bwMode="auto">
              <a:xfrm>
                <a:off x="2341" y="2089"/>
                <a:ext cx="365" cy="161"/>
                <a:chOff x="2191" y="2209"/>
                <a:chExt cx="677" cy="113"/>
              </a:xfrm>
            </p:grpSpPr>
            <p:sp>
              <p:nvSpPr>
                <p:cNvPr id="19579" name="Rectangle 24"/>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19580" name="Rectangle 25"/>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81" name="Rectangle 26"/>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82" name="Rectangle 27"/>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83" name="Rectangle 28"/>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19575" name="AutoShape 29"/>
              <p:cNvSpPr>
                <a:spLocks noChangeArrowheads="1"/>
              </p:cNvSpPr>
              <p:nvPr>
                <p:custDataLst>
                  <p:tags r:id="rId44"/>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19576" name="AutoShape 30"/>
              <p:cNvSpPr>
                <a:spLocks noChangeArrowheads="1"/>
              </p:cNvSpPr>
              <p:nvPr>
                <p:custDataLst>
                  <p:tags r:id="rId45"/>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19577" name="Rectangle 31"/>
              <p:cNvSpPr>
                <a:spLocks noChangeArrowheads="1"/>
              </p:cNvSpPr>
              <p:nvPr>
                <p:custDataLst>
                  <p:tags r:id="rId46"/>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19578" name="AutoShape 32"/>
              <p:cNvSpPr>
                <a:spLocks noChangeArrowheads="1"/>
              </p:cNvSpPr>
              <p:nvPr>
                <p:custDataLst>
                  <p:tags r:id="rId47"/>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19465" name="Group 33"/>
            <p:cNvGrpSpPr>
              <a:grpSpLocks/>
            </p:cNvGrpSpPr>
            <p:nvPr>
              <p:custDataLst>
                <p:tags r:id="rId6"/>
              </p:custDataLst>
            </p:nvPr>
          </p:nvGrpSpPr>
          <p:grpSpPr bwMode="auto">
            <a:xfrm>
              <a:off x="416" y="1687"/>
              <a:ext cx="184" cy="251"/>
              <a:chOff x="2143" y="1633"/>
              <a:chExt cx="778" cy="1019"/>
            </a:xfrm>
          </p:grpSpPr>
          <p:sp>
            <p:nvSpPr>
              <p:cNvPr id="19560" name="Rectangle 34"/>
              <p:cNvSpPr>
                <a:spLocks noChangeArrowheads="1"/>
              </p:cNvSpPr>
              <p:nvPr>
                <p:custDataLst>
                  <p:tags r:id="rId34"/>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19561" name="AutoShape 35"/>
              <p:cNvSpPr>
                <a:spLocks noChangeArrowheads="1"/>
              </p:cNvSpPr>
              <p:nvPr>
                <p:custDataLst>
                  <p:tags r:id="rId35"/>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19562" name="Group 36"/>
              <p:cNvGrpSpPr>
                <a:grpSpLocks/>
              </p:cNvGrpSpPr>
              <p:nvPr>
                <p:custDataLst>
                  <p:tags r:id="rId36"/>
                </p:custDataLst>
              </p:nvPr>
            </p:nvGrpSpPr>
            <p:grpSpPr bwMode="auto">
              <a:xfrm>
                <a:off x="2341" y="2089"/>
                <a:ext cx="365" cy="161"/>
                <a:chOff x="2191" y="2209"/>
                <a:chExt cx="677" cy="113"/>
              </a:xfrm>
            </p:grpSpPr>
            <p:sp>
              <p:nvSpPr>
                <p:cNvPr id="19567" name="Rectangle 37"/>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19568" name="Rectangle 38"/>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69" name="Rectangle 39"/>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70" name="Rectangle 40"/>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71" name="Rectangle 41"/>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19563" name="AutoShape 42"/>
              <p:cNvSpPr>
                <a:spLocks noChangeArrowheads="1"/>
              </p:cNvSpPr>
              <p:nvPr>
                <p:custDataLst>
                  <p:tags r:id="rId37"/>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19564" name="AutoShape 43"/>
              <p:cNvSpPr>
                <a:spLocks noChangeArrowheads="1"/>
              </p:cNvSpPr>
              <p:nvPr>
                <p:custDataLst>
                  <p:tags r:id="rId38"/>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19565" name="Rectangle 44"/>
              <p:cNvSpPr>
                <a:spLocks noChangeArrowheads="1"/>
              </p:cNvSpPr>
              <p:nvPr>
                <p:custDataLst>
                  <p:tags r:id="rId39"/>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19566" name="AutoShape 45"/>
              <p:cNvSpPr>
                <a:spLocks noChangeArrowheads="1"/>
              </p:cNvSpPr>
              <p:nvPr>
                <p:custDataLst>
                  <p:tags r:id="rId40"/>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19466" name="Group 46"/>
            <p:cNvGrpSpPr>
              <a:grpSpLocks/>
            </p:cNvGrpSpPr>
            <p:nvPr>
              <p:custDataLst>
                <p:tags r:id="rId7"/>
              </p:custDataLst>
            </p:nvPr>
          </p:nvGrpSpPr>
          <p:grpSpPr bwMode="auto">
            <a:xfrm>
              <a:off x="1957" y="1679"/>
              <a:ext cx="184" cy="251"/>
              <a:chOff x="2143" y="1633"/>
              <a:chExt cx="778" cy="1019"/>
            </a:xfrm>
          </p:grpSpPr>
          <p:sp>
            <p:nvSpPr>
              <p:cNvPr id="19548" name="Rectangle 47"/>
              <p:cNvSpPr>
                <a:spLocks noChangeArrowheads="1"/>
              </p:cNvSpPr>
              <p:nvPr>
                <p:custDataLst>
                  <p:tags r:id="rId27"/>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19549" name="AutoShape 48"/>
              <p:cNvSpPr>
                <a:spLocks noChangeArrowheads="1"/>
              </p:cNvSpPr>
              <p:nvPr>
                <p:custDataLst>
                  <p:tags r:id="rId28"/>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19550" name="Group 49"/>
              <p:cNvGrpSpPr>
                <a:grpSpLocks/>
              </p:cNvGrpSpPr>
              <p:nvPr>
                <p:custDataLst>
                  <p:tags r:id="rId29"/>
                </p:custDataLst>
              </p:nvPr>
            </p:nvGrpSpPr>
            <p:grpSpPr bwMode="auto">
              <a:xfrm>
                <a:off x="2341" y="2089"/>
                <a:ext cx="365" cy="161"/>
                <a:chOff x="2191" y="2209"/>
                <a:chExt cx="677" cy="113"/>
              </a:xfrm>
            </p:grpSpPr>
            <p:sp>
              <p:nvSpPr>
                <p:cNvPr id="19555" name="Rectangle 50"/>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19556" name="Rectangle 51"/>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57" name="Rectangle 52"/>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58" name="Rectangle 53"/>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19559" name="Rectangle 54"/>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19551" name="AutoShape 55"/>
              <p:cNvSpPr>
                <a:spLocks noChangeArrowheads="1"/>
              </p:cNvSpPr>
              <p:nvPr>
                <p:custDataLst>
                  <p:tags r:id="rId30"/>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19552" name="AutoShape 56"/>
              <p:cNvSpPr>
                <a:spLocks noChangeArrowheads="1"/>
              </p:cNvSpPr>
              <p:nvPr>
                <p:custDataLst>
                  <p:tags r:id="rId31"/>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19553" name="Rectangle 57"/>
              <p:cNvSpPr>
                <a:spLocks noChangeArrowheads="1"/>
              </p:cNvSpPr>
              <p:nvPr>
                <p:custDataLst>
                  <p:tags r:id="rId32"/>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19554" name="AutoShape 58"/>
              <p:cNvSpPr>
                <a:spLocks noChangeArrowheads="1"/>
              </p:cNvSpPr>
              <p:nvPr>
                <p:custDataLst>
                  <p:tags r:id="rId33"/>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19467" name="Group 59"/>
            <p:cNvGrpSpPr>
              <a:grpSpLocks/>
            </p:cNvGrpSpPr>
            <p:nvPr/>
          </p:nvGrpSpPr>
          <p:grpSpPr bwMode="auto">
            <a:xfrm>
              <a:off x="178" y="1765"/>
              <a:ext cx="2294" cy="2214"/>
              <a:chOff x="358" y="1579"/>
              <a:chExt cx="2294" cy="2214"/>
            </a:xfrm>
          </p:grpSpPr>
          <p:grpSp>
            <p:nvGrpSpPr>
              <p:cNvPr id="19515" name="Group 60"/>
              <p:cNvGrpSpPr>
                <a:grpSpLocks/>
              </p:cNvGrpSpPr>
              <p:nvPr/>
            </p:nvGrpSpPr>
            <p:grpSpPr bwMode="auto">
              <a:xfrm>
                <a:off x="877" y="1630"/>
                <a:ext cx="215" cy="77"/>
                <a:chOff x="877" y="1630"/>
                <a:chExt cx="215" cy="77"/>
              </a:xfrm>
            </p:grpSpPr>
            <p:sp>
              <p:nvSpPr>
                <p:cNvPr id="19543" name="Line 61"/>
                <p:cNvSpPr>
                  <a:spLocks noChangeShapeType="1"/>
                </p:cNvSpPr>
                <p:nvPr>
                  <p:custDataLst>
                    <p:tags r:id="rId24"/>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4" name="Line 62"/>
                <p:cNvSpPr>
                  <a:spLocks noChangeShapeType="1"/>
                </p:cNvSpPr>
                <p:nvPr>
                  <p:custDataLst>
                    <p:tags r:id="rId25"/>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5" name="Line 63"/>
                <p:cNvSpPr>
                  <a:spLocks noChangeShapeType="1"/>
                </p:cNvSpPr>
                <p:nvPr>
                  <p:custDataLst>
                    <p:tags r:id="rId26"/>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6" name="Line 64"/>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7" name="Line 65"/>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19516" name="Group 66"/>
              <p:cNvGrpSpPr>
                <a:grpSpLocks/>
              </p:cNvGrpSpPr>
              <p:nvPr/>
            </p:nvGrpSpPr>
            <p:grpSpPr bwMode="auto">
              <a:xfrm>
                <a:off x="1376" y="1579"/>
                <a:ext cx="215" cy="87"/>
                <a:chOff x="1376" y="1579"/>
                <a:chExt cx="215" cy="87"/>
              </a:xfrm>
            </p:grpSpPr>
            <p:sp>
              <p:nvSpPr>
                <p:cNvPr id="19538" name="Line 67"/>
                <p:cNvSpPr>
                  <a:spLocks noChangeShapeType="1"/>
                </p:cNvSpPr>
                <p:nvPr>
                  <p:custDataLst>
                    <p:tags r:id="rId21"/>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9" name="Line 68"/>
                <p:cNvSpPr>
                  <a:spLocks noChangeShapeType="1"/>
                </p:cNvSpPr>
                <p:nvPr>
                  <p:custDataLst>
                    <p:tags r:id="rId22"/>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0" name="Line 69"/>
                <p:cNvSpPr>
                  <a:spLocks noChangeShapeType="1"/>
                </p:cNvSpPr>
                <p:nvPr>
                  <p:custDataLst>
                    <p:tags r:id="rId23"/>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1" name="Line 70"/>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42" name="Line 71"/>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19517" name="Group 72"/>
              <p:cNvGrpSpPr>
                <a:grpSpLocks/>
              </p:cNvGrpSpPr>
              <p:nvPr/>
            </p:nvGrpSpPr>
            <p:grpSpPr bwMode="auto">
              <a:xfrm>
                <a:off x="584" y="1659"/>
                <a:ext cx="215" cy="85"/>
                <a:chOff x="584" y="1659"/>
                <a:chExt cx="215" cy="85"/>
              </a:xfrm>
            </p:grpSpPr>
            <p:sp>
              <p:nvSpPr>
                <p:cNvPr id="19533" name="Line 73"/>
                <p:cNvSpPr>
                  <a:spLocks noChangeShapeType="1"/>
                </p:cNvSpPr>
                <p:nvPr>
                  <p:custDataLst>
                    <p:tags r:id="rId18"/>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4" name="Line 74"/>
                <p:cNvSpPr>
                  <a:spLocks noChangeShapeType="1"/>
                </p:cNvSpPr>
                <p:nvPr>
                  <p:custDataLst>
                    <p:tags r:id="rId19"/>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5" name="Line 75"/>
                <p:cNvSpPr>
                  <a:spLocks noChangeShapeType="1"/>
                </p:cNvSpPr>
                <p:nvPr>
                  <p:custDataLst>
                    <p:tags r:id="rId20"/>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6" name="Line 76"/>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7" name="Line 77"/>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19518" name="Line 78"/>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19519" name="Freeform 79"/>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19520" name="Freeform 80"/>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19521" name="Freeform 81"/>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19522" name="Group 82"/>
              <p:cNvGrpSpPr>
                <a:grpSpLocks/>
              </p:cNvGrpSpPr>
              <p:nvPr/>
            </p:nvGrpSpPr>
            <p:grpSpPr bwMode="auto">
              <a:xfrm>
                <a:off x="2120" y="1653"/>
                <a:ext cx="215" cy="75"/>
                <a:chOff x="2120" y="1631"/>
                <a:chExt cx="215" cy="75"/>
              </a:xfrm>
            </p:grpSpPr>
            <p:sp>
              <p:nvSpPr>
                <p:cNvPr id="19528" name="Line 83"/>
                <p:cNvSpPr>
                  <a:spLocks noChangeShapeType="1"/>
                </p:cNvSpPr>
                <p:nvPr>
                  <p:custDataLst>
                    <p:tags r:id="rId15"/>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29" name="Line 84"/>
                <p:cNvSpPr>
                  <a:spLocks noChangeShapeType="1"/>
                </p:cNvSpPr>
                <p:nvPr>
                  <p:custDataLst>
                    <p:tags r:id="rId16"/>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0" name="Line 85"/>
                <p:cNvSpPr>
                  <a:spLocks noChangeShapeType="1"/>
                </p:cNvSpPr>
                <p:nvPr>
                  <p:custDataLst>
                    <p:tags r:id="rId17"/>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1" name="Line 86"/>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32" name="Line 87"/>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19523" name="Freeform 88"/>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19524" name="Freeform 89"/>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19525" name="Line 90"/>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26" name="Line 91"/>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527" name="Line 92"/>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19468" name="Group 93"/>
            <p:cNvGrpSpPr>
              <a:grpSpLocks/>
            </p:cNvGrpSpPr>
            <p:nvPr/>
          </p:nvGrpSpPr>
          <p:grpSpPr bwMode="auto">
            <a:xfrm>
              <a:off x="474" y="1914"/>
              <a:ext cx="558" cy="2002"/>
              <a:chOff x="360" y="1764"/>
              <a:chExt cx="558" cy="2002"/>
            </a:xfrm>
          </p:grpSpPr>
          <p:sp>
            <p:nvSpPr>
              <p:cNvPr id="19511" name="Line 94"/>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12" name="Line 95"/>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13" name="Oval 96"/>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19514" name="Oval 97"/>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19469" name="Group 98"/>
            <p:cNvGrpSpPr>
              <a:grpSpLocks/>
            </p:cNvGrpSpPr>
            <p:nvPr/>
          </p:nvGrpSpPr>
          <p:grpSpPr bwMode="auto">
            <a:xfrm>
              <a:off x="181" y="1969"/>
              <a:ext cx="558" cy="2002"/>
              <a:chOff x="360" y="1764"/>
              <a:chExt cx="558" cy="2002"/>
            </a:xfrm>
          </p:grpSpPr>
          <p:sp>
            <p:nvSpPr>
              <p:cNvPr id="19507" name="Line 99"/>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8" name="Line 100"/>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9" name="Oval 101"/>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19510" name="Oval 102"/>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19470" name="Group 103"/>
            <p:cNvGrpSpPr>
              <a:grpSpLocks/>
            </p:cNvGrpSpPr>
            <p:nvPr/>
          </p:nvGrpSpPr>
          <p:grpSpPr bwMode="auto">
            <a:xfrm>
              <a:off x="968" y="1892"/>
              <a:ext cx="558" cy="2002"/>
              <a:chOff x="360" y="1764"/>
              <a:chExt cx="558" cy="2002"/>
            </a:xfrm>
          </p:grpSpPr>
          <p:sp>
            <p:nvSpPr>
              <p:cNvPr id="19503" name="Line 104"/>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4" name="Line 105"/>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5" name="Oval 106"/>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19506" name="Oval 107"/>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19471" name="Group 108"/>
            <p:cNvGrpSpPr>
              <a:grpSpLocks/>
            </p:cNvGrpSpPr>
            <p:nvPr/>
          </p:nvGrpSpPr>
          <p:grpSpPr bwMode="auto">
            <a:xfrm>
              <a:off x="1719" y="1965"/>
              <a:ext cx="558" cy="2002"/>
              <a:chOff x="360" y="1764"/>
              <a:chExt cx="558" cy="2002"/>
            </a:xfrm>
          </p:grpSpPr>
          <p:sp>
            <p:nvSpPr>
              <p:cNvPr id="19499" name="Line 109"/>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0" name="Line 110"/>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19501" name="Oval 111"/>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19502" name="Oval 112"/>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19472" name="Group 113"/>
            <p:cNvGrpSpPr>
              <a:grpSpLocks/>
            </p:cNvGrpSpPr>
            <p:nvPr/>
          </p:nvGrpSpPr>
          <p:grpSpPr bwMode="auto">
            <a:xfrm>
              <a:off x="223" y="2136"/>
              <a:ext cx="98" cy="1746"/>
              <a:chOff x="365" y="1950"/>
              <a:chExt cx="98" cy="1746"/>
            </a:xfrm>
          </p:grpSpPr>
          <p:sp>
            <p:nvSpPr>
              <p:cNvPr id="19489" name="Line 114"/>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19490" name="Line 115"/>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491" name="Line 116"/>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492" name="Oval 117"/>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3" name="Oval 118"/>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4" name="Oval 119"/>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5" name="Oval 120"/>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6" name="Oval 121"/>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7" name="Oval 122"/>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19498" name="Oval 123"/>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19473" name="AutoShape 124"/>
            <p:cNvSpPr>
              <a:spLocks noChangeArrowheads="1"/>
            </p:cNvSpPr>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19474" name="AutoShape 125"/>
            <p:cNvSpPr>
              <a:spLocks noChangeArrowheads="1"/>
            </p:cNvSpPr>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19475" name="Line 126"/>
            <p:cNvSpPr>
              <a:spLocks noChangeShapeType="1"/>
            </p:cNvSpPr>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19476" name="Line 127"/>
            <p:cNvSpPr>
              <a:spLocks noChangeShapeType="1"/>
            </p:cNvSpPr>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19477" name="AutoShape 128"/>
            <p:cNvSpPr>
              <a:spLocks noChangeArrowheads="1"/>
            </p:cNvSpPr>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19478" name="AutoShape 129"/>
            <p:cNvSpPr>
              <a:spLocks noChangeArrowheads="1"/>
            </p:cNvSpPr>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19479" name="AutoShape 130"/>
            <p:cNvSpPr>
              <a:spLocks noChangeArrowheads="1"/>
            </p:cNvSpPr>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19480" name="Oval 131"/>
            <p:cNvSpPr>
              <a:spLocks noChangeArrowheads="1"/>
            </p:cNvSpPr>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19482" name="Line 133"/>
            <p:cNvSpPr>
              <a:spLocks noChangeShapeType="1"/>
            </p:cNvSpPr>
            <p:nvPr>
              <p:custDataLst>
                <p:tags r:id="rId8"/>
              </p:custDataLst>
            </p:nvPr>
          </p:nvSpPr>
          <p:spPr bwMode="auto">
            <a:xfrm flipH="1">
              <a:off x="270" y="1224"/>
              <a:ext cx="0" cy="894"/>
            </a:xfrm>
            <a:prstGeom prst="line">
              <a:avLst/>
            </a:prstGeom>
            <a:noFill/>
            <a:ln w="12700">
              <a:solidFill>
                <a:schemeClr val="tx1"/>
              </a:solidFill>
              <a:round/>
              <a:headEnd/>
              <a:tailEnd type="triangle" w="med" len="med"/>
            </a:ln>
          </p:spPr>
          <p:txBody>
            <a:bodyPr wrap="none" lIns="180000" tIns="180000" rIns="180000" bIns="180000" anchor="ctr">
              <a:spAutoFit/>
            </a:bodyPr>
            <a:lstStyle/>
            <a:p>
              <a:endParaRPr lang="en-US" dirty="0"/>
            </a:p>
          </p:txBody>
        </p:sp>
        <p:sp>
          <p:nvSpPr>
            <p:cNvPr id="19483" name="Line 134"/>
            <p:cNvSpPr>
              <a:spLocks noChangeShapeType="1"/>
            </p:cNvSpPr>
            <p:nvPr>
              <p:custDataLst>
                <p:tags r:id="rId9"/>
              </p:custDataLst>
            </p:nvPr>
          </p:nvSpPr>
          <p:spPr bwMode="auto">
            <a:xfrm>
              <a:off x="1344" y="1248"/>
              <a:ext cx="1068" cy="2268"/>
            </a:xfrm>
            <a:prstGeom prst="line">
              <a:avLst/>
            </a:prstGeom>
            <a:noFill/>
            <a:ln w="12700">
              <a:solidFill>
                <a:schemeClr val="tx1"/>
              </a:solidFill>
              <a:round/>
              <a:headEnd/>
              <a:tailEnd type="triangle" w="med" len="med"/>
            </a:ln>
          </p:spPr>
          <p:txBody>
            <a:bodyPr lIns="180000" tIns="180000" rIns="180000" bIns="180000" anchor="ctr">
              <a:spAutoFit/>
            </a:bodyPr>
            <a:lstStyle/>
            <a:p>
              <a:endParaRPr lang="en-US" dirty="0"/>
            </a:p>
          </p:txBody>
        </p:sp>
        <p:sp>
          <p:nvSpPr>
            <p:cNvPr id="19484" name="Line 135"/>
            <p:cNvSpPr>
              <a:spLocks noChangeShapeType="1"/>
            </p:cNvSpPr>
            <p:nvPr>
              <p:custDataLst>
                <p:tags r:id="rId10"/>
              </p:custDataLst>
            </p:nvPr>
          </p:nvSpPr>
          <p:spPr bwMode="auto">
            <a:xfrm>
              <a:off x="1345" y="1248"/>
              <a:ext cx="1073" cy="1242"/>
            </a:xfrm>
            <a:prstGeom prst="line">
              <a:avLst/>
            </a:prstGeom>
            <a:noFill/>
            <a:ln w="12700">
              <a:solidFill>
                <a:schemeClr val="tx1"/>
              </a:solidFill>
              <a:round/>
              <a:headEnd/>
              <a:tailEnd type="triangle" w="med" len="med"/>
            </a:ln>
          </p:spPr>
          <p:txBody>
            <a:bodyPr lIns="180000" tIns="180000" rIns="180000" bIns="180000" anchor="ctr">
              <a:spAutoFit/>
            </a:bodyPr>
            <a:lstStyle/>
            <a:p>
              <a:endParaRPr lang="en-US" dirty="0"/>
            </a:p>
          </p:txBody>
        </p:sp>
        <p:sp>
          <p:nvSpPr>
            <p:cNvPr id="19485" name="Text Box 136"/>
            <p:cNvSpPr txBox="1">
              <a:spLocks noChangeArrowheads="1"/>
            </p:cNvSpPr>
            <p:nvPr>
              <p:custDataLst>
                <p:tags r:id="rId11"/>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19486" name="Text Box 137"/>
            <p:cNvSpPr txBox="1">
              <a:spLocks noChangeArrowheads="1"/>
            </p:cNvSpPr>
            <p:nvPr>
              <p:custDataLst>
                <p:tags r:id="rId12"/>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19487" name="Text Box 138"/>
            <p:cNvSpPr txBox="1">
              <a:spLocks noChangeArrowheads="1"/>
            </p:cNvSpPr>
            <p:nvPr>
              <p:custDataLst>
                <p:tags r:id="rId13"/>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19488" name="Text Box 139"/>
            <p:cNvSpPr txBox="1">
              <a:spLocks noChangeArrowheads="1"/>
            </p:cNvSpPr>
            <p:nvPr>
              <p:custDataLst>
                <p:tags r:id="rId14"/>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grpSp>
      <p:sp>
        <p:nvSpPr>
          <p:cNvPr id="19461" name="Rectangle 140"/>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eaLnBrk="0" hangingPunct="0">
              <a:lnSpc>
                <a:spcPct val="110000"/>
              </a:lnSpc>
              <a:spcBef>
                <a:spcPct val="0"/>
              </a:spcBef>
              <a:buFont typeface="Wingdings" pitchFamily="2" charset="2"/>
              <a:buNone/>
            </a:pPr>
            <a:endParaRPr lang="en-US" sz="1800" b="1" dirty="0"/>
          </a:p>
          <a:p>
            <a:pPr marL="190500" lvl="1" indent="-188913" eaLnBrk="0" hangingPunct="0">
              <a:lnSpc>
                <a:spcPct val="110000"/>
              </a:lnSpc>
              <a:spcBef>
                <a:spcPct val="0"/>
              </a:spcBef>
              <a:spcAft>
                <a:spcPct val="40000"/>
              </a:spcAft>
              <a:buClr>
                <a:schemeClr val="tx1"/>
              </a:buClr>
              <a:buFont typeface="Wingdings" pitchFamily="2" charset="2"/>
              <a:buChar char="§"/>
            </a:pPr>
            <a:endParaRPr lang="en-US" sz="1800" dirty="0"/>
          </a:p>
          <a:p>
            <a:pPr marL="190500" lvl="1" indent="-188913" eaLnBrk="0" hangingPunct="0">
              <a:lnSpc>
                <a:spcPct val="110000"/>
              </a:lnSpc>
              <a:spcBef>
                <a:spcPct val="0"/>
              </a:spcBef>
              <a:spcAft>
                <a:spcPct val="40000"/>
              </a:spcAft>
              <a:buClr>
                <a:schemeClr val="tx1"/>
              </a:buClr>
              <a:buFont typeface="Wingdings" pitchFamily="2" charset="2"/>
              <a:buChar char="§"/>
            </a:pPr>
            <a:endParaRPr lang="en-US" sz="1800" dirty="0"/>
          </a:p>
          <a:p>
            <a:pPr eaLnBrk="0" hangingPunct="0">
              <a:lnSpc>
                <a:spcPct val="110000"/>
              </a:lnSpc>
              <a:spcBef>
                <a:spcPct val="0"/>
              </a:spcBef>
              <a:buFont typeface="Wingdings" pitchFamily="2" charset="2"/>
              <a:buNone/>
            </a:pPr>
            <a:endParaRPr lang="en-US" sz="1800" dirty="0"/>
          </a:p>
          <a:p>
            <a:pPr marL="190500" lvl="1" indent="-188913"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3" name="TextBox 2"/>
          <p:cNvSpPr txBox="1"/>
          <p:nvPr/>
        </p:nvSpPr>
        <p:spPr>
          <a:xfrm>
            <a:off x="539750" y="2798763"/>
            <a:ext cx="3611053" cy="2308324"/>
          </a:xfrm>
          <a:prstGeom prst="rect">
            <a:avLst/>
          </a:prstGeom>
          <a:noFill/>
        </p:spPr>
        <p:txBody>
          <a:bodyPr wrap="none" rtlCol="0">
            <a:spAutoFit/>
          </a:bodyPr>
          <a:lstStyle/>
          <a:p>
            <a:r>
              <a:rPr lang="en-US" dirty="0"/>
              <a:t>Which location is the best location</a:t>
            </a:r>
          </a:p>
          <a:p>
            <a:r>
              <a:rPr lang="en-US" dirty="0"/>
              <a:t>To install either an Ultrasonic Level </a:t>
            </a:r>
          </a:p>
          <a:p>
            <a:r>
              <a:rPr lang="en-US" dirty="0"/>
              <a:t>Device or a Radar Level Device?</a:t>
            </a:r>
          </a:p>
          <a:p>
            <a:endParaRPr lang="en-US" dirty="0"/>
          </a:p>
          <a:p>
            <a:pPr marL="285750" indent="-285750">
              <a:buFont typeface="Arial" panose="020B0604020202020204" pitchFamily="34" charset="0"/>
              <a:buChar char="•"/>
            </a:pPr>
            <a:r>
              <a:rPr lang="en-US" dirty="0"/>
              <a:t>1</a:t>
            </a:r>
          </a:p>
          <a:p>
            <a:pPr marL="285750" indent="-285750">
              <a:buFont typeface="Arial" panose="020B0604020202020204" pitchFamily="34" charset="0"/>
              <a:buChar char="•"/>
            </a:pPr>
            <a:r>
              <a:rPr lang="en-US" dirty="0"/>
              <a:t>2</a:t>
            </a:r>
          </a:p>
          <a:p>
            <a:pPr marL="285750" indent="-285750">
              <a:buFont typeface="Arial" panose="020B0604020202020204" pitchFamily="34" charset="0"/>
              <a:buChar char="•"/>
            </a:pPr>
            <a:r>
              <a:rPr lang="en-US" dirty="0"/>
              <a:t>3</a:t>
            </a:r>
          </a:p>
          <a:p>
            <a:pPr marL="285750" indent="-285750">
              <a:buFont typeface="Arial" panose="020B0604020202020204" pitchFamily="34" charset="0"/>
              <a:buChar char="•"/>
            </a:pPr>
            <a:r>
              <a:rPr lang="en-US" dirty="0"/>
              <a:t>4</a:t>
            </a:r>
          </a:p>
        </p:txBody>
      </p:sp>
      <p:sp>
        <p:nvSpPr>
          <p:cNvPr id="4" name="TextBox 3"/>
          <p:cNvSpPr txBox="1"/>
          <p:nvPr/>
        </p:nvSpPr>
        <p:spPr>
          <a:xfrm>
            <a:off x="8422481" y="3227388"/>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41719159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B886E-D547-4ACA-A3AE-3346BFEA0974}"/>
              </a:ext>
            </a:extLst>
          </p:cNvPr>
          <p:cNvSpPr>
            <a:spLocks noGrp="1"/>
          </p:cNvSpPr>
          <p:nvPr>
            <p:ph idx="1"/>
          </p:nvPr>
        </p:nvSpPr>
        <p:spPr/>
        <p:txBody>
          <a:bodyPr/>
          <a:lstStyle/>
          <a:p>
            <a:r>
              <a:rPr lang="en-US" dirty="0"/>
              <a:t>This course is worth 1 </a:t>
            </a:r>
            <a:r>
              <a:rPr lang="en-US" dirty="0" err="1"/>
              <a:t>pdh</a:t>
            </a:r>
            <a:r>
              <a:rPr lang="en-US" dirty="0"/>
              <a:t> credit in FL or PA</a:t>
            </a:r>
          </a:p>
          <a:p>
            <a:r>
              <a:rPr lang="en-US" dirty="0"/>
              <a:t>Email me your PE # to receive a certificate</a:t>
            </a:r>
          </a:p>
          <a:p>
            <a:r>
              <a:rPr lang="en-US" dirty="0"/>
              <a:t>drd@gilsoneng.com</a:t>
            </a:r>
          </a:p>
        </p:txBody>
      </p:sp>
      <p:sp>
        <p:nvSpPr>
          <p:cNvPr id="3" name="Title 2">
            <a:extLst>
              <a:ext uri="{FF2B5EF4-FFF2-40B4-BE49-F238E27FC236}">
                <a16:creationId xmlns:a16="http://schemas.microsoft.com/office/drawing/2014/main" id="{4D1C1AB3-9A5C-4E3B-A381-520166CD5840}"/>
              </a:ext>
            </a:extLst>
          </p:cNvPr>
          <p:cNvSpPr>
            <a:spLocks noGrp="1"/>
          </p:cNvSpPr>
          <p:nvPr>
            <p:ph type="title"/>
          </p:nvPr>
        </p:nvSpPr>
        <p:spPr/>
        <p:txBody>
          <a:bodyPr/>
          <a:lstStyle/>
          <a:p>
            <a:r>
              <a:rPr lang="en-US" dirty="0" err="1"/>
              <a:t>Pdh</a:t>
            </a:r>
            <a:r>
              <a:rPr lang="en-US" dirty="0"/>
              <a:t> Credit</a:t>
            </a:r>
          </a:p>
        </p:txBody>
      </p:sp>
    </p:spTree>
    <p:extLst>
      <p:ext uri="{BB962C8B-B14F-4D97-AF65-F5344CB8AC3E}">
        <p14:creationId xmlns:p14="http://schemas.microsoft.com/office/powerpoint/2010/main" val="1343711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69" name="think-cell Slide" r:id="rId53" imgW="0" imgH="0" progId="TCLayout.ActiveDocument.1">
                  <p:embed/>
                </p:oleObj>
              </mc:Choice>
              <mc:Fallback>
                <p:oleObj name="think-cell Slide" r:id="rId53"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84" name="Group 5"/>
          <p:cNvGrpSpPr>
            <a:grpSpLocks/>
          </p:cNvGrpSpPr>
          <p:nvPr/>
        </p:nvGrpSpPr>
        <p:grpSpPr bwMode="auto">
          <a:xfrm>
            <a:off x="4648200" y="1600200"/>
            <a:ext cx="4321175" cy="4233863"/>
            <a:chOff x="140" y="1312"/>
            <a:chExt cx="2722" cy="2667"/>
          </a:xfrm>
        </p:grpSpPr>
        <p:grpSp>
          <p:nvGrpSpPr>
            <p:cNvPr id="20486" name="Group 6"/>
            <p:cNvGrpSpPr>
              <a:grpSpLocks/>
            </p:cNvGrpSpPr>
            <p:nvPr>
              <p:custDataLst>
                <p:tags r:id="rId3"/>
              </p:custDataLst>
            </p:nvPr>
          </p:nvGrpSpPr>
          <p:grpSpPr bwMode="auto">
            <a:xfrm>
              <a:off x="713" y="1658"/>
              <a:ext cx="184" cy="251"/>
              <a:chOff x="2143" y="1633"/>
              <a:chExt cx="778" cy="1019"/>
            </a:xfrm>
          </p:grpSpPr>
          <p:sp>
            <p:nvSpPr>
              <p:cNvPr id="20588" name="Rectangle 7"/>
              <p:cNvSpPr>
                <a:spLocks noChangeArrowheads="1"/>
              </p:cNvSpPr>
              <p:nvPr>
                <p:custDataLst>
                  <p:tags r:id="rId44"/>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0589" name="AutoShape 8"/>
              <p:cNvSpPr>
                <a:spLocks noChangeArrowheads="1"/>
              </p:cNvSpPr>
              <p:nvPr>
                <p:custDataLst>
                  <p:tags r:id="rId45"/>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0590" name="Group 9"/>
              <p:cNvGrpSpPr>
                <a:grpSpLocks/>
              </p:cNvGrpSpPr>
              <p:nvPr>
                <p:custDataLst>
                  <p:tags r:id="rId46"/>
                </p:custDataLst>
              </p:nvPr>
            </p:nvGrpSpPr>
            <p:grpSpPr bwMode="auto">
              <a:xfrm>
                <a:off x="2341" y="2089"/>
                <a:ext cx="365" cy="161"/>
                <a:chOff x="2191" y="2209"/>
                <a:chExt cx="677" cy="113"/>
              </a:xfrm>
            </p:grpSpPr>
            <p:sp>
              <p:nvSpPr>
                <p:cNvPr id="20595" name="Rectangle 10"/>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0596" name="Rectangle 11"/>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97" name="Rectangle 12"/>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98" name="Rectangle 13"/>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99" name="Rectangle 14"/>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0591" name="AutoShape 15"/>
              <p:cNvSpPr>
                <a:spLocks noChangeArrowheads="1"/>
              </p:cNvSpPr>
              <p:nvPr>
                <p:custDataLst>
                  <p:tags r:id="rId47"/>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0592" name="AutoShape 16"/>
              <p:cNvSpPr>
                <a:spLocks noChangeArrowheads="1"/>
              </p:cNvSpPr>
              <p:nvPr>
                <p:custDataLst>
                  <p:tags r:id="rId48"/>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0593" name="Rectangle 17"/>
              <p:cNvSpPr>
                <a:spLocks noChangeArrowheads="1"/>
              </p:cNvSpPr>
              <p:nvPr>
                <p:custDataLst>
                  <p:tags r:id="rId49"/>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0594" name="AutoShape 18"/>
              <p:cNvSpPr>
                <a:spLocks noChangeArrowheads="1"/>
              </p:cNvSpPr>
              <p:nvPr>
                <p:custDataLst>
                  <p:tags r:id="rId50"/>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0487" name="Group 19"/>
            <p:cNvGrpSpPr>
              <a:grpSpLocks/>
            </p:cNvGrpSpPr>
            <p:nvPr>
              <p:custDataLst>
                <p:tags r:id="rId4"/>
              </p:custDataLst>
            </p:nvPr>
          </p:nvGrpSpPr>
          <p:grpSpPr bwMode="auto">
            <a:xfrm>
              <a:off x="1213" y="1606"/>
              <a:ext cx="184" cy="251"/>
              <a:chOff x="2143" y="1633"/>
              <a:chExt cx="778" cy="1019"/>
            </a:xfrm>
          </p:grpSpPr>
          <p:sp>
            <p:nvSpPr>
              <p:cNvPr id="20576" name="Rectangle 20"/>
              <p:cNvSpPr>
                <a:spLocks noChangeArrowheads="1"/>
              </p:cNvSpPr>
              <p:nvPr>
                <p:custDataLst>
                  <p:tags r:id="rId37"/>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0577" name="AutoShape 21"/>
              <p:cNvSpPr>
                <a:spLocks noChangeArrowheads="1"/>
              </p:cNvSpPr>
              <p:nvPr>
                <p:custDataLst>
                  <p:tags r:id="rId38"/>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0578" name="Group 22"/>
              <p:cNvGrpSpPr>
                <a:grpSpLocks/>
              </p:cNvGrpSpPr>
              <p:nvPr>
                <p:custDataLst>
                  <p:tags r:id="rId39"/>
                </p:custDataLst>
              </p:nvPr>
            </p:nvGrpSpPr>
            <p:grpSpPr bwMode="auto">
              <a:xfrm>
                <a:off x="2341" y="2089"/>
                <a:ext cx="365" cy="161"/>
                <a:chOff x="2191" y="2209"/>
                <a:chExt cx="677" cy="113"/>
              </a:xfrm>
            </p:grpSpPr>
            <p:sp>
              <p:nvSpPr>
                <p:cNvPr id="20583" name="Rectangle 23"/>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0584" name="Rectangle 24"/>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85" name="Rectangle 25"/>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86" name="Rectangle 26"/>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87" name="Rectangle 27"/>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0579" name="AutoShape 28"/>
              <p:cNvSpPr>
                <a:spLocks noChangeArrowheads="1"/>
              </p:cNvSpPr>
              <p:nvPr>
                <p:custDataLst>
                  <p:tags r:id="rId40"/>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0580" name="AutoShape 29"/>
              <p:cNvSpPr>
                <a:spLocks noChangeArrowheads="1"/>
              </p:cNvSpPr>
              <p:nvPr>
                <p:custDataLst>
                  <p:tags r:id="rId41"/>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0581" name="Rectangle 30"/>
              <p:cNvSpPr>
                <a:spLocks noChangeArrowheads="1"/>
              </p:cNvSpPr>
              <p:nvPr>
                <p:custDataLst>
                  <p:tags r:id="rId42"/>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0582" name="AutoShape 31"/>
              <p:cNvSpPr>
                <a:spLocks noChangeArrowheads="1"/>
              </p:cNvSpPr>
              <p:nvPr>
                <p:custDataLst>
                  <p:tags r:id="rId43"/>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0488" name="Group 32"/>
            <p:cNvGrpSpPr>
              <a:grpSpLocks/>
            </p:cNvGrpSpPr>
            <p:nvPr>
              <p:custDataLst>
                <p:tags r:id="rId5"/>
              </p:custDataLst>
            </p:nvPr>
          </p:nvGrpSpPr>
          <p:grpSpPr bwMode="auto">
            <a:xfrm>
              <a:off x="416" y="1687"/>
              <a:ext cx="184" cy="251"/>
              <a:chOff x="2143" y="1633"/>
              <a:chExt cx="778" cy="1019"/>
            </a:xfrm>
          </p:grpSpPr>
          <p:sp>
            <p:nvSpPr>
              <p:cNvPr id="20564" name="Rectangle 33"/>
              <p:cNvSpPr>
                <a:spLocks noChangeArrowheads="1"/>
              </p:cNvSpPr>
              <p:nvPr>
                <p:custDataLst>
                  <p:tags r:id="rId30"/>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0565" name="AutoShape 34"/>
              <p:cNvSpPr>
                <a:spLocks noChangeArrowheads="1"/>
              </p:cNvSpPr>
              <p:nvPr>
                <p:custDataLst>
                  <p:tags r:id="rId31"/>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0566" name="Group 35"/>
              <p:cNvGrpSpPr>
                <a:grpSpLocks/>
              </p:cNvGrpSpPr>
              <p:nvPr>
                <p:custDataLst>
                  <p:tags r:id="rId32"/>
                </p:custDataLst>
              </p:nvPr>
            </p:nvGrpSpPr>
            <p:grpSpPr bwMode="auto">
              <a:xfrm>
                <a:off x="2341" y="2089"/>
                <a:ext cx="365" cy="161"/>
                <a:chOff x="2191" y="2209"/>
                <a:chExt cx="677" cy="113"/>
              </a:xfrm>
            </p:grpSpPr>
            <p:sp>
              <p:nvSpPr>
                <p:cNvPr id="20571" name="Rectangle 36"/>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0572" name="Rectangle 37"/>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73" name="Rectangle 38"/>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74" name="Rectangle 39"/>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75" name="Rectangle 40"/>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0567" name="AutoShape 41"/>
              <p:cNvSpPr>
                <a:spLocks noChangeArrowheads="1"/>
              </p:cNvSpPr>
              <p:nvPr>
                <p:custDataLst>
                  <p:tags r:id="rId33"/>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0568" name="AutoShape 42"/>
              <p:cNvSpPr>
                <a:spLocks noChangeArrowheads="1"/>
              </p:cNvSpPr>
              <p:nvPr>
                <p:custDataLst>
                  <p:tags r:id="rId34"/>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0569" name="Rectangle 43"/>
              <p:cNvSpPr>
                <a:spLocks noChangeArrowheads="1"/>
              </p:cNvSpPr>
              <p:nvPr>
                <p:custDataLst>
                  <p:tags r:id="rId35"/>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0570" name="AutoShape 44"/>
              <p:cNvSpPr>
                <a:spLocks noChangeArrowheads="1"/>
              </p:cNvSpPr>
              <p:nvPr>
                <p:custDataLst>
                  <p:tags r:id="rId36"/>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0489" name="Group 45"/>
            <p:cNvGrpSpPr>
              <a:grpSpLocks/>
            </p:cNvGrpSpPr>
            <p:nvPr>
              <p:custDataLst>
                <p:tags r:id="rId6"/>
              </p:custDataLst>
            </p:nvPr>
          </p:nvGrpSpPr>
          <p:grpSpPr bwMode="auto">
            <a:xfrm>
              <a:off x="1957" y="1679"/>
              <a:ext cx="184" cy="251"/>
              <a:chOff x="2143" y="1633"/>
              <a:chExt cx="778" cy="1019"/>
            </a:xfrm>
          </p:grpSpPr>
          <p:sp>
            <p:nvSpPr>
              <p:cNvPr id="20552" name="Rectangle 46"/>
              <p:cNvSpPr>
                <a:spLocks noChangeArrowheads="1"/>
              </p:cNvSpPr>
              <p:nvPr>
                <p:custDataLst>
                  <p:tags r:id="rId23"/>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0553" name="AutoShape 47"/>
              <p:cNvSpPr>
                <a:spLocks noChangeArrowheads="1"/>
              </p:cNvSpPr>
              <p:nvPr>
                <p:custDataLst>
                  <p:tags r:id="rId24"/>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0554" name="Group 48"/>
              <p:cNvGrpSpPr>
                <a:grpSpLocks/>
              </p:cNvGrpSpPr>
              <p:nvPr>
                <p:custDataLst>
                  <p:tags r:id="rId25"/>
                </p:custDataLst>
              </p:nvPr>
            </p:nvGrpSpPr>
            <p:grpSpPr bwMode="auto">
              <a:xfrm>
                <a:off x="2341" y="2089"/>
                <a:ext cx="365" cy="161"/>
                <a:chOff x="2191" y="2209"/>
                <a:chExt cx="677" cy="113"/>
              </a:xfrm>
            </p:grpSpPr>
            <p:sp>
              <p:nvSpPr>
                <p:cNvPr id="20559" name="Rectangle 49"/>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0560" name="Rectangle 50"/>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61" name="Rectangle 51"/>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62" name="Rectangle 52"/>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0563" name="Rectangle 53"/>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0555" name="AutoShape 54"/>
              <p:cNvSpPr>
                <a:spLocks noChangeArrowheads="1"/>
              </p:cNvSpPr>
              <p:nvPr>
                <p:custDataLst>
                  <p:tags r:id="rId26"/>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0556" name="AutoShape 55"/>
              <p:cNvSpPr>
                <a:spLocks noChangeArrowheads="1"/>
              </p:cNvSpPr>
              <p:nvPr>
                <p:custDataLst>
                  <p:tags r:id="rId27"/>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0557" name="Rectangle 56"/>
              <p:cNvSpPr>
                <a:spLocks noChangeArrowheads="1"/>
              </p:cNvSpPr>
              <p:nvPr>
                <p:custDataLst>
                  <p:tags r:id="rId28"/>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0558" name="AutoShape 57"/>
              <p:cNvSpPr>
                <a:spLocks noChangeArrowheads="1"/>
              </p:cNvSpPr>
              <p:nvPr>
                <p:custDataLst>
                  <p:tags r:id="rId29"/>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0490" name="Group 58"/>
            <p:cNvGrpSpPr>
              <a:grpSpLocks/>
            </p:cNvGrpSpPr>
            <p:nvPr/>
          </p:nvGrpSpPr>
          <p:grpSpPr bwMode="auto">
            <a:xfrm>
              <a:off x="178" y="1765"/>
              <a:ext cx="2294" cy="2214"/>
              <a:chOff x="358" y="1579"/>
              <a:chExt cx="2294" cy="2214"/>
            </a:xfrm>
          </p:grpSpPr>
          <p:grpSp>
            <p:nvGrpSpPr>
              <p:cNvPr id="20519" name="Group 59"/>
              <p:cNvGrpSpPr>
                <a:grpSpLocks/>
              </p:cNvGrpSpPr>
              <p:nvPr/>
            </p:nvGrpSpPr>
            <p:grpSpPr bwMode="auto">
              <a:xfrm>
                <a:off x="877" y="1630"/>
                <a:ext cx="215" cy="77"/>
                <a:chOff x="877" y="1630"/>
                <a:chExt cx="215" cy="77"/>
              </a:xfrm>
            </p:grpSpPr>
            <p:sp>
              <p:nvSpPr>
                <p:cNvPr id="20547" name="Line 60"/>
                <p:cNvSpPr>
                  <a:spLocks noChangeShapeType="1"/>
                </p:cNvSpPr>
                <p:nvPr>
                  <p:custDataLst>
                    <p:tags r:id="rId20"/>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8" name="Line 61"/>
                <p:cNvSpPr>
                  <a:spLocks noChangeShapeType="1"/>
                </p:cNvSpPr>
                <p:nvPr>
                  <p:custDataLst>
                    <p:tags r:id="rId21"/>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9" name="Line 62"/>
                <p:cNvSpPr>
                  <a:spLocks noChangeShapeType="1"/>
                </p:cNvSpPr>
                <p:nvPr>
                  <p:custDataLst>
                    <p:tags r:id="rId22"/>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50" name="Line 63"/>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51" name="Line 64"/>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0520" name="Group 65"/>
              <p:cNvGrpSpPr>
                <a:grpSpLocks/>
              </p:cNvGrpSpPr>
              <p:nvPr/>
            </p:nvGrpSpPr>
            <p:grpSpPr bwMode="auto">
              <a:xfrm>
                <a:off x="1376" y="1579"/>
                <a:ext cx="215" cy="87"/>
                <a:chOff x="1376" y="1579"/>
                <a:chExt cx="215" cy="87"/>
              </a:xfrm>
            </p:grpSpPr>
            <p:sp>
              <p:nvSpPr>
                <p:cNvPr id="20542" name="Line 66"/>
                <p:cNvSpPr>
                  <a:spLocks noChangeShapeType="1"/>
                </p:cNvSpPr>
                <p:nvPr>
                  <p:custDataLst>
                    <p:tags r:id="rId17"/>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3" name="Line 67"/>
                <p:cNvSpPr>
                  <a:spLocks noChangeShapeType="1"/>
                </p:cNvSpPr>
                <p:nvPr>
                  <p:custDataLst>
                    <p:tags r:id="rId18"/>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4" name="Line 68"/>
                <p:cNvSpPr>
                  <a:spLocks noChangeShapeType="1"/>
                </p:cNvSpPr>
                <p:nvPr>
                  <p:custDataLst>
                    <p:tags r:id="rId19"/>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5" name="Line 69"/>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6" name="Line 70"/>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0521" name="Group 71"/>
              <p:cNvGrpSpPr>
                <a:grpSpLocks/>
              </p:cNvGrpSpPr>
              <p:nvPr/>
            </p:nvGrpSpPr>
            <p:grpSpPr bwMode="auto">
              <a:xfrm>
                <a:off x="584" y="1659"/>
                <a:ext cx="215" cy="85"/>
                <a:chOff x="584" y="1659"/>
                <a:chExt cx="215" cy="85"/>
              </a:xfrm>
            </p:grpSpPr>
            <p:sp>
              <p:nvSpPr>
                <p:cNvPr id="20537" name="Line 72"/>
                <p:cNvSpPr>
                  <a:spLocks noChangeShapeType="1"/>
                </p:cNvSpPr>
                <p:nvPr>
                  <p:custDataLst>
                    <p:tags r:id="rId14"/>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8" name="Line 73"/>
                <p:cNvSpPr>
                  <a:spLocks noChangeShapeType="1"/>
                </p:cNvSpPr>
                <p:nvPr>
                  <p:custDataLst>
                    <p:tags r:id="rId15"/>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9" name="Line 74"/>
                <p:cNvSpPr>
                  <a:spLocks noChangeShapeType="1"/>
                </p:cNvSpPr>
                <p:nvPr>
                  <p:custDataLst>
                    <p:tags r:id="rId16"/>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0" name="Line 75"/>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41" name="Line 76"/>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0522" name="Line 77"/>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0523" name="Freeform 78"/>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0524" name="Freeform 79"/>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0525" name="Freeform 80"/>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0526" name="Group 81"/>
              <p:cNvGrpSpPr>
                <a:grpSpLocks/>
              </p:cNvGrpSpPr>
              <p:nvPr/>
            </p:nvGrpSpPr>
            <p:grpSpPr bwMode="auto">
              <a:xfrm>
                <a:off x="2120" y="1653"/>
                <a:ext cx="215" cy="75"/>
                <a:chOff x="2120" y="1631"/>
                <a:chExt cx="215" cy="75"/>
              </a:xfrm>
            </p:grpSpPr>
            <p:sp>
              <p:nvSpPr>
                <p:cNvPr id="20532" name="Line 82"/>
                <p:cNvSpPr>
                  <a:spLocks noChangeShapeType="1"/>
                </p:cNvSpPr>
                <p:nvPr>
                  <p:custDataLst>
                    <p:tags r:id="rId11"/>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3" name="Line 83"/>
                <p:cNvSpPr>
                  <a:spLocks noChangeShapeType="1"/>
                </p:cNvSpPr>
                <p:nvPr>
                  <p:custDataLst>
                    <p:tags r:id="rId12"/>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4" name="Line 84"/>
                <p:cNvSpPr>
                  <a:spLocks noChangeShapeType="1"/>
                </p:cNvSpPr>
                <p:nvPr>
                  <p:custDataLst>
                    <p:tags r:id="rId13"/>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5" name="Line 85"/>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6" name="Line 86"/>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0527" name="Freeform 87"/>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0528" name="Freeform 88"/>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0529" name="Line 89"/>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0" name="Line 90"/>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31" name="Line 91"/>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0491" name="Group 92"/>
            <p:cNvGrpSpPr>
              <a:grpSpLocks/>
            </p:cNvGrpSpPr>
            <p:nvPr/>
          </p:nvGrpSpPr>
          <p:grpSpPr bwMode="auto">
            <a:xfrm>
              <a:off x="181" y="1969"/>
              <a:ext cx="558" cy="2002"/>
              <a:chOff x="360" y="1764"/>
              <a:chExt cx="558" cy="2002"/>
            </a:xfrm>
          </p:grpSpPr>
          <p:sp>
            <p:nvSpPr>
              <p:cNvPr id="20515" name="Line 93"/>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0516" name="Line 94"/>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0517" name="Oval 95"/>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0518" name="Oval 96"/>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0492" name="Group 97"/>
            <p:cNvGrpSpPr>
              <a:grpSpLocks/>
            </p:cNvGrpSpPr>
            <p:nvPr/>
          </p:nvGrpSpPr>
          <p:grpSpPr bwMode="auto">
            <a:xfrm>
              <a:off x="223" y="2136"/>
              <a:ext cx="98" cy="1746"/>
              <a:chOff x="365" y="1950"/>
              <a:chExt cx="98" cy="1746"/>
            </a:xfrm>
          </p:grpSpPr>
          <p:sp>
            <p:nvSpPr>
              <p:cNvPr id="20505" name="Line 98"/>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0506" name="Line 99"/>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07" name="Line 100"/>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508" name="Oval 101"/>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09" name="Oval 102"/>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10" name="Oval 103"/>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11" name="Oval 104"/>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12" name="Oval 105"/>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13" name="Oval 106"/>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0514" name="Oval 107"/>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0493" name="AutoShape 108"/>
            <p:cNvSpPr>
              <a:spLocks noChangeArrowheads="1"/>
            </p:cNvSpPr>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0494" name="AutoShape 109"/>
            <p:cNvSpPr>
              <a:spLocks noChangeArrowheads="1"/>
            </p:cNvSpPr>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0495" name="Line 110"/>
            <p:cNvSpPr>
              <a:spLocks noChangeShapeType="1"/>
            </p:cNvSpPr>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0496" name="Line 111"/>
            <p:cNvSpPr>
              <a:spLocks noChangeShapeType="1"/>
            </p:cNvSpPr>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0497" name="AutoShape 112"/>
            <p:cNvSpPr>
              <a:spLocks noChangeArrowheads="1"/>
            </p:cNvSpPr>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0498" name="AutoShape 113"/>
            <p:cNvSpPr>
              <a:spLocks noChangeArrowheads="1"/>
            </p:cNvSpPr>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0499" name="AutoShape 114"/>
            <p:cNvSpPr>
              <a:spLocks noChangeArrowheads="1"/>
            </p:cNvSpPr>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0500" name="Oval 115"/>
            <p:cNvSpPr>
              <a:spLocks noChangeArrowheads="1"/>
            </p:cNvSpPr>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0501" name="Text Box 116"/>
            <p:cNvSpPr txBox="1">
              <a:spLocks noChangeArrowheads="1"/>
            </p:cNvSpPr>
            <p:nvPr>
              <p:custDataLst>
                <p:tags r:id="rId7"/>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0502" name="Text Box 117"/>
            <p:cNvSpPr txBox="1">
              <a:spLocks noChangeArrowheads="1"/>
            </p:cNvSpPr>
            <p:nvPr>
              <p:custDataLst>
                <p:tags r:id="rId8"/>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0503" name="Text Box 118"/>
            <p:cNvSpPr txBox="1">
              <a:spLocks noChangeArrowheads="1"/>
            </p:cNvSpPr>
            <p:nvPr>
              <p:custDataLst>
                <p:tags r:id="rId9"/>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0504" name="Text Box 119"/>
            <p:cNvSpPr txBox="1">
              <a:spLocks noChangeArrowheads="1"/>
            </p:cNvSpPr>
            <p:nvPr>
              <p:custDataLst>
                <p:tags r:id="rId10"/>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grpSp>
      <p:sp>
        <p:nvSpPr>
          <p:cNvPr id="20485" name="Rectangle 121"/>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marL="304800" indent="-304800" eaLnBrk="0" hangingPunct="0">
              <a:lnSpc>
                <a:spcPct val="110000"/>
              </a:lnSpc>
              <a:spcBef>
                <a:spcPct val="0"/>
              </a:spcBef>
              <a:buFont typeface="Wingdings" pitchFamily="2" charset="2"/>
              <a:buNone/>
            </a:pPr>
            <a:endParaRPr lang="en-US" sz="1800" b="1" dirty="0"/>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Too close to side wall – interference from ladder rungs and support braces</a:t>
            </a:r>
            <a:br>
              <a:rPr lang="en-US" sz="1800" dirty="0"/>
            </a:br>
            <a:endParaRPr lang="en-US" sz="1800" dirty="0"/>
          </a:p>
          <a:p>
            <a:pPr marL="304800" indent="-304800" eaLnBrk="0" hangingPunct="0">
              <a:lnSpc>
                <a:spcPct val="110000"/>
              </a:lnSpc>
              <a:spcBef>
                <a:spcPct val="0"/>
              </a:spcBef>
              <a:buFont typeface="Wingdings" pitchFamily="2" charset="2"/>
              <a:buNone/>
            </a:pPr>
            <a:endParaRPr lang="en-US" sz="1800" dirty="0"/>
          </a:p>
          <a:p>
            <a:pPr marL="306388" lvl="1" indent="-304800"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20" name="TextBox 119"/>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18175554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93" name="think-cell Slide" r:id="rId53" imgW="0" imgH="0" progId="TCLayout.ActiveDocument.1">
                  <p:embed/>
                </p:oleObj>
              </mc:Choice>
              <mc:Fallback>
                <p:oleObj name="think-cell Slide" r:id="rId53"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508" name="Group 5"/>
          <p:cNvGrpSpPr>
            <a:grpSpLocks/>
          </p:cNvGrpSpPr>
          <p:nvPr/>
        </p:nvGrpSpPr>
        <p:grpSpPr bwMode="auto">
          <a:xfrm>
            <a:off x="4648200" y="1600200"/>
            <a:ext cx="4321175" cy="4233863"/>
            <a:chOff x="140" y="1312"/>
            <a:chExt cx="2722" cy="2667"/>
          </a:xfrm>
        </p:grpSpPr>
        <p:grpSp>
          <p:nvGrpSpPr>
            <p:cNvPr id="21510" name="Group 6"/>
            <p:cNvGrpSpPr>
              <a:grpSpLocks/>
            </p:cNvGrpSpPr>
            <p:nvPr>
              <p:custDataLst>
                <p:tags r:id="rId3"/>
              </p:custDataLst>
            </p:nvPr>
          </p:nvGrpSpPr>
          <p:grpSpPr bwMode="auto">
            <a:xfrm>
              <a:off x="713" y="1658"/>
              <a:ext cx="184" cy="251"/>
              <a:chOff x="2143" y="1633"/>
              <a:chExt cx="778" cy="1019"/>
            </a:xfrm>
          </p:grpSpPr>
          <p:sp>
            <p:nvSpPr>
              <p:cNvPr id="21612" name="Rectangle 7"/>
              <p:cNvSpPr>
                <a:spLocks noChangeArrowheads="1"/>
              </p:cNvSpPr>
              <p:nvPr>
                <p:custDataLst>
                  <p:tags r:id="rId44"/>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1613" name="AutoShape 8"/>
              <p:cNvSpPr>
                <a:spLocks noChangeArrowheads="1"/>
              </p:cNvSpPr>
              <p:nvPr>
                <p:custDataLst>
                  <p:tags r:id="rId45"/>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1614" name="Group 9"/>
              <p:cNvGrpSpPr>
                <a:grpSpLocks/>
              </p:cNvGrpSpPr>
              <p:nvPr>
                <p:custDataLst>
                  <p:tags r:id="rId46"/>
                </p:custDataLst>
              </p:nvPr>
            </p:nvGrpSpPr>
            <p:grpSpPr bwMode="auto">
              <a:xfrm>
                <a:off x="2341" y="2089"/>
                <a:ext cx="365" cy="161"/>
                <a:chOff x="2191" y="2209"/>
                <a:chExt cx="677" cy="113"/>
              </a:xfrm>
            </p:grpSpPr>
            <p:sp>
              <p:nvSpPr>
                <p:cNvPr id="21619" name="Rectangle 10"/>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1620" name="Rectangle 11"/>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21" name="Rectangle 12"/>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22" name="Rectangle 13"/>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23" name="Rectangle 14"/>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1615" name="AutoShape 15"/>
              <p:cNvSpPr>
                <a:spLocks noChangeArrowheads="1"/>
              </p:cNvSpPr>
              <p:nvPr>
                <p:custDataLst>
                  <p:tags r:id="rId47"/>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1616" name="AutoShape 16"/>
              <p:cNvSpPr>
                <a:spLocks noChangeArrowheads="1"/>
              </p:cNvSpPr>
              <p:nvPr>
                <p:custDataLst>
                  <p:tags r:id="rId48"/>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1617" name="Rectangle 17"/>
              <p:cNvSpPr>
                <a:spLocks noChangeArrowheads="1"/>
              </p:cNvSpPr>
              <p:nvPr>
                <p:custDataLst>
                  <p:tags r:id="rId49"/>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1618" name="AutoShape 18"/>
              <p:cNvSpPr>
                <a:spLocks noChangeArrowheads="1"/>
              </p:cNvSpPr>
              <p:nvPr>
                <p:custDataLst>
                  <p:tags r:id="rId50"/>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1511" name="Group 19"/>
            <p:cNvGrpSpPr>
              <a:grpSpLocks/>
            </p:cNvGrpSpPr>
            <p:nvPr>
              <p:custDataLst>
                <p:tags r:id="rId4"/>
              </p:custDataLst>
            </p:nvPr>
          </p:nvGrpSpPr>
          <p:grpSpPr bwMode="auto">
            <a:xfrm>
              <a:off x="1213" y="1606"/>
              <a:ext cx="184" cy="251"/>
              <a:chOff x="2143" y="1633"/>
              <a:chExt cx="778" cy="1019"/>
            </a:xfrm>
          </p:grpSpPr>
          <p:sp>
            <p:nvSpPr>
              <p:cNvPr id="21600" name="Rectangle 20"/>
              <p:cNvSpPr>
                <a:spLocks noChangeArrowheads="1"/>
              </p:cNvSpPr>
              <p:nvPr>
                <p:custDataLst>
                  <p:tags r:id="rId37"/>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1601" name="AutoShape 21"/>
              <p:cNvSpPr>
                <a:spLocks noChangeArrowheads="1"/>
              </p:cNvSpPr>
              <p:nvPr>
                <p:custDataLst>
                  <p:tags r:id="rId38"/>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1602" name="Group 22"/>
              <p:cNvGrpSpPr>
                <a:grpSpLocks/>
              </p:cNvGrpSpPr>
              <p:nvPr>
                <p:custDataLst>
                  <p:tags r:id="rId39"/>
                </p:custDataLst>
              </p:nvPr>
            </p:nvGrpSpPr>
            <p:grpSpPr bwMode="auto">
              <a:xfrm>
                <a:off x="2341" y="2089"/>
                <a:ext cx="365" cy="161"/>
                <a:chOff x="2191" y="2209"/>
                <a:chExt cx="677" cy="113"/>
              </a:xfrm>
            </p:grpSpPr>
            <p:sp>
              <p:nvSpPr>
                <p:cNvPr id="21607" name="Rectangle 23"/>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1608" name="Rectangle 24"/>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09" name="Rectangle 25"/>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10" name="Rectangle 26"/>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611" name="Rectangle 27"/>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1603" name="AutoShape 28"/>
              <p:cNvSpPr>
                <a:spLocks noChangeArrowheads="1"/>
              </p:cNvSpPr>
              <p:nvPr>
                <p:custDataLst>
                  <p:tags r:id="rId40"/>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1604" name="AutoShape 29"/>
              <p:cNvSpPr>
                <a:spLocks noChangeArrowheads="1"/>
              </p:cNvSpPr>
              <p:nvPr>
                <p:custDataLst>
                  <p:tags r:id="rId41"/>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1605" name="Rectangle 30"/>
              <p:cNvSpPr>
                <a:spLocks noChangeArrowheads="1"/>
              </p:cNvSpPr>
              <p:nvPr>
                <p:custDataLst>
                  <p:tags r:id="rId42"/>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1606" name="AutoShape 31"/>
              <p:cNvSpPr>
                <a:spLocks noChangeArrowheads="1"/>
              </p:cNvSpPr>
              <p:nvPr>
                <p:custDataLst>
                  <p:tags r:id="rId43"/>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1512" name="Group 32"/>
            <p:cNvGrpSpPr>
              <a:grpSpLocks/>
            </p:cNvGrpSpPr>
            <p:nvPr>
              <p:custDataLst>
                <p:tags r:id="rId5"/>
              </p:custDataLst>
            </p:nvPr>
          </p:nvGrpSpPr>
          <p:grpSpPr bwMode="auto">
            <a:xfrm>
              <a:off x="416" y="1687"/>
              <a:ext cx="184" cy="251"/>
              <a:chOff x="2143" y="1633"/>
              <a:chExt cx="778" cy="1019"/>
            </a:xfrm>
          </p:grpSpPr>
          <p:sp>
            <p:nvSpPr>
              <p:cNvPr id="21588" name="Rectangle 33"/>
              <p:cNvSpPr>
                <a:spLocks noChangeArrowheads="1"/>
              </p:cNvSpPr>
              <p:nvPr>
                <p:custDataLst>
                  <p:tags r:id="rId30"/>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1589" name="AutoShape 34"/>
              <p:cNvSpPr>
                <a:spLocks noChangeArrowheads="1"/>
              </p:cNvSpPr>
              <p:nvPr>
                <p:custDataLst>
                  <p:tags r:id="rId31"/>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1590" name="Group 35"/>
              <p:cNvGrpSpPr>
                <a:grpSpLocks/>
              </p:cNvGrpSpPr>
              <p:nvPr>
                <p:custDataLst>
                  <p:tags r:id="rId32"/>
                </p:custDataLst>
              </p:nvPr>
            </p:nvGrpSpPr>
            <p:grpSpPr bwMode="auto">
              <a:xfrm>
                <a:off x="2341" y="2089"/>
                <a:ext cx="365" cy="161"/>
                <a:chOff x="2191" y="2209"/>
                <a:chExt cx="677" cy="113"/>
              </a:xfrm>
            </p:grpSpPr>
            <p:sp>
              <p:nvSpPr>
                <p:cNvPr id="21595" name="Rectangle 36"/>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1596" name="Rectangle 37"/>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97" name="Rectangle 38"/>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98" name="Rectangle 39"/>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99" name="Rectangle 40"/>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1591" name="AutoShape 41"/>
              <p:cNvSpPr>
                <a:spLocks noChangeArrowheads="1"/>
              </p:cNvSpPr>
              <p:nvPr>
                <p:custDataLst>
                  <p:tags r:id="rId33"/>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1592" name="AutoShape 42"/>
              <p:cNvSpPr>
                <a:spLocks noChangeArrowheads="1"/>
              </p:cNvSpPr>
              <p:nvPr>
                <p:custDataLst>
                  <p:tags r:id="rId34"/>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1593" name="Rectangle 43"/>
              <p:cNvSpPr>
                <a:spLocks noChangeArrowheads="1"/>
              </p:cNvSpPr>
              <p:nvPr>
                <p:custDataLst>
                  <p:tags r:id="rId35"/>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1594" name="AutoShape 44"/>
              <p:cNvSpPr>
                <a:spLocks noChangeArrowheads="1"/>
              </p:cNvSpPr>
              <p:nvPr>
                <p:custDataLst>
                  <p:tags r:id="rId36"/>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1513" name="Group 45"/>
            <p:cNvGrpSpPr>
              <a:grpSpLocks/>
            </p:cNvGrpSpPr>
            <p:nvPr>
              <p:custDataLst>
                <p:tags r:id="rId6"/>
              </p:custDataLst>
            </p:nvPr>
          </p:nvGrpSpPr>
          <p:grpSpPr bwMode="auto">
            <a:xfrm>
              <a:off x="1957" y="1679"/>
              <a:ext cx="184" cy="251"/>
              <a:chOff x="2143" y="1633"/>
              <a:chExt cx="778" cy="1019"/>
            </a:xfrm>
          </p:grpSpPr>
          <p:sp>
            <p:nvSpPr>
              <p:cNvPr id="21576" name="Rectangle 46"/>
              <p:cNvSpPr>
                <a:spLocks noChangeArrowheads="1"/>
              </p:cNvSpPr>
              <p:nvPr>
                <p:custDataLst>
                  <p:tags r:id="rId23"/>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1577" name="AutoShape 47"/>
              <p:cNvSpPr>
                <a:spLocks noChangeArrowheads="1"/>
              </p:cNvSpPr>
              <p:nvPr>
                <p:custDataLst>
                  <p:tags r:id="rId24"/>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1578" name="Group 48"/>
              <p:cNvGrpSpPr>
                <a:grpSpLocks/>
              </p:cNvGrpSpPr>
              <p:nvPr>
                <p:custDataLst>
                  <p:tags r:id="rId25"/>
                </p:custDataLst>
              </p:nvPr>
            </p:nvGrpSpPr>
            <p:grpSpPr bwMode="auto">
              <a:xfrm>
                <a:off x="2341" y="2089"/>
                <a:ext cx="365" cy="161"/>
                <a:chOff x="2191" y="2209"/>
                <a:chExt cx="677" cy="113"/>
              </a:xfrm>
            </p:grpSpPr>
            <p:sp>
              <p:nvSpPr>
                <p:cNvPr id="21583" name="Rectangle 49"/>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1584" name="Rectangle 50"/>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85" name="Rectangle 51"/>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86" name="Rectangle 52"/>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1587" name="Rectangle 53"/>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1579" name="AutoShape 54"/>
              <p:cNvSpPr>
                <a:spLocks noChangeArrowheads="1"/>
              </p:cNvSpPr>
              <p:nvPr>
                <p:custDataLst>
                  <p:tags r:id="rId26"/>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1580" name="AutoShape 55"/>
              <p:cNvSpPr>
                <a:spLocks noChangeArrowheads="1"/>
              </p:cNvSpPr>
              <p:nvPr>
                <p:custDataLst>
                  <p:tags r:id="rId27"/>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1581" name="Rectangle 56"/>
              <p:cNvSpPr>
                <a:spLocks noChangeArrowheads="1"/>
              </p:cNvSpPr>
              <p:nvPr>
                <p:custDataLst>
                  <p:tags r:id="rId28"/>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1582" name="AutoShape 57"/>
              <p:cNvSpPr>
                <a:spLocks noChangeArrowheads="1"/>
              </p:cNvSpPr>
              <p:nvPr>
                <p:custDataLst>
                  <p:tags r:id="rId29"/>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1514" name="Group 58"/>
            <p:cNvGrpSpPr>
              <a:grpSpLocks/>
            </p:cNvGrpSpPr>
            <p:nvPr/>
          </p:nvGrpSpPr>
          <p:grpSpPr bwMode="auto">
            <a:xfrm>
              <a:off x="178" y="1765"/>
              <a:ext cx="2294" cy="2214"/>
              <a:chOff x="358" y="1579"/>
              <a:chExt cx="2294" cy="2214"/>
            </a:xfrm>
          </p:grpSpPr>
          <p:grpSp>
            <p:nvGrpSpPr>
              <p:cNvPr id="21543" name="Group 59"/>
              <p:cNvGrpSpPr>
                <a:grpSpLocks/>
              </p:cNvGrpSpPr>
              <p:nvPr/>
            </p:nvGrpSpPr>
            <p:grpSpPr bwMode="auto">
              <a:xfrm>
                <a:off x="877" y="1630"/>
                <a:ext cx="215" cy="77"/>
                <a:chOff x="877" y="1630"/>
                <a:chExt cx="215" cy="77"/>
              </a:xfrm>
            </p:grpSpPr>
            <p:sp>
              <p:nvSpPr>
                <p:cNvPr id="21571" name="Line 60"/>
                <p:cNvSpPr>
                  <a:spLocks noChangeShapeType="1"/>
                </p:cNvSpPr>
                <p:nvPr>
                  <p:custDataLst>
                    <p:tags r:id="rId20"/>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72" name="Line 61"/>
                <p:cNvSpPr>
                  <a:spLocks noChangeShapeType="1"/>
                </p:cNvSpPr>
                <p:nvPr>
                  <p:custDataLst>
                    <p:tags r:id="rId21"/>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73" name="Line 62"/>
                <p:cNvSpPr>
                  <a:spLocks noChangeShapeType="1"/>
                </p:cNvSpPr>
                <p:nvPr>
                  <p:custDataLst>
                    <p:tags r:id="rId22"/>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74" name="Line 63"/>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75" name="Line 64"/>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1544" name="Group 65"/>
              <p:cNvGrpSpPr>
                <a:grpSpLocks/>
              </p:cNvGrpSpPr>
              <p:nvPr/>
            </p:nvGrpSpPr>
            <p:grpSpPr bwMode="auto">
              <a:xfrm>
                <a:off x="1376" y="1579"/>
                <a:ext cx="215" cy="87"/>
                <a:chOff x="1376" y="1579"/>
                <a:chExt cx="215" cy="87"/>
              </a:xfrm>
            </p:grpSpPr>
            <p:sp>
              <p:nvSpPr>
                <p:cNvPr id="21566" name="Line 66"/>
                <p:cNvSpPr>
                  <a:spLocks noChangeShapeType="1"/>
                </p:cNvSpPr>
                <p:nvPr>
                  <p:custDataLst>
                    <p:tags r:id="rId17"/>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7" name="Line 67"/>
                <p:cNvSpPr>
                  <a:spLocks noChangeShapeType="1"/>
                </p:cNvSpPr>
                <p:nvPr>
                  <p:custDataLst>
                    <p:tags r:id="rId18"/>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8" name="Line 68"/>
                <p:cNvSpPr>
                  <a:spLocks noChangeShapeType="1"/>
                </p:cNvSpPr>
                <p:nvPr>
                  <p:custDataLst>
                    <p:tags r:id="rId19"/>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9" name="Line 69"/>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70" name="Line 70"/>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1545" name="Group 71"/>
              <p:cNvGrpSpPr>
                <a:grpSpLocks/>
              </p:cNvGrpSpPr>
              <p:nvPr/>
            </p:nvGrpSpPr>
            <p:grpSpPr bwMode="auto">
              <a:xfrm>
                <a:off x="584" y="1659"/>
                <a:ext cx="215" cy="85"/>
                <a:chOff x="584" y="1659"/>
                <a:chExt cx="215" cy="85"/>
              </a:xfrm>
            </p:grpSpPr>
            <p:sp>
              <p:nvSpPr>
                <p:cNvPr id="21561" name="Line 72"/>
                <p:cNvSpPr>
                  <a:spLocks noChangeShapeType="1"/>
                </p:cNvSpPr>
                <p:nvPr>
                  <p:custDataLst>
                    <p:tags r:id="rId14"/>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2" name="Line 73"/>
                <p:cNvSpPr>
                  <a:spLocks noChangeShapeType="1"/>
                </p:cNvSpPr>
                <p:nvPr>
                  <p:custDataLst>
                    <p:tags r:id="rId15"/>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3" name="Line 74"/>
                <p:cNvSpPr>
                  <a:spLocks noChangeShapeType="1"/>
                </p:cNvSpPr>
                <p:nvPr>
                  <p:custDataLst>
                    <p:tags r:id="rId16"/>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4" name="Line 75"/>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5" name="Line 76"/>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1546" name="Line 77"/>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1547" name="Freeform 78"/>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1548" name="Freeform 79"/>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1549" name="Freeform 80"/>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1550" name="Group 81"/>
              <p:cNvGrpSpPr>
                <a:grpSpLocks/>
              </p:cNvGrpSpPr>
              <p:nvPr/>
            </p:nvGrpSpPr>
            <p:grpSpPr bwMode="auto">
              <a:xfrm>
                <a:off x="2120" y="1653"/>
                <a:ext cx="215" cy="75"/>
                <a:chOff x="2120" y="1631"/>
                <a:chExt cx="215" cy="75"/>
              </a:xfrm>
            </p:grpSpPr>
            <p:sp>
              <p:nvSpPr>
                <p:cNvPr id="21556" name="Line 82"/>
                <p:cNvSpPr>
                  <a:spLocks noChangeShapeType="1"/>
                </p:cNvSpPr>
                <p:nvPr>
                  <p:custDataLst>
                    <p:tags r:id="rId11"/>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57" name="Line 83"/>
                <p:cNvSpPr>
                  <a:spLocks noChangeShapeType="1"/>
                </p:cNvSpPr>
                <p:nvPr>
                  <p:custDataLst>
                    <p:tags r:id="rId12"/>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58" name="Line 84"/>
                <p:cNvSpPr>
                  <a:spLocks noChangeShapeType="1"/>
                </p:cNvSpPr>
                <p:nvPr>
                  <p:custDataLst>
                    <p:tags r:id="rId13"/>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59" name="Line 85"/>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60" name="Line 86"/>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1551" name="Freeform 87"/>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1552" name="Freeform 88"/>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1553" name="Line 89"/>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54" name="Line 90"/>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55" name="Line 91"/>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1515" name="Group 92"/>
            <p:cNvGrpSpPr>
              <a:grpSpLocks/>
            </p:cNvGrpSpPr>
            <p:nvPr/>
          </p:nvGrpSpPr>
          <p:grpSpPr bwMode="auto">
            <a:xfrm>
              <a:off x="474" y="1914"/>
              <a:ext cx="558" cy="2002"/>
              <a:chOff x="360" y="1764"/>
              <a:chExt cx="558" cy="2002"/>
            </a:xfrm>
          </p:grpSpPr>
          <p:sp>
            <p:nvSpPr>
              <p:cNvPr id="21539" name="Line 93"/>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1540" name="Line 94"/>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1541" name="Oval 95"/>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1542" name="Oval 96"/>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1516" name="Group 97"/>
            <p:cNvGrpSpPr>
              <a:grpSpLocks/>
            </p:cNvGrpSpPr>
            <p:nvPr/>
          </p:nvGrpSpPr>
          <p:grpSpPr bwMode="auto">
            <a:xfrm>
              <a:off x="223" y="2136"/>
              <a:ext cx="98" cy="1746"/>
              <a:chOff x="365" y="1950"/>
              <a:chExt cx="98" cy="1746"/>
            </a:xfrm>
          </p:grpSpPr>
          <p:sp>
            <p:nvSpPr>
              <p:cNvPr id="21529" name="Line 98"/>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1530" name="Line 99"/>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31" name="Line 100"/>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32" name="Oval 101"/>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3" name="Oval 102"/>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4" name="Oval 103"/>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5" name="Oval 104"/>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6" name="Oval 105"/>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7" name="Oval 106"/>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1538" name="Oval 107"/>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1517" name="AutoShape 108"/>
            <p:cNvSpPr>
              <a:spLocks noChangeArrowheads="1"/>
            </p:cNvSpPr>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1518" name="AutoShape 109"/>
            <p:cNvSpPr>
              <a:spLocks noChangeArrowheads="1"/>
            </p:cNvSpPr>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1519" name="Line 110"/>
            <p:cNvSpPr>
              <a:spLocks noChangeShapeType="1"/>
            </p:cNvSpPr>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1520" name="Line 111"/>
            <p:cNvSpPr>
              <a:spLocks noChangeShapeType="1"/>
            </p:cNvSpPr>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1521" name="AutoShape 112"/>
            <p:cNvSpPr>
              <a:spLocks noChangeArrowheads="1"/>
            </p:cNvSpPr>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1522" name="AutoShape 113"/>
            <p:cNvSpPr>
              <a:spLocks noChangeArrowheads="1"/>
            </p:cNvSpPr>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1523" name="AutoShape 114"/>
            <p:cNvSpPr>
              <a:spLocks noChangeArrowheads="1"/>
            </p:cNvSpPr>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1524" name="Oval 115"/>
            <p:cNvSpPr>
              <a:spLocks noChangeArrowheads="1"/>
            </p:cNvSpPr>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1525" name="Text Box 116"/>
            <p:cNvSpPr txBox="1">
              <a:spLocks noChangeArrowheads="1"/>
            </p:cNvSpPr>
            <p:nvPr>
              <p:custDataLst>
                <p:tags r:id="rId7"/>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1526" name="Text Box 117"/>
            <p:cNvSpPr txBox="1">
              <a:spLocks noChangeArrowheads="1"/>
            </p:cNvSpPr>
            <p:nvPr>
              <p:custDataLst>
                <p:tags r:id="rId8"/>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1527" name="Text Box 118"/>
            <p:cNvSpPr txBox="1">
              <a:spLocks noChangeArrowheads="1"/>
            </p:cNvSpPr>
            <p:nvPr>
              <p:custDataLst>
                <p:tags r:id="rId9"/>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1528" name="Text Box 119"/>
            <p:cNvSpPr txBox="1">
              <a:spLocks noChangeArrowheads="1"/>
            </p:cNvSpPr>
            <p:nvPr>
              <p:custDataLst>
                <p:tags r:id="rId10"/>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grpSp>
      <p:sp>
        <p:nvSpPr>
          <p:cNvPr id="21509" name="Rectangle 120"/>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marL="304800" indent="-304800" eaLnBrk="0" hangingPunct="0">
              <a:lnSpc>
                <a:spcPct val="110000"/>
              </a:lnSpc>
              <a:spcBef>
                <a:spcPct val="0"/>
              </a:spcBef>
              <a:buFont typeface="Wingdings" pitchFamily="2" charset="2"/>
              <a:buNone/>
            </a:pPr>
            <a:endParaRPr lang="en-US" sz="1800" b="1" dirty="0"/>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Too close to side wall – interference from ladder rungs and support braces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Correct installation – 1/3 the distance from the side wall, no obstructions</a:t>
            </a:r>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4800" indent="-304800" eaLnBrk="0" hangingPunct="0">
              <a:lnSpc>
                <a:spcPct val="110000"/>
              </a:lnSpc>
              <a:spcBef>
                <a:spcPct val="0"/>
              </a:spcBef>
              <a:buFont typeface="Wingdings" pitchFamily="2" charset="2"/>
              <a:buNone/>
            </a:pPr>
            <a:endParaRPr lang="en-US" sz="1800" dirty="0"/>
          </a:p>
          <a:p>
            <a:pPr marL="306388" lvl="1" indent="-304800"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20" name="TextBox 119"/>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36794650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Rectangle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17" name="think-cell Slide" r:id="rId72" imgW="0" imgH="0" progId="TCLayout.ActiveDocument.1">
                  <p:embed/>
                </p:oleObj>
              </mc:Choice>
              <mc:Fallback>
                <p:oleObj name="think-cell Slide" r:id="rId72"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532" name="Group 5"/>
          <p:cNvGrpSpPr>
            <a:grpSpLocks/>
          </p:cNvGrpSpPr>
          <p:nvPr/>
        </p:nvGrpSpPr>
        <p:grpSpPr bwMode="auto">
          <a:xfrm>
            <a:off x="4648200" y="1600200"/>
            <a:ext cx="4321175" cy="4233863"/>
            <a:chOff x="140" y="1312"/>
            <a:chExt cx="2722" cy="2667"/>
          </a:xfrm>
        </p:grpSpPr>
        <p:sp>
          <p:nvSpPr>
            <p:cNvPr id="22534" name="Line 6"/>
            <p:cNvSpPr>
              <a:spLocks noChangeShapeType="1"/>
            </p:cNvSpPr>
            <p:nvPr>
              <p:custDataLst>
                <p:tags r:id="rId3"/>
              </p:custDataLst>
            </p:nvPr>
          </p:nvSpPr>
          <p:spPr bwMode="auto">
            <a:xfrm flipH="1">
              <a:off x="1276" y="1863"/>
              <a:ext cx="2" cy="2103"/>
            </a:xfrm>
            <a:prstGeom prst="line">
              <a:avLst/>
            </a:prstGeom>
            <a:noFill/>
            <a:ln w="19050">
              <a:solidFill>
                <a:schemeClr val="hlink"/>
              </a:solidFill>
              <a:round/>
              <a:headEnd/>
              <a:tailEnd type="triangle" w="med" len="med"/>
            </a:ln>
          </p:spPr>
          <p:txBody>
            <a:bodyPr lIns="180000" tIns="180000" rIns="180000" bIns="180000" anchor="ctr">
              <a:spAutoFit/>
            </a:bodyPr>
            <a:lstStyle/>
            <a:p>
              <a:endParaRPr lang="en-US" dirty="0"/>
            </a:p>
          </p:txBody>
        </p:sp>
        <p:grpSp>
          <p:nvGrpSpPr>
            <p:cNvPr id="22535" name="Group 7"/>
            <p:cNvGrpSpPr>
              <a:grpSpLocks/>
            </p:cNvGrpSpPr>
            <p:nvPr>
              <p:custDataLst>
                <p:tags r:id="rId4"/>
              </p:custDataLst>
            </p:nvPr>
          </p:nvGrpSpPr>
          <p:grpSpPr bwMode="auto">
            <a:xfrm>
              <a:off x="713" y="1658"/>
              <a:ext cx="184" cy="251"/>
              <a:chOff x="2143" y="1633"/>
              <a:chExt cx="778" cy="1019"/>
            </a:xfrm>
          </p:grpSpPr>
          <p:sp>
            <p:nvSpPr>
              <p:cNvPr id="22645" name="Rectangle 8"/>
              <p:cNvSpPr>
                <a:spLocks noChangeArrowheads="1"/>
              </p:cNvSpPr>
              <p:nvPr>
                <p:custDataLst>
                  <p:tags r:id="rId63"/>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2646" name="AutoShape 9"/>
              <p:cNvSpPr>
                <a:spLocks noChangeArrowheads="1"/>
              </p:cNvSpPr>
              <p:nvPr>
                <p:custDataLst>
                  <p:tags r:id="rId64"/>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2647" name="Group 10"/>
              <p:cNvGrpSpPr>
                <a:grpSpLocks/>
              </p:cNvGrpSpPr>
              <p:nvPr>
                <p:custDataLst>
                  <p:tags r:id="rId65"/>
                </p:custDataLst>
              </p:nvPr>
            </p:nvGrpSpPr>
            <p:grpSpPr bwMode="auto">
              <a:xfrm>
                <a:off x="2341" y="2089"/>
                <a:ext cx="365" cy="161"/>
                <a:chOff x="2191" y="2209"/>
                <a:chExt cx="677" cy="113"/>
              </a:xfrm>
            </p:grpSpPr>
            <p:sp>
              <p:nvSpPr>
                <p:cNvPr id="22652" name="Rectangle 11"/>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2653" name="Rectangle 12"/>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54" name="Rectangle 13"/>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55" name="Rectangle 14"/>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56" name="Rectangle 15"/>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2648" name="AutoShape 16"/>
              <p:cNvSpPr>
                <a:spLocks noChangeArrowheads="1"/>
              </p:cNvSpPr>
              <p:nvPr>
                <p:custDataLst>
                  <p:tags r:id="rId66"/>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2649" name="AutoShape 17"/>
              <p:cNvSpPr>
                <a:spLocks noChangeArrowheads="1"/>
              </p:cNvSpPr>
              <p:nvPr>
                <p:custDataLst>
                  <p:tags r:id="rId67"/>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2650" name="Rectangle 18"/>
              <p:cNvSpPr>
                <a:spLocks noChangeArrowheads="1"/>
              </p:cNvSpPr>
              <p:nvPr>
                <p:custDataLst>
                  <p:tags r:id="rId68"/>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2651" name="AutoShape 19"/>
              <p:cNvSpPr>
                <a:spLocks noChangeArrowheads="1"/>
              </p:cNvSpPr>
              <p:nvPr>
                <p:custDataLst>
                  <p:tags r:id="rId69"/>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2536" name="Group 20"/>
            <p:cNvGrpSpPr>
              <a:grpSpLocks/>
            </p:cNvGrpSpPr>
            <p:nvPr>
              <p:custDataLst>
                <p:tags r:id="rId5"/>
              </p:custDataLst>
            </p:nvPr>
          </p:nvGrpSpPr>
          <p:grpSpPr bwMode="auto">
            <a:xfrm>
              <a:off x="1213" y="1606"/>
              <a:ext cx="184" cy="251"/>
              <a:chOff x="2143" y="1633"/>
              <a:chExt cx="778" cy="1019"/>
            </a:xfrm>
          </p:grpSpPr>
          <p:sp>
            <p:nvSpPr>
              <p:cNvPr id="22633" name="Rectangle 21"/>
              <p:cNvSpPr>
                <a:spLocks noChangeArrowheads="1"/>
              </p:cNvSpPr>
              <p:nvPr>
                <p:custDataLst>
                  <p:tags r:id="rId56"/>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2634" name="AutoShape 22"/>
              <p:cNvSpPr>
                <a:spLocks noChangeArrowheads="1"/>
              </p:cNvSpPr>
              <p:nvPr>
                <p:custDataLst>
                  <p:tags r:id="rId57"/>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2635" name="Group 23"/>
              <p:cNvGrpSpPr>
                <a:grpSpLocks/>
              </p:cNvGrpSpPr>
              <p:nvPr>
                <p:custDataLst>
                  <p:tags r:id="rId58"/>
                </p:custDataLst>
              </p:nvPr>
            </p:nvGrpSpPr>
            <p:grpSpPr bwMode="auto">
              <a:xfrm>
                <a:off x="2341" y="2089"/>
                <a:ext cx="365" cy="161"/>
                <a:chOff x="2191" y="2209"/>
                <a:chExt cx="677" cy="113"/>
              </a:xfrm>
            </p:grpSpPr>
            <p:sp>
              <p:nvSpPr>
                <p:cNvPr id="22640" name="Rectangle 24"/>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2641" name="Rectangle 25"/>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42" name="Rectangle 26"/>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43" name="Rectangle 27"/>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44" name="Rectangle 28"/>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2636" name="AutoShape 29"/>
              <p:cNvSpPr>
                <a:spLocks noChangeArrowheads="1"/>
              </p:cNvSpPr>
              <p:nvPr>
                <p:custDataLst>
                  <p:tags r:id="rId59"/>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2637" name="AutoShape 30"/>
              <p:cNvSpPr>
                <a:spLocks noChangeArrowheads="1"/>
              </p:cNvSpPr>
              <p:nvPr>
                <p:custDataLst>
                  <p:tags r:id="rId60"/>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2638" name="Rectangle 31"/>
              <p:cNvSpPr>
                <a:spLocks noChangeArrowheads="1"/>
              </p:cNvSpPr>
              <p:nvPr>
                <p:custDataLst>
                  <p:tags r:id="rId61"/>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2639" name="AutoShape 32"/>
              <p:cNvSpPr>
                <a:spLocks noChangeArrowheads="1"/>
              </p:cNvSpPr>
              <p:nvPr>
                <p:custDataLst>
                  <p:tags r:id="rId62"/>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2537" name="Group 33"/>
            <p:cNvGrpSpPr>
              <a:grpSpLocks/>
            </p:cNvGrpSpPr>
            <p:nvPr>
              <p:custDataLst>
                <p:tags r:id="rId6"/>
              </p:custDataLst>
            </p:nvPr>
          </p:nvGrpSpPr>
          <p:grpSpPr bwMode="auto">
            <a:xfrm>
              <a:off x="416" y="1687"/>
              <a:ext cx="184" cy="251"/>
              <a:chOff x="2143" y="1633"/>
              <a:chExt cx="778" cy="1019"/>
            </a:xfrm>
          </p:grpSpPr>
          <p:sp>
            <p:nvSpPr>
              <p:cNvPr id="22621" name="Rectangle 34"/>
              <p:cNvSpPr>
                <a:spLocks noChangeArrowheads="1"/>
              </p:cNvSpPr>
              <p:nvPr>
                <p:custDataLst>
                  <p:tags r:id="rId49"/>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2622" name="AutoShape 35"/>
              <p:cNvSpPr>
                <a:spLocks noChangeArrowheads="1"/>
              </p:cNvSpPr>
              <p:nvPr>
                <p:custDataLst>
                  <p:tags r:id="rId50"/>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2623" name="Group 36"/>
              <p:cNvGrpSpPr>
                <a:grpSpLocks/>
              </p:cNvGrpSpPr>
              <p:nvPr>
                <p:custDataLst>
                  <p:tags r:id="rId51"/>
                </p:custDataLst>
              </p:nvPr>
            </p:nvGrpSpPr>
            <p:grpSpPr bwMode="auto">
              <a:xfrm>
                <a:off x="2341" y="2089"/>
                <a:ext cx="365" cy="161"/>
                <a:chOff x="2191" y="2209"/>
                <a:chExt cx="677" cy="113"/>
              </a:xfrm>
            </p:grpSpPr>
            <p:sp>
              <p:nvSpPr>
                <p:cNvPr id="22628" name="Rectangle 37"/>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2629" name="Rectangle 38"/>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30" name="Rectangle 39"/>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31" name="Rectangle 40"/>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32" name="Rectangle 41"/>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2624" name="AutoShape 42"/>
              <p:cNvSpPr>
                <a:spLocks noChangeArrowheads="1"/>
              </p:cNvSpPr>
              <p:nvPr>
                <p:custDataLst>
                  <p:tags r:id="rId52"/>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2625" name="AutoShape 43"/>
              <p:cNvSpPr>
                <a:spLocks noChangeArrowheads="1"/>
              </p:cNvSpPr>
              <p:nvPr>
                <p:custDataLst>
                  <p:tags r:id="rId53"/>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2626" name="Rectangle 44"/>
              <p:cNvSpPr>
                <a:spLocks noChangeArrowheads="1"/>
              </p:cNvSpPr>
              <p:nvPr>
                <p:custDataLst>
                  <p:tags r:id="rId54"/>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2627" name="AutoShape 45"/>
              <p:cNvSpPr>
                <a:spLocks noChangeArrowheads="1"/>
              </p:cNvSpPr>
              <p:nvPr>
                <p:custDataLst>
                  <p:tags r:id="rId55"/>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2538" name="Group 46"/>
            <p:cNvGrpSpPr>
              <a:grpSpLocks/>
            </p:cNvGrpSpPr>
            <p:nvPr>
              <p:custDataLst>
                <p:tags r:id="rId7"/>
              </p:custDataLst>
            </p:nvPr>
          </p:nvGrpSpPr>
          <p:grpSpPr bwMode="auto">
            <a:xfrm>
              <a:off x="1957" y="1679"/>
              <a:ext cx="184" cy="251"/>
              <a:chOff x="2143" y="1633"/>
              <a:chExt cx="778" cy="1019"/>
            </a:xfrm>
          </p:grpSpPr>
          <p:sp>
            <p:nvSpPr>
              <p:cNvPr id="22609" name="Rectangle 47"/>
              <p:cNvSpPr>
                <a:spLocks noChangeArrowheads="1"/>
              </p:cNvSpPr>
              <p:nvPr>
                <p:custDataLst>
                  <p:tags r:id="rId42"/>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2610" name="AutoShape 48"/>
              <p:cNvSpPr>
                <a:spLocks noChangeArrowheads="1"/>
              </p:cNvSpPr>
              <p:nvPr>
                <p:custDataLst>
                  <p:tags r:id="rId43"/>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2611" name="Group 49"/>
              <p:cNvGrpSpPr>
                <a:grpSpLocks/>
              </p:cNvGrpSpPr>
              <p:nvPr>
                <p:custDataLst>
                  <p:tags r:id="rId44"/>
                </p:custDataLst>
              </p:nvPr>
            </p:nvGrpSpPr>
            <p:grpSpPr bwMode="auto">
              <a:xfrm>
                <a:off x="2341" y="2089"/>
                <a:ext cx="365" cy="161"/>
                <a:chOff x="2191" y="2209"/>
                <a:chExt cx="677" cy="113"/>
              </a:xfrm>
            </p:grpSpPr>
            <p:sp>
              <p:nvSpPr>
                <p:cNvPr id="22616" name="Rectangle 50"/>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2617" name="Rectangle 51"/>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18" name="Rectangle 52"/>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19" name="Rectangle 53"/>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2620" name="Rectangle 54"/>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2612" name="AutoShape 55"/>
              <p:cNvSpPr>
                <a:spLocks noChangeArrowheads="1"/>
              </p:cNvSpPr>
              <p:nvPr>
                <p:custDataLst>
                  <p:tags r:id="rId45"/>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2613" name="AutoShape 56"/>
              <p:cNvSpPr>
                <a:spLocks noChangeArrowheads="1"/>
              </p:cNvSpPr>
              <p:nvPr>
                <p:custDataLst>
                  <p:tags r:id="rId46"/>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2614" name="Rectangle 57"/>
              <p:cNvSpPr>
                <a:spLocks noChangeArrowheads="1"/>
              </p:cNvSpPr>
              <p:nvPr>
                <p:custDataLst>
                  <p:tags r:id="rId47"/>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2615" name="AutoShape 58"/>
              <p:cNvSpPr>
                <a:spLocks noChangeArrowheads="1"/>
              </p:cNvSpPr>
              <p:nvPr>
                <p:custDataLst>
                  <p:tags r:id="rId48"/>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2539" name="Group 59"/>
            <p:cNvGrpSpPr>
              <a:grpSpLocks/>
            </p:cNvGrpSpPr>
            <p:nvPr>
              <p:custDataLst>
                <p:tags r:id="rId8"/>
              </p:custDataLst>
            </p:nvPr>
          </p:nvGrpSpPr>
          <p:grpSpPr bwMode="auto">
            <a:xfrm>
              <a:off x="178" y="1765"/>
              <a:ext cx="2294" cy="2214"/>
              <a:chOff x="358" y="1579"/>
              <a:chExt cx="2294" cy="2214"/>
            </a:xfrm>
          </p:grpSpPr>
          <p:grpSp>
            <p:nvGrpSpPr>
              <p:cNvPr id="22576" name="Group 60"/>
              <p:cNvGrpSpPr>
                <a:grpSpLocks/>
              </p:cNvGrpSpPr>
              <p:nvPr/>
            </p:nvGrpSpPr>
            <p:grpSpPr bwMode="auto">
              <a:xfrm>
                <a:off x="877" y="1630"/>
                <a:ext cx="215" cy="77"/>
                <a:chOff x="877" y="1630"/>
                <a:chExt cx="215" cy="77"/>
              </a:xfrm>
            </p:grpSpPr>
            <p:sp>
              <p:nvSpPr>
                <p:cNvPr id="22604" name="Line 61"/>
                <p:cNvSpPr>
                  <a:spLocks noChangeShapeType="1"/>
                </p:cNvSpPr>
                <p:nvPr>
                  <p:custDataLst>
                    <p:tags r:id="rId39"/>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5" name="Line 62"/>
                <p:cNvSpPr>
                  <a:spLocks noChangeShapeType="1"/>
                </p:cNvSpPr>
                <p:nvPr>
                  <p:custDataLst>
                    <p:tags r:id="rId40"/>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6" name="Line 63"/>
                <p:cNvSpPr>
                  <a:spLocks noChangeShapeType="1"/>
                </p:cNvSpPr>
                <p:nvPr>
                  <p:custDataLst>
                    <p:tags r:id="rId41"/>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7" name="Line 64"/>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8" name="Line 65"/>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2577" name="Group 66"/>
              <p:cNvGrpSpPr>
                <a:grpSpLocks/>
              </p:cNvGrpSpPr>
              <p:nvPr/>
            </p:nvGrpSpPr>
            <p:grpSpPr bwMode="auto">
              <a:xfrm>
                <a:off x="1376" y="1579"/>
                <a:ext cx="215" cy="87"/>
                <a:chOff x="1376" y="1579"/>
                <a:chExt cx="215" cy="87"/>
              </a:xfrm>
            </p:grpSpPr>
            <p:sp>
              <p:nvSpPr>
                <p:cNvPr id="22599" name="Line 67"/>
                <p:cNvSpPr>
                  <a:spLocks noChangeShapeType="1"/>
                </p:cNvSpPr>
                <p:nvPr>
                  <p:custDataLst>
                    <p:tags r:id="rId36"/>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0" name="Line 68"/>
                <p:cNvSpPr>
                  <a:spLocks noChangeShapeType="1"/>
                </p:cNvSpPr>
                <p:nvPr>
                  <p:custDataLst>
                    <p:tags r:id="rId37"/>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1" name="Line 69"/>
                <p:cNvSpPr>
                  <a:spLocks noChangeShapeType="1"/>
                </p:cNvSpPr>
                <p:nvPr>
                  <p:custDataLst>
                    <p:tags r:id="rId38"/>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2" name="Line 70"/>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603" name="Line 71"/>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2578" name="Group 72"/>
              <p:cNvGrpSpPr>
                <a:grpSpLocks/>
              </p:cNvGrpSpPr>
              <p:nvPr/>
            </p:nvGrpSpPr>
            <p:grpSpPr bwMode="auto">
              <a:xfrm>
                <a:off x="584" y="1659"/>
                <a:ext cx="215" cy="85"/>
                <a:chOff x="584" y="1659"/>
                <a:chExt cx="215" cy="85"/>
              </a:xfrm>
            </p:grpSpPr>
            <p:sp>
              <p:nvSpPr>
                <p:cNvPr id="22594" name="Line 73"/>
                <p:cNvSpPr>
                  <a:spLocks noChangeShapeType="1"/>
                </p:cNvSpPr>
                <p:nvPr>
                  <p:custDataLst>
                    <p:tags r:id="rId33"/>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5" name="Line 74"/>
                <p:cNvSpPr>
                  <a:spLocks noChangeShapeType="1"/>
                </p:cNvSpPr>
                <p:nvPr>
                  <p:custDataLst>
                    <p:tags r:id="rId34"/>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6" name="Line 75"/>
                <p:cNvSpPr>
                  <a:spLocks noChangeShapeType="1"/>
                </p:cNvSpPr>
                <p:nvPr>
                  <p:custDataLst>
                    <p:tags r:id="rId35"/>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7" name="Line 76"/>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8" name="Line 77"/>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2579" name="Line 78"/>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2580" name="Freeform 79"/>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2581" name="Freeform 80"/>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2582" name="Freeform 81"/>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2583" name="Group 82"/>
              <p:cNvGrpSpPr>
                <a:grpSpLocks/>
              </p:cNvGrpSpPr>
              <p:nvPr/>
            </p:nvGrpSpPr>
            <p:grpSpPr bwMode="auto">
              <a:xfrm>
                <a:off x="2120" y="1653"/>
                <a:ext cx="215" cy="75"/>
                <a:chOff x="2120" y="1631"/>
                <a:chExt cx="215" cy="75"/>
              </a:xfrm>
            </p:grpSpPr>
            <p:sp>
              <p:nvSpPr>
                <p:cNvPr id="22589" name="Line 83"/>
                <p:cNvSpPr>
                  <a:spLocks noChangeShapeType="1"/>
                </p:cNvSpPr>
                <p:nvPr>
                  <p:custDataLst>
                    <p:tags r:id="rId30"/>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0" name="Line 84"/>
                <p:cNvSpPr>
                  <a:spLocks noChangeShapeType="1"/>
                </p:cNvSpPr>
                <p:nvPr>
                  <p:custDataLst>
                    <p:tags r:id="rId31"/>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1" name="Line 85"/>
                <p:cNvSpPr>
                  <a:spLocks noChangeShapeType="1"/>
                </p:cNvSpPr>
                <p:nvPr>
                  <p:custDataLst>
                    <p:tags r:id="rId32"/>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2" name="Line 86"/>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93" name="Line 87"/>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2584" name="Freeform 88"/>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2585" name="Freeform 89"/>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2586" name="Line 90"/>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87" name="Line 91"/>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88" name="Line 92"/>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2540" name="Group 93"/>
            <p:cNvGrpSpPr>
              <a:grpSpLocks/>
            </p:cNvGrpSpPr>
            <p:nvPr>
              <p:custDataLst>
                <p:tags r:id="rId9"/>
              </p:custDataLst>
            </p:nvPr>
          </p:nvGrpSpPr>
          <p:grpSpPr bwMode="auto">
            <a:xfrm rot="-120152">
              <a:off x="1016" y="1904"/>
              <a:ext cx="558" cy="2002"/>
              <a:chOff x="360" y="1764"/>
              <a:chExt cx="558" cy="2002"/>
            </a:xfrm>
          </p:grpSpPr>
          <p:sp>
            <p:nvSpPr>
              <p:cNvPr id="22572" name="Line 94"/>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2573" name="Line 95"/>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2574" name="Oval 96"/>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2575" name="Oval 97"/>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2541" name="Group 98"/>
            <p:cNvGrpSpPr>
              <a:grpSpLocks/>
            </p:cNvGrpSpPr>
            <p:nvPr>
              <p:custDataLst>
                <p:tags r:id="rId10"/>
              </p:custDataLst>
            </p:nvPr>
          </p:nvGrpSpPr>
          <p:grpSpPr bwMode="auto">
            <a:xfrm>
              <a:off x="223" y="2136"/>
              <a:ext cx="98" cy="1746"/>
              <a:chOff x="365" y="1950"/>
              <a:chExt cx="98" cy="1746"/>
            </a:xfrm>
          </p:grpSpPr>
          <p:sp>
            <p:nvSpPr>
              <p:cNvPr id="22562" name="Line 99"/>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2563" name="Line 100"/>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64" name="Line 101"/>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65" name="Oval 102"/>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66" name="Oval 103"/>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67" name="Oval 104"/>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68" name="Oval 105"/>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69" name="Oval 106"/>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70" name="Oval 107"/>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2571" name="Oval 108"/>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2542" name="AutoShape 109"/>
            <p:cNvSpPr>
              <a:spLocks noChangeArrowheads="1"/>
            </p:cNvSpPr>
            <p:nvPr>
              <p:custDataLst>
                <p:tags r:id="rId11"/>
              </p:custDataLst>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2543" name="AutoShape 110"/>
            <p:cNvSpPr>
              <a:spLocks noChangeArrowheads="1"/>
            </p:cNvSpPr>
            <p:nvPr>
              <p:custDataLst>
                <p:tags r:id="rId12"/>
              </p:custDataLst>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2544" name="Line 111"/>
            <p:cNvSpPr>
              <a:spLocks noChangeShapeType="1"/>
            </p:cNvSpPr>
            <p:nvPr>
              <p:custDataLst>
                <p:tags r:id="rId13"/>
              </p:custDataLst>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2545" name="Line 112"/>
            <p:cNvSpPr>
              <a:spLocks noChangeShapeType="1"/>
            </p:cNvSpPr>
            <p:nvPr>
              <p:custDataLst>
                <p:tags r:id="rId14"/>
              </p:custDataLst>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2546" name="AutoShape 113"/>
            <p:cNvSpPr>
              <a:spLocks noChangeArrowheads="1"/>
            </p:cNvSpPr>
            <p:nvPr>
              <p:custDataLst>
                <p:tags r:id="rId15"/>
              </p:custDataLst>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2547" name="AutoShape 114"/>
            <p:cNvSpPr>
              <a:spLocks noChangeArrowheads="1"/>
            </p:cNvSpPr>
            <p:nvPr>
              <p:custDataLst>
                <p:tags r:id="rId16"/>
              </p:custDataLst>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2548" name="AutoShape 115"/>
            <p:cNvSpPr>
              <a:spLocks noChangeArrowheads="1"/>
            </p:cNvSpPr>
            <p:nvPr>
              <p:custDataLst>
                <p:tags r:id="rId17"/>
              </p:custDataLst>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2549" name="Oval 116"/>
            <p:cNvSpPr>
              <a:spLocks noChangeArrowheads="1"/>
            </p:cNvSpPr>
            <p:nvPr>
              <p:custDataLst>
                <p:tags r:id="rId18"/>
              </p:custDataLst>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2550" name="Text Box 117"/>
            <p:cNvSpPr txBox="1">
              <a:spLocks noChangeArrowheads="1"/>
            </p:cNvSpPr>
            <p:nvPr>
              <p:custDataLst>
                <p:tags r:id="rId19"/>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2551" name="Text Box 118"/>
            <p:cNvSpPr txBox="1">
              <a:spLocks noChangeArrowheads="1"/>
            </p:cNvSpPr>
            <p:nvPr>
              <p:custDataLst>
                <p:tags r:id="rId20"/>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2552" name="Text Box 119"/>
            <p:cNvSpPr txBox="1">
              <a:spLocks noChangeArrowheads="1"/>
            </p:cNvSpPr>
            <p:nvPr>
              <p:custDataLst>
                <p:tags r:id="rId21"/>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2553" name="Text Box 120"/>
            <p:cNvSpPr txBox="1">
              <a:spLocks noChangeArrowheads="1"/>
            </p:cNvSpPr>
            <p:nvPr>
              <p:custDataLst>
                <p:tags r:id="rId22"/>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sp>
          <p:nvSpPr>
            <p:cNvPr id="22554" name="Line 121"/>
            <p:cNvSpPr>
              <a:spLocks noChangeShapeType="1"/>
            </p:cNvSpPr>
            <p:nvPr>
              <p:custDataLst>
                <p:tags r:id="rId23"/>
              </p:custDataLst>
            </p:nvPr>
          </p:nvSpPr>
          <p:spPr bwMode="auto">
            <a:xfrm flipH="1">
              <a:off x="1026" y="3819"/>
              <a:ext cx="24" cy="149"/>
            </a:xfrm>
            <a:prstGeom prst="line">
              <a:avLst/>
            </a:prstGeom>
            <a:noFill/>
            <a:ln w="19050">
              <a:solidFill>
                <a:srgbClr val="999999"/>
              </a:solidFill>
              <a:round/>
              <a:headEnd/>
              <a:tailEnd/>
            </a:ln>
          </p:spPr>
          <p:txBody>
            <a:bodyPr lIns="180000" tIns="180000" rIns="180000" bIns="180000" anchor="ctr">
              <a:spAutoFit/>
            </a:bodyPr>
            <a:lstStyle/>
            <a:p>
              <a:endParaRPr lang="en-US" dirty="0"/>
            </a:p>
          </p:txBody>
        </p:sp>
        <p:sp>
          <p:nvSpPr>
            <p:cNvPr id="22555" name="Line 122"/>
            <p:cNvSpPr>
              <a:spLocks noChangeShapeType="1"/>
            </p:cNvSpPr>
            <p:nvPr>
              <p:custDataLst>
                <p:tags r:id="rId24"/>
              </p:custDataLst>
            </p:nvPr>
          </p:nvSpPr>
          <p:spPr bwMode="auto">
            <a:xfrm flipH="1" flipV="1">
              <a:off x="804" y="1908"/>
              <a:ext cx="223" cy="2058"/>
            </a:xfrm>
            <a:prstGeom prst="line">
              <a:avLst/>
            </a:prstGeom>
            <a:noFill/>
            <a:ln w="19050">
              <a:solidFill>
                <a:srgbClr val="999999"/>
              </a:solidFill>
              <a:round/>
              <a:headEnd/>
              <a:tailEnd type="triangle" w="med" len="med"/>
            </a:ln>
          </p:spPr>
          <p:txBody>
            <a:bodyPr lIns="180000" tIns="180000" rIns="180000" bIns="180000" anchor="ctr">
              <a:spAutoFit/>
            </a:bodyPr>
            <a:lstStyle/>
            <a:p>
              <a:endParaRPr lang="en-US" dirty="0"/>
            </a:p>
          </p:txBody>
        </p:sp>
        <p:sp>
          <p:nvSpPr>
            <p:cNvPr id="22556" name="Line 123"/>
            <p:cNvSpPr>
              <a:spLocks noChangeShapeType="1"/>
            </p:cNvSpPr>
            <p:nvPr>
              <p:custDataLst>
                <p:tags r:id="rId25"/>
              </p:custDataLst>
            </p:nvPr>
          </p:nvSpPr>
          <p:spPr bwMode="auto">
            <a:xfrm>
              <a:off x="1606" y="3827"/>
              <a:ext cx="16" cy="139"/>
            </a:xfrm>
            <a:prstGeom prst="line">
              <a:avLst/>
            </a:prstGeom>
            <a:noFill/>
            <a:ln w="19050">
              <a:solidFill>
                <a:srgbClr val="999999"/>
              </a:solidFill>
              <a:round/>
              <a:headEnd/>
              <a:tailEnd/>
            </a:ln>
          </p:spPr>
          <p:txBody>
            <a:bodyPr lIns="180000" tIns="180000" rIns="180000" bIns="180000" anchor="ctr">
              <a:spAutoFit/>
            </a:bodyPr>
            <a:lstStyle/>
            <a:p>
              <a:endParaRPr lang="en-US" dirty="0"/>
            </a:p>
          </p:txBody>
        </p:sp>
        <p:sp>
          <p:nvSpPr>
            <p:cNvPr id="22557" name="Line 124"/>
            <p:cNvSpPr>
              <a:spLocks noChangeShapeType="1"/>
            </p:cNvSpPr>
            <p:nvPr>
              <p:custDataLst>
                <p:tags r:id="rId26"/>
              </p:custDataLst>
            </p:nvPr>
          </p:nvSpPr>
          <p:spPr bwMode="auto">
            <a:xfrm flipV="1">
              <a:off x="1625" y="1894"/>
              <a:ext cx="297" cy="2077"/>
            </a:xfrm>
            <a:prstGeom prst="line">
              <a:avLst/>
            </a:prstGeom>
            <a:noFill/>
            <a:ln w="19050">
              <a:solidFill>
                <a:srgbClr val="999999"/>
              </a:solidFill>
              <a:round/>
              <a:headEnd/>
              <a:tailEnd type="triangle" w="med" len="med"/>
            </a:ln>
          </p:spPr>
          <p:txBody>
            <a:bodyPr lIns="180000" tIns="180000" rIns="180000" bIns="180000" anchor="ctr">
              <a:spAutoFit/>
            </a:bodyPr>
            <a:lstStyle/>
            <a:p>
              <a:endParaRPr lang="en-US" dirty="0"/>
            </a:p>
          </p:txBody>
        </p:sp>
        <p:sp>
          <p:nvSpPr>
            <p:cNvPr id="22558" name="Text Box 125"/>
            <p:cNvSpPr txBox="1">
              <a:spLocks noChangeArrowheads="1"/>
            </p:cNvSpPr>
            <p:nvPr>
              <p:custDataLst>
                <p:tags r:id="rId27"/>
              </p:custDataLst>
            </p:nvPr>
          </p:nvSpPr>
          <p:spPr bwMode="auto">
            <a:xfrm>
              <a:off x="1675" y="3352"/>
              <a:ext cx="874"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-3dB (50%)</a:t>
              </a:r>
            </a:p>
          </p:txBody>
        </p:sp>
        <p:sp>
          <p:nvSpPr>
            <p:cNvPr id="22559" name="Line 126"/>
            <p:cNvSpPr>
              <a:spLocks noChangeShapeType="1"/>
            </p:cNvSpPr>
            <p:nvPr>
              <p:custDataLst>
                <p:tags r:id="rId28"/>
              </p:custDataLst>
            </p:nvPr>
          </p:nvSpPr>
          <p:spPr bwMode="auto">
            <a:xfrm flipH="1">
              <a:off x="1577" y="3560"/>
              <a:ext cx="189" cy="22"/>
            </a:xfrm>
            <a:prstGeom prst="line">
              <a:avLst/>
            </a:prstGeom>
            <a:noFill/>
            <a:ln w="9525">
              <a:solidFill>
                <a:schemeClr val="tx1"/>
              </a:solidFill>
              <a:round/>
              <a:headEnd/>
              <a:tailEnd type="triangle" w="med" len="med"/>
            </a:ln>
          </p:spPr>
          <p:txBody>
            <a:bodyPr lIns="180000" tIns="180000" rIns="180000" bIns="180000" anchor="ctr">
              <a:spAutoFit/>
            </a:bodyPr>
            <a:lstStyle/>
            <a:p>
              <a:endParaRPr lang="en-US" dirty="0"/>
            </a:p>
          </p:txBody>
        </p:sp>
        <p:sp>
          <p:nvSpPr>
            <p:cNvPr id="22560" name="Line 127"/>
            <p:cNvSpPr>
              <a:spLocks noChangeShapeType="1"/>
            </p:cNvSpPr>
            <p:nvPr>
              <p:custDataLst>
                <p:tags r:id="rId29"/>
              </p:custDataLst>
            </p:nvPr>
          </p:nvSpPr>
          <p:spPr bwMode="auto">
            <a:xfrm flipH="1" flipV="1">
              <a:off x="1089" y="3473"/>
              <a:ext cx="676" cy="82"/>
            </a:xfrm>
            <a:prstGeom prst="line">
              <a:avLst/>
            </a:prstGeom>
            <a:noFill/>
            <a:ln w="9525">
              <a:solidFill>
                <a:schemeClr val="tx1"/>
              </a:solidFill>
              <a:round/>
              <a:headEnd/>
              <a:tailEnd type="triangle" w="med" len="med"/>
            </a:ln>
          </p:spPr>
          <p:txBody>
            <a:bodyPr wrap="none" lIns="180000" tIns="180000" rIns="180000" bIns="180000" anchor="ctr">
              <a:spAutoFit/>
            </a:bodyPr>
            <a:lstStyle/>
            <a:p>
              <a:endParaRPr lang="en-US" dirty="0"/>
            </a:p>
          </p:txBody>
        </p:sp>
        <p:sp>
          <p:nvSpPr>
            <p:cNvPr id="22561" name="Line 128"/>
            <p:cNvSpPr>
              <a:spLocks noChangeShapeType="1"/>
            </p:cNvSpPr>
            <p:nvPr/>
          </p:nvSpPr>
          <p:spPr bwMode="auto">
            <a:xfrm flipH="1" flipV="1">
              <a:off x="1327" y="1859"/>
              <a:ext cx="3" cy="2106"/>
            </a:xfrm>
            <a:prstGeom prst="line">
              <a:avLst/>
            </a:prstGeom>
            <a:noFill/>
            <a:ln w="19050">
              <a:solidFill>
                <a:schemeClr val="accent2"/>
              </a:solidFill>
              <a:round/>
              <a:headEnd/>
              <a:tailEnd type="triangle" w="med" len="med"/>
            </a:ln>
          </p:spPr>
          <p:txBody>
            <a:bodyPr lIns="180000" tIns="180000" rIns="180000" bIns="180000" anchor="ctr">
              <a:spAutoFit/>
            </a:bodyPr>
            <a:lstStyle/>
            <a:p>
              <a:endParaRPr lang="en-US" dirty="0"/>
            </a:p>
          </p:txBody>
        </p:sp>
      </p:grpSp>
      <p:sp>
        <p:nvSpPr>
          <p:cNvPr id="22533" name="Rectangle 129"/>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marL="304800" indent="-304800" eaLnBrk="0" hangingPunct="0">
              <a:lnSpc>
                <a:spcPct val="110000"/>
              </a:lnSpc>
              <a:spcBef>
                <a:spcPct val="0"/>
              </a:spcBef>
              <a:buFont typeface="Wingdings" pitchFamily="2" charset="2"/>
              <a:buNone/>
            </a:pPr>
            <a:endParaRPr lang="en-US" sz="1800" b="1" dirty="0"/>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Too close to side wall – interference from ladder rungs and support braces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Correct installation – 1/3 the distance from the side wall, no obstructions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Center of a parabolic tank – problems with secondary echoes</a:t>
            </a:r>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4800" indent="-304800" eaLnBrk="0" hangingPunct="0">
              <a:lnSpc>
                <a:spcPct val="110000"/>
              </a:lnSpc>
              <a:spcBef>
                <a:spcPct val="0"/>
              </a:spcBef>
              <a:buFont typeface="Wingdings" pitchFamily="2" charset="2"/>
              <a:buNone/>
            </a:pPr>
            <a:endParaRPr lang="en-US" sz="1800" dirty="0"/>
          </a:p>
          <a:p>
            <a:pPr marL="306388" lvl="1" indent="-304800"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29" name="TextBox 128"/>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42674460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118"/>
          <p:cNvGrpSpPr>
            <a:grpSpLocks/>
          </p:cNvGrpSpPr>
          <p:nvPr/>
        </p:nvGrpSpPr>
        <p:grpSpPr bwMode="auto">
          <a:xfrm>
            <a:off x="4648200" y="1600200"/>
            <a:ext cx="4321175" cy="4233863"/>
            <a:chOff x="140" y="1312"/>
            <a:chExt cx="2722" cy="2667"/>
          </a:xfrm>
        </p:grpSpPr>
        <p:grpSp>
          <p:nvGrpSpPr>
            <p:cNvPr id="23558" name="Group 4"/>
            <p:cNvGrpSpPr>
              <a:grpSpLocks/>
            </p:cNvGrpSpPr>
            <p:nvPr>
              <p:custDataLst>
                <p:tags r:id="rId3"/>
              </p:custDataLst>
            </p:nvPr>
          </p:nvGrpSpPr>
          <p:grpSpPr bwMode="auto">
            <a:xfrm>
              <a:off x="713" y="1658"/>
              <a:ext cx="184" cy="251"/>
              <a:chOff x="2143" y="1633"/>
              <a:chExt cx="778" cy="1019"/>
            </a:xfrm>
          </p:grpSpPr>
          <p:sp>
            <p:nvSpPr>
              <p:cNvPr id="23659" name="Rectangle 5"/>
              <p:cNvSpPr>
                <a:spLocks noChangeArrowheads="1"/>
              </p:cNvSpPr>
              <p:nvPr>
                <p:custDataLst>
                  <p:tags r:id="rId58"/>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3660" name="AutoShape 6"/>
              <p:cNvSpPr>
                <a:spLocks noChangeArrowheads="1"/>
              </p:cNvSpPr>
              <p:nvPr>
                <p:custDataLst>
                  <p:tags r:id="rId59"/>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3661" name="Group 7"/>
              <p:cNvGrpSpPr>
                <a:grpSpLocks/>
              </p:cNvGrpSpPr>
              <p:nvPr>
                <p:custDataLst>
                  <p:tags r:id="rId60"/>
                </p:custDataLst>
              </p:nvPr>
            </p:nvGrpSpPr>
            <p:grpSpPr bwMode="auto">
              <a:xfrm>
                <a:off x="2341" y="2089"/>
                <a:ext cx="365" cy="161"/>
                <a:chOff x="2191" y="2209"/>
                <a:chExt cx="677" cy="113"/>
              </a:xfrm>
            </p:grpSpPr>
            <p:sp>
              <p:nvSpPr>
                <p:cNvPr id="23666" name="Rectangle 8"/>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3667" name="Rectangle 9"/>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68" name="Rectangle 10"/>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69" name="Rectangle 11"/>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70" name="Rectangle 12"/>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3662" name="AutoShape 13"/>
              <p:cNvSpPr>
                <a:spLocks noChangeArrowheads="1"/>
              </p:cNvSpPr>
              <p:nvPr>
                <p:custDataLst>
                  <p:tags r:id="rId61"/>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3663" name="AutoShape 14"/>
              <p:cNvSpPr>
                <a:spLocks noChangeArrowheads="1"/>
              </p:cNvSpPr>
              <p:nvPr>
                <p:custDataLst>
                  <p:tags r:id="rId62"/>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3664" name="Rectangle 15"/>
              <p:cNvSpPr>
                <a:spLocks noChangeArrowheads="1"/>
              </p:cNvSpPr>
              <p:nvPr>
                <p:custDataLst>
                  <p:tags r:id="rId63"/>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3665" name="AutoShape 16"/>
              <p:cNvSpPr>
                <a:spLocks noChangeArrowheads="1"/>
              </p:cNvSpPr>
              <p:nvPr>
                <p:custDataLst>
                  <p:tags r:id="rId64"/>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3559" name="Group 17"/>
            <p:cNvGrpSpPr>
              <a:grpSpLocks/>
            </p:cNvGrpSpPr>
            <p:nvPr>
              <p:custDataLst>
                <p:tags r:id="rId4"/>
              </p:custDataLst>
            </p:nvPr>
          </p:nvGrpSpPr>
          <p:grpSpPr bwMode="auto">
            <a:xfrm>
              <a:off x="1213" y="1606"/>
              <a:ext cx="184" cy="251"/>
              <a:chOff x="2143" y="1633"/>
              <a:chExt cx="778" cy="1019"/>
            </a:xfrm>
          </p:grpSpPr>
          <p:sp>
            <p:nvSpPr>
              <p:cNvPr id="23647" name="Rectangle 18"/>
              <p:cNvSpPr>
                <a:spLocks noChangeArrowheads="1"/>
              </p:cNvSpPr>
              <p:nvPr>
                <p:custDataLst>
                  <p:tags r:id="rId51"/>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3648" name="AutoShape 19"/>
              <p:cNvSpPr>
                <a:spLocks noChangeArrowheads="1"/>
              </p:cNvSpPr>
              <p:nvPr>
                <p:custDataLst>
                  <p:tags r:id="rId52"/>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3649" name="Group 20"/>
              <p:cNvGrpSpPr>
                <a:grpSpLocks/>
              </p:cNvGrpSpPr>
              <p:nvPr>
                <p:custDataLst>
                  <p:tags r:id="rId53"/>
                </p:custDataLst>
              </p:nvPr>
            </p:nvGrpSpPr>
            <p:grpSpPr bwMode="auto">
              <a:xfrm>
                <a:off x="2341" y="2089"/>
                <a:ext cx="365" cy="161"/>
                <a:chOff x="2191" y="2209"/>
                <a:chExt cx="677" cy="113"/>
              </a:xfrm>
            </p:grpSpPr>
            <p:sp>
              <p:nvSpPr>
                <p:cNvPr id="23654" name="Rectangle 21"/>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3655" name="Rectangle 22"/>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56" name="Rectangle 23"/>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57" name="Rectangle 24"/>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58" name="Rectangle 25"/>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3650" name="AutoShape 26"/>
              <p:cNvSpPr>
                <a:spLocks noChangeArrowheads="1"/>
              </p:cNvSpPr>
              <p:nvPr>
                <p:custDataLst>
                  <p:tags r:id="rId54"/>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3651" name="AutoShape 27"/>
              <p:cNvSpPr>
                <a:spLocks noChangeArrowheads="1"/>
              </p:cNvSpPr>
              <p:nvPr>
                <p:custDataLst>
                  <p:tags r:id="rId55"/>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3652" name="Rectangle 28"/>
              <p:cNvSpPr>
                <a:spLocks noChangeArrowheads="1"/>
              </p:cNvSpPr>
              <p:nvPr>
                <p:custDataLst>
                  <p:tags r:id="rId56"/>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3653" name="AutoShape 29"/>
              <p:cNvSpPr>
                <a:spLocks noChangeArrowheads="1"/>
              </p:cNvSpPr>
              <p:nvPr>
                <p:custDataLst>
                  <p:tags r:id="rId57"/>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3560" name="Group 30"/>
            <p:cNvGrpSpPr>
              <a:grpSpLocks/>
            </p:cNvGrpSpPr>
            <p:nvPr>
              <p:custDataLst>
                <p:tags r:id="rId5"/>
              </p:custDataLst>
            </p:nvPr>
          </p:nvGrpSpPr>
          <p:grpSpPr bwMode="auto">
            <a:xfrm>
              <a:off x="416" y="1687"/>
              <a:ext cx="184" cy="251"/>
              <a:chOff x="2143" y="1633"/>
              <a:chExt cx="778" cy="1019"/>
            </a:xfrm>
          </p:grpSpPr>
          <p:sp>
            <p:nvSpPr>
              <p:cNvPr id="23635" name="Rectangle 31"/>
              <p:cNvSpPr>
                <a:spLocks noChangeArrowheads="1"/>
              </p:cNvSpPr>
              <p:nvPr>
                <p:custDataLst>
                  <p:tags r:id="rId44"/>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3636" name="AutoShape 32"/>
              <p:cNvSpPr>
                <a:spLocks noChangeArrowheads="1"/>
              </p:cNvSpPr>
              <p:nvPr>
                <p:custDataLst>
                  <p:tags r:id="rId45"/>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3637" name="Group 33"/>
              <p:cNvGrpSpPr>
                <a:grpSpLocks/>
              </p:cNvGrpSpPr>
              <p:nvPr>
                <p:custDataLst>
                  <p:tags r:id="rId46"/>
                </p:custDataLst>
              </p:nvPr>
            </p:nvGrpSpPr>
            <p:grpSpPr bwMode="auto">
              <a:xfrm>
                <a:off x="2341" y="2089"/>
                <a:ext cx="365" cy="161"/>
                <a:chOff x="2191" y="2209"/>
                <a:chExt cx="677" cy="113"/>
              </a:xfrm>
            </p:grpSpPr>
            <p:sp>
              <p:nvSpPr>
                <p:cNvPr id="23642" name="Rectangle 34"/>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3643" name="Rectangle 35"/>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44" name="Rectangle 36"/>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45" name="Rectangle 37"/>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46" name="Rectangle 38"/>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3638" name="AutoShape 39"/>
              <p:cNvSpPr>
                <a:spLocks noChangeArrowheads="1"/>
              </p:cNvSpPr>
              <p:nvPr>
                <p:custDataLst>
                  <p:tags r:id="rId47"/>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3639" name="AutoShape 40"/>
              <p:cNvSpPr>
                <a:spLocks noChangeArrowheads="1"/>
              </p:cNvSpPr>
              <p:nvPr>
                <p:custDataLst>
                  <p:tags r:id="rId48"/>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3640" name="Rectangle 41"/>
              <p:cNvSpPr>
                <a:spLocks noChangeArrowheads="1"/>
              </p:cNvSpPr>
              <p:nvPr>
                <p:custDataLst>
                  <p:tags r:id="rId49"/>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3641" name="AutoShape 42"/>
              <p:cNvSpPr>
                <a:spLocks noChangeArrowheads="1"/>
              </p:cNvSpPr>
              <p:nvPr>
                <p:custDataLst>
                  <p:tags r:id="rId50"/>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3561" name="Group 43"/>
            <p:cNvGrpSpPr>
              <a:grpSpLocks/>
            </p:cNvGrpSpPr>
            <p:nvPr>
              <p:custDataLst>
                <p:tags r:id="rId6"/>
              </p:custDataLst>
            </p:nvPr>
          </p:nvGrpSpPr>
          <p:grpSpPr bwMode="auto">
            <a:xfrm>
              <a:off x="1957" y="1679"/>
              <a:ext cx="184" cy="251"/>
              <a:chOff x="2143" y="1633"/>
              <a:chExt cx="778" cy="1019"/>
            </a:xfrm>
          </p:grpSpPr>
          <p:sp>
            <p:nvSpPr>
              <p:cNvPr id="23623" name="Rectangle 44"/>
              <p:cNvSpPr>
                <a:spLocks noChangeArrowheads="1"/>
              </p:cNvSpPr>
              <p:nvPr>
                <p:custDataLst>
                  <p:tags r:id="rId37"/>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3624" name="AutoShape 45"/>
              <p:cNvSpPr>
                <a:spLocks noChangeArrowheads="1"/>
              </p:cNvSpPr>
              <p:nvPr>
                <p:custDataLst>
                  <p:tags r:id="rId38"/>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3625" name="Group 46"/>
              <p:cNvGrpSpPr>
                <a:grpSpLocks/>
              </p:cNvGrpSpPr>
              <p:nvPr>
                <p:custDataLst>
                  <p:tags r:id="rId39"/>
                </p:custDataLst>
              </p:nvPr>
            </p:nvGrpSpPr>
            <p:grpSpPr bwMode="auto">
              <a:xfrm>
                <a:off x="2341" y="2089"/>
                <a:ext cx="365" cy="161"/>
                <a:chOff x="2191" y="2209"/>
                <a:chExt cx="677" cy="113"/>
              </a:xfrm>
            </p:grpSpPr>
            <p:sp>
              <p:nvSpPr>
                <p:cNvPr id="23630" name="Rectangle 47"/>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3631" name="Rectangle 48"/>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32" name="Rectangle 49"/>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33" name="Rectangle 50"/>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3634" name="Rectangle 51"/>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3626" name="AutoShape 52"/>
              <p:cNvSpPr>
                <a:spLocks noChangeArrowheads="1"/>
              </p:cNvSpPr>
              <p:nvPr>
                <p:custDataLst>
                  <p:tags r:id="rId40"/>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3627" name="AutoShape 53"/>
              <p:cNvSpPr>
                <a:spLocks noChangeArrowheads="1"/>
              </p:cNvSpPr>
              <p:nvPr>
                <p:custDataLst>
                  <p:tags r:id="rId41"/>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3628" name="Rectangle 54"/>
              <p:cNvSpPr>
                <a:spLocks noChangeArrowheads="1"/>
              </p:cNvSpPr>
              <p:nvPr>
                <p:custDataLst>
                  <p:tags r:id="rId42"/>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3629" name="AutoShape 55"/>
              <p:cNvSpPr>
                <a:spLocks noChangeArrowheads="1"/>
              </p:cNvSpPr>
              <p:nvPr>
                <p:custDataLst>
                  <p:tags r:id="rId43"/>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3562" name="Group 56"/>
            <p:cNvGrpSpPr>
              <a:grpSpLocks/>
            </p:cNvGrpSpPr>
            <p:nvPr>
              <p:custDataLst>
                <p:tags r:id="rId7"/>
              </p:custDataLst>
            </p:nvPr>
          </p:nvGrpSpPr>
          <p:grpSpPr bwMode="auto">
            <a:xfrm>
              <a:off x="178" y="1765"/>
              <a:ext cx="2294" cy="2214"/>
              <a:chOff x="358" y="1579"/>
              <a:chExt cx="2294" cy="2214"/>
            </a:xfrm>
          </p:grpSpPr>
          <p:grpSp>
            <p:nvGrpSpPr>
              <p:cNvPr id="23590" name="Group 57"/>
              <p:cNvGrpSpPr>
                <a:grpSpLocks/>
              </p:cNvGrpSpPr>
              <p:nvPr/>
            </p:nvGrpSpPr>
            <p:grpSpPr bwMode="auto">
              <a:xfrm>
                <a:off x="877" y="1630"/>
                <a:ext cx="215" cy="77"/>
                <a:chOff x="877" y="1630"/>
                <a:chExt cx="215" cy="77"/>
              </a:xfrm>
            </p:grpSpPr>
            <p:sp>
              <p:nvSpPr>
                <p:cNvPr id="23618" name="Line 58"/>
                <p:cNvSpPr>
                  <a:spLocks noChangeShapeType="1"/>
                </p:cNvSpPr>
                <p:nvPr>
                  <p:custDataLst>
                    <p:tags r:id="rId34"/>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9" name="Line 59"/>
                <p:cNvSpPr>
                  <a:spLocks noChangeShapeType="1"/>
                </p:cNvSpPr>
                <p:nvPr>
                  <p:custDataLst>
                    <p:tags r:id="rId35"/>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20" name="Line 60"/>
                <p:cNvSpPr>
                  <a:spLocks noChangeShapeType="1"/>
                </p:cNvSpPr>
                <p:nvPr>
                  <p:custDataLst>
                    <p:tags r:id="rId36"/>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21" name="Line 61"/>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22" name="Line 62"/>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3591" name="Group 63"/>
              <p:cNvGrpSpPr>
                <a:grpSpLocks/>
              </p:cNvGrpSpPr>
              <p:nvPr/>
            </p:nvGrpSpPr>
            <p:grpSpPr bwMode="auto">
              <a:xfrm>
                <a:off x="1376" y="1579"/>
                <a:ext cx="215" cy="87"/>
                <a:chOff x="1376" y="1579"/>
                <a:chExt cx="215" cy="87"/>
              </a:xfrm>
            </p:grpSpPr>
            <p:sp>
              <p:nvSpPr>
                <p:cNvPr id="23613" name="Line 64"/>
                <p:cNvSpPr>
                  <a:spLocks noChangeShapeType="1"/>
                </p:cNvSpPr>
                <p:nvPr>
                  <p:custDataLst>
                    <p:tags r:id="rId31"/>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4" name="Line 65"/>
                <p:cNvSpPr>
                  <a:spLocks noChangeShapeType="1"/>
                </p:cNvSpPr>
                <p:nvPr>
                  <p:custDataLst>
                    <p:tags r:id="rId32"/>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5" name="Line 66"/>
                <p:cNvSpPr>
                  <a:spLocks noChangeShapeType="1"/>
                </p:cNvSpPr>
                <p:nvPr>
                  <p:custDataLst>
                    <p:tags r:id="rId33"/>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6" name="Line 67"/>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7" name="Line 68"/>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3592" name="Group 69"/>
              <p:cNvGrpSpPr>
                <a:grpSpLocks/>
              </p:cNvGrpSpPr>
              <p:nvPr/>
            </p:nvGrpSpPr>
            <p:grpSpPr bwMode="auto">
              <a:xfrm>
                <a:off x="584" y="1659"/>
                <a:ext cx="215" cy="85"/>
                <a:chOff x="584" y="1659"/>
                <a:chExt cx="215" cy="85"/>
              </a:xfrm>
            </p:grpSpPr>
            <p:sp>
              <p:nvSpPr>
                <p:cNvPr id="23608" name="Line 70"/>
                <p:cNvSpPr>
                  <a:spLocks noChangeShapeType="1"/>
                </p:cNvSpPr>
                <p:nvPr>
                  <p:custDataLst>
                    <p:tags r:id="rId28"/>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9" name="Line 71"/>
                <p:cNvSpPr>
                  <a:spLocks noChangeShapeType="1"/>
                </p:cNvSpPr>
                <p:nvPr>
                  <p:custDataLst>
                    <p:tags r:id="rId29"/>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0" name="Line 72"/>
                <p:cNvSpPr>
                  <a:spLocks noChangeShapeType="1"/>
                </p:cNvSpPr>
                <p:nvPr>
                  <p:custDataLst>
                    <p:tags r:id="rId30"/>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1" name="Line 73"/>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12" name="Line 74"/>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3593" name="Line 75"/>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3594" name="Freeform 76"/>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3595" name="Freeform 77"/>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3596" name="Freeform 78"/>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3597" name="Group 79"/>
              <p:cNvGrpSpPr>
                <a:grpSpLocks/>
              </p:cNvGrpSpPr>
              <p:nvPr/>
            </p:nvGrpSpPr>
            <p:grpSpPr bwMode="auto">
              <a:xfrm>
                <a:off x="2120" y="1653"/>
                <a:ext cx="215" cy="75"/>
                <a:chOff x="2120" y="1631"/>
                <a:chExt cx="215" cy="75"/>
              </a:xfrm>
            </p:grpSpPr>
            <p:sp>
              <p:nvSpPr>
                <p:cNvPr id="23603" name="Line 80"/>
                <p:cNvSpPr>
                  <a:spLocks noChangeShapeType="1"/>
                </p:cNvSpPr>
                <p:nvPr>
                  <p:custDataLst>
                    <p:tags r:id="rId25"/>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4" name="Line 81"/>
                <p:cNvSpPr>
                  <a:spLocks noChangeShapeType="1"/>
                </p:cNvSpPr>
                <p:nvPr>
                  <p:custDataLst>
                    <p:tags r:id="rId26"/>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5" name="Line 82"/>
                <p:cNvSpPr>
                  <a:spLocks noChangeShapeType="1"/>
                </p:cNvSpPr>
                <p:nvPr>
                  <p:custDataLst>
                    <p:tags r:id="rId27"/>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6" name="Line 83"/>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7" name="Line 84"/>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3598" name="Freeform 85"/>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3599" name="Freeform 86"/>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3600" name="Line 87"/>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1" name="Line 88"/>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602" name="Line 89"/>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3563" name="Group 90"/>
            <p:cNvGrpSpPr>
              <a:grpSpLocks/>
            </p:cNvGrpSpPr>
            <p:nvPr>
              <p:custDataLst>
                <p:tags r:id="rId8"/>
              </p:custDataLst>
            </p:nvPr>
          </p:nvGrpSpPr>
          <p:grpSpPr bwMode="auto">
            <a:xfrm>
              <a:off x="223" y="2136"/>
              <a:ext cx="98" cy="1746"/>
              <a:chOff x="365" y="1950"/>
              <a:chExt cx="98" cy="1746"/>
            </a:xfrm>
          </p:grpSpPr>
          <p:sp>
            <p:nvSpPr>
              <p:cNvPr id="23580" name="Line 91"/>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3581" name="Line 92"/>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582" name="Line 93"/>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583" name="Oval 94"/>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4" name="Oval 95"/>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5" name="Oval 96"/>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6" name="Oval 97"/>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7" name="Oval 98"/>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8" name="Oval 99"/>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3589" name="Oval 100"/>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3564" name="AutoShape 101"/>
            <p:cNvSpPr>
              <a:spLocks noChangeArrowheads="1"/>
            </p:cNvSpPr>
            <p:nvPr>
              <p:custDataLst>
                <p:tags r:id="rId9"/>
              </p:custDataLst>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3565" name="AutoShape 102"/>
            <p:cNvSpPr>
              <a:spLocks noChangeArrowheads="1"/>
            </p:cNvSpPr>
            <p:nvPr>
              <p:custDataLst>
                <p:tags r:id="rId10"/>
              </p:custDataLst>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3566" name="Line 103"/>
            <p:cNvSpPr>
              <a:spLocks noChangeShapeType="1"/>
            </p:cNvSpPr>
            <p:nvPr>
              <p:custDataLst>
                <p:tags r:id="rId11"/>
              </p:custDataLst>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3567" name="Line 104"/>
            <p:cNvSpPr>
              <a:spLocks noChangeShapeType="1"/>
            </p:cNvSpPr>
            <p:nvPr>
              <p:custDataLst>
                <p:tags r:id="rId12"/>
              </p:custDataLst>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3568" name="AutoShape 105"/>
            <p:cNvSpPr>
              <a:spLocks noChangeArrowheads="1"/>
            </p:cNvSpPr>
            <p:nvPr>
              <p:custDataLst>
                <p:tags r:id="rId13"/>
              </p:custDataLst>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3569" name="AutoShape 106"/>
            <p:cNvSpPr>
              <a:spLocks noChangeArrowheads="1"/>
            </p:cNvSpPr>
            <p:nvPr>
              <p:custDataLst>
                <p:tags r:id="rId14"/>
              </p:custDataLst>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3570" name="AutoShape 107"/>
            <p:cNvSpPr>
              <a:spLocks noChangeArrowheads="1"/>
            </p:cNvSpPr>
            <p:nvPr>
              <p:custDataLst>
                <p:tags r:id="rId15"/>
              </p:custDataLst>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3571" name="Oval 108"/>
            <p:cNvSpPr>
              <a:spLocks noChangeArrowheads="1"/>
            </p:cNvSpPr>
            <p:nvPr>
              <p:custDataLst>
                <p:tags r:id="rId16"/>
              </p:custDataLst>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3572" name="Text Box 109"/>
            <p:cNvSpPr txBox="1">
              <a:spLocks noChangeArrowheads="1"/>
            </p:cNvSpPr>
            <p:nvPr>
              <p:custDataLst>
                <p:tags r:id="rId17"/>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3573" name="Text Box 110"/>
            <p:cNvSpPr txBox="1">
              <a:spLocks noChangeArrowheads="1"/>
            </p:cNvSpPr>
            <p:nvPr>
              <p:custDataLst>
                <p:tags r:id="rId18"/>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3574" name="Text Box 111"/>
            <p:cNvSpPr txBox="1">
              <a:spLocks noChangeArrowheads="1"/>
            </p:cNvSpPr>
            <p:nvPr>
              <p:custDataLst>
                <p:tags r:id="rId19"/>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3575" name="Text Box 112"/>
            <p:cNvSpPr txBox="1">
              <a:spLocks noChangeArrowheads="1"/>
            </p:cNvSpPr>
            <p:nvPr>
              <p:custDataLst>
                <p:tags r:id="rId20"/>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sp>
          <p:nvSpPr>
            <p:cNvPr id="23576" name="Line 113"/>
            <p:cNvSpPr>
              <a:spLocks noChangeShapeType="1"/>
            </p:cNvSpPr>
            <p:nvPr>
              <p:custDataLst>
                <p:tags r:id="rId21"/>
              </p:custDataLst>
            </p:nvPr>
          </p:nvSpPr>
          <p:spPr bwMode="auto">
            <a:xfrm flipH="1" flipV="1">
              <a:off x="1346" y="1883"/>
              <a:ext cx="277" cy="2083"/>
            </a:xfrm>
            <a:prstGeom prst="line">
              <a:avLst/>
            </a:prstGeom>
            <a:noFill/>
            <a:ln w="19050">
              <a:solidFill>
                <a:schemeClr val="accent2"/>
              </a:solidFill>
              <a:round/>
              <a:headEnd/>
              <a:tailEnd type="triangle" w="med" len="med"/>
            </a:ln>
          </p:spPr>
          <p:txBody>
            <a:bodyPr lIns="180000" tIns="180000" rIns="180000" bIns="180000" anchor="ctr">
              <a:spAutoFit/>
            </a:bodyPr>
            <a:lstStyle/>
            <a:p>
              <a:endParaRPr lang="en-US" dirty="0"/>
            </a:p>
          </p:txBody>
        </p:sp>
        <p:sp>
          <p:nvSpPr>
            <p:cNvPr id="23577" name="Line 114"/>
            <p:cNvSpPr>
              <a:spLocks noChangeShapeType="1"/>
            </p:cNvSpPr>
            <p:nvPr>
              <p:custDataLst>
                <p:tags r:id="rId22"/>
              </p:custDataLst>
            </p:nvPr>
          </p:nvSpPr>
          <p:spPr bwMode="auto">
            <a:xfrm flipV="1">
              <a:off x="1029" y="1884"/>
              <a:ext cx="235" cy="2078"/>
            </a:xfrm>
            <a:prstGeom prst="line">
              <a:avLst/>
            </a:prstGeom>
            <a:noFill/>
            <a:ln w="19050">
              <a:solidFill>
                <a:schemeClr val="accent2"/>
              </a:solidFill>
              <a:round/>
              <a:headEnd/>
              <a:tailEnd type="triangle" w="med" len="med"/>
            </a:ln>
          </p:spPr>
          <p:txBody>
            <a:bodyPr lIns="180000" tIns="180000" rIns="180000" bIns="180000" anchor="ctr">
              <a:spAutoFit/>
            </a:bodyPr>
            <a:lstStyle/>
            <a:p>
              <a:endParaRPr lang="en-US" dirty="0"/>
            </a:p>
          </p:txBody>
        </p:sp>
        <p:sp>
          <p:nvSpPr>
            <p:cNvPr id="23578" name="Line 115"/>
            <p:cNvSpPr>
              <a:spLocks noChangeShapeType="1"/>
            </p:cNvSpPr>
            <p:nvPr>
              <p:custDataLst>
                <p:tags r:id="rId23"/>
              </p:custDataLst>
            </p:nvPr>
          </p:nvSpPr>
          <p:spPr bwMode="auto">
            <a:xfrm>
              <a:off x="803" y="1910"/>
              <a:ext cx="223" cy="2055"/>
            </a:xfrm>
            <a:prstGeom prst="line">
              <a:avLst/>
            </a:prstGeom>
            <a:noFill/>
            <a:ln w="19050">
              <a:solidFill>
                <a:srgbClr val="999999"/>
              </a:solidFill>
              <a:round/>
              <a:headEnd/>
              <a:tailEnd type="triangle" w="med" len="med"/>
            </a:ln>
          </p:spPr>
          <p:txBody>
            <a:bodyPr lIns="180000" tIns="180000" rIns="180000" bIns="180000" anchor="ctr">
              <a:spAutoFit/>
            </a:bodyPr>
            <a:lstStyle/>
            <a:p>
              <a:endParaRPr lang="en-US" dirty="0"/>
            </a:p>
          </p:txBody>
        </p:sp>
        <p:sp>
          <p:nvSpPr>
            <p:cNvPr id="23579" name="Line 116"/>
            <p:cNvSpPr>
              <a:spLocks noChangeShapeType="1"/>
            </p:cNvSpPr>
            <p:nvPr>
              <p:custDataLst>
                <p:tags r:id="rId24"/>
              </p:custDataLst>
            </p:nvPr>
          </p:nvSpPr>
          <p:spPr bwMode="auto">
            <a:xfrm flipH="1">
              <a:off x="1622" y="1895"/>
              <a:ext cx="300" cy="2072"/>
            </a:xfrm>
            <a:prstGeom prst="line">
              <a:avLst/>
            </a:prstGeom>
            <a:noFill/>
            <a:ln w="19050">
              <a:solidFill>
                <a:srgbClr val="999999"/>
              </a:solidFill>
              <a:round/>
              <a:headEnd/>
              <a:tailEnd type="triangle" w="med" len="med"/>
            </a:ln>
          </p:spPr>
          <p:txBody>
            <a:bodyPr lIns="180000" tIns="180000" rIns="180000" bIns="180000" anchor="ctr">
              <a:spAutoFit/>
            </a:bodyPr>
            <a:lstStyle/>
            <a:p>
              <a:endParaRPr lang="en-US" dirty="0"/>
            </a:p>
          </p:txBody>
        </p:sp>
      </p:grpSp>
      <p:graphicFrame>
        <p:nvGraphicFramePr>
          <p:cNvPr id="23554" name="Rectangle 11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41" name="think-cell Slide" r:id="rId67" imgW="0" imgH="0" progId="TCLayout.ActiveDocument.1">
                  <p:embed/>
                </p:oleObj>
              </mc:Choice>
              <mc:Fallback>
                <p:oleObj name="think-cell Slide" r:id="rId6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119"/>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marL="304800" indent="-304800" eaLnBrk="0" hangingPunct="0">
              <a:lnSpc>
                <a:spcPct val="110000"/>
              </a:lnSpc>
              <a:spcBef>
                <a:spcPct val="0"/>
              </a:spcBef>
              <a:buFont typeface="Wingdings" pitchFamily="2" charset="2"/>
              <a:buNone/>
            </a:pPr>
            <a:endParaRPr lang="en-US" sz="1800" b="1" dirty="0"/>
          </a:p>
          <a:p>
            <a:pPr marL="306388" lvl="1" indent="-304800" eaLnBrk="0" hangingPunct="0">
              <a:lnSpc>
                <a:spcPct val="110000"/>
              </a:lnSpc>
              <a:spcBef>
                <a:spcPct val="0"/>
              </a:spcBef>
              <a:spcAft>
                <a:spcPct val="40000"/>
              </a:spcAft>
              <a:buClr>
                <a:schemeClr val="tx1"/>
              </a:buClr>
              <a:buFontTx/>
              <a:buAutoNum type="arabicPeriod"/>
            </a:pPr>
            <a:r>
              <a:rPr lang="en-US" sz="1800" dirty="0"/>
              <a:t>Too close to side wall – interference from ladder rungs and support braces</a:t>
            </a:r>
          </a:p>
          <a:p>
            <a:pPr marL="306388" lvl="1" indent="-304800" eaLnBrk="0" hangingPunct="0">
              <a:lnSpc>
                <a:spcPct val="110000"/>
              </a:lnSpc>
              <a:spcBef>
                <a:spcPct val="0"/>
              </a:spcBef>
              <a:spcAft>
                <a:spcPct val="40000"/>
              </a:spcAft>
              <a:buClr>
                <a:schemeClr val="tx1"/>
              </a:buClr>
              <a:buFontTx/>
              <a:buAutoNum type="arabicPeriod"/>
            </a:pPr>
            <a:r>
              <a:rPr lang="en-US" sz="1800" dirty="0"/>
              <a:t>Correct installation – 1/3 the distance from the side wall, no obstructions</a:t>
            </a:r>
          </a:p>
          <a:p>
            <a:pPr marL="306388" lvl="1" indent="-304800" eaLnBrk="0" hangingPunct="0">
              <a:lnSpc>
                <a:spcPct val="110000"/>
              </a:lnSpc>
              <a:spcBef>
                <a:spcPct val="0"/>
              </a:spcBef>
              <a:spcAft>
                <a:spcPct val="40000"/>
              </a:spcAft>
              <a:buClr>
                <a:schemeClr val="tx1"/>
              </a:buClr>
              <a:buFontTx/>
              <a:buAutoNum type="arabicPeriod"/>
            </a:pPr>
            <a:r>
              <a:rPr lang="en-US" sz="1800" dirty="0"/>
              <a:t>Center of a parabolic tank – problems with secondary echoes</a:t>
            </a:r>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4800" indent="-304800" eaLnBrk="0" hangingPunct="0">
              <a:lnSpc>
                <a:spcPct val="110000"/>
              </a:lnSpc>
              <a:spcBef>
                <a:spcPct val="0"/>
              </a:spcBef>
              <a:buFont typeface="Wingdings" pitchFamily="2" charset="2"/>
              <a:buNone/>
            </a:pPr>
            <a:endParaRPr lang="en-US" sz="1800" dirty="0"/>
          </a:p>
          <a:p>
            <a:pPr marL="306388" lvl="1" indent="-304800"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19" name="TextBox 118"/>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12548430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Group 4"/>
          <p:cNvGrpSpPr>
            <a:grpSpLocks/>
          </p:cNvGrpSpPr>
          <p:nvPr/>
        </p:nvGrpSpPr>
        <p:grpSpPr bwMode="auto">
          <a:xfrm>
            <a:off x="4648200" y="1600200"/>
            <a:ext cx="4321175" cy="4233863"/>
            <a:chOff x="140" y="1312"/>
            <a:chExt cx="2722" cy="2667"/>
          </a:xfrm>
        </p:grpSpPr>
        <p:grpSp>
          <p:nvGrpSpPr>
            <p:cNvPr id="24582" name="Group 5"/>
            <p:cNvGrpSpPr>
              <a:grpSpLocks/>
            </p:cNvGrpSpPr>
            <p:nvPr>
              <p:custDataLst>
                <p:tags r:id="rId3"/>
              </p:custDataLst>
            </p:nvPr>
          </p:nvGrpSpPr>
          <p:grpSpPr bwMode="auto">
            <a:xfrm>
              <a:off x="713" y="1658"/>
              <a:ext cx="184" cy="251"/>
              <a:chOff x="2143" y="1633"/>
              <a:chExt cx="778" cy="1019"/>
            </a:xfrm>
          </p:grpSpPr>
          <p:sp>
            <p:nvSpPr>
              <p:cNvPr id="24700" name="Rectangle 6"/>
              <p:cNvSpPr>
                <a:spLocks noChangeArrowheads="1"/>
              </p:cNvSpPr>
              <p:nvPr>
                <p:custDataLst>
                  <p:tags r:id="rId71"/>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4701" name="AutoShape 7"/>
              <p:cNvSpPr>
                <a:spLocks noChangeArrowheads="1"/>
              </p:cNvSpPr>
              <p:nvPr>
                <p:custDataLst>
                  <p:tags r:id="rId72"/>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4702" name="Group 8"/>
              <p:cNvGrpSpPr>
                <a:grpSpLocks/>
              </p:cNvGrpSpPr>
              <p:nvPr>
                <p:custDataLst>
                  <p:tags r:id="rId73"/>
                </p:custDataLst>
              </p:nvPr>
            </p:nvGrpSpPr>
            <p:grpSpPr bwMode="auto">
              <a:xfrm>
                <a:off x="2341" y="2089"/>
                <a:ext cx="365" cy="161"/>
                <a:chOff x="2191" y="2209"/>
                <a:chExt cx="677" cy="113"/>
              </a:xfrm>
            </p:grpSpPr>
            <p:sp>
              <p:nvSpPr>
                <p:cNvPr id="24707" name="Rectangle 9"/>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4708" name="Rectangle 10"/>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709" name="Rectangle 11"/>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710" name="Rectangle 12"/>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711" name="Rectangle 13"/>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4703" name="AutoShape 14"/>
              <p:cNvSpPr>
                <a:spLocks noChangeArrowheads="1"/>
              </p:cNvSpPr>
              <p:nvPr>
                <p:custDataLst>
                  <p:tags r:id="rId74"/>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4704" name="AutoShape 15"/>
              <p:cNvSpPr>
                <a:spLocks noChangeArrowheads="1"/>
              </p:cNvSpPr>
              <p:nvPr>
                <p:custDataLst>
                  <p:tags r:id="rId75"/>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4705" name="Rectangle 16"/>
              <p:cNvSpPr>
                <a:spLocks noChangeArrowheads="1"/>
              </p:cNvSpPr>
              <p:nvPr>
                <p:custDataLst>
                  <p:tags r:id="rId76"/>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4706" name="AutoShape 17"/>
              <p:cNvSpPr>
                <a:spLocks noChangeArrowheads="1"/>
              </p:cNvSpPr>
              <p:nvPr>
                <p:custDataLst>
                  <p:tags r:id="rId77"/>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4583" name="Group 18"/>
            <p:cNvGrpSpPr>
              <a:grpSpLocks/>
            </p:cNvGrpSpPr>
            <p:nvPr>
              <p:custDataLst>
                <p:tags r:id="rId4"/>
              </p:custDataLst>
            </p:nvPr>
          </p:nvGrpSpPr>
          <p:grpSpPr bwMode="auto">
            <a:xfrm>
              <a:off x="1213" y="1606"/>
              <a:ext cx="184" cy="251"/>
              <a:chOff x="2143" y="1633"/>
              <a:chExt cx="778" cy="1019"/>
            </a:xfrm>
          </p:grpSpPr>
          <p:sp>
            <p:nvSpPr>
              <p:cNvPr id="24688" name="Rectangle 19"/>
              <p:cNvSpPr>
                <a:spLocks noChangeArrowheads="1"/>
              </p:cNvSpPr>
              <p:nvPr>
                <p:custDataLst>
                  <p:tags r:id="rId64"/>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4689" name="AutoShape 20"/>
              <p:cNvSpPr>
                <a:spLocks noChangeArrowheads="1"/>
              </p:cNvSpPr>
              <p:nvPr>
                <p:custDataLst>
                  <p:tags r:id="rId65"/>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4690" name="Group 21"/>
              <p:cNvGrpSpPr>
                <a:grpSpLocks/>
              </p:cNvGrpSpPr>
              <p:nvPr>
                <p:custDataLst>
                  <p:tags r:id="rId66"/>
                </p:custDataLst>
              </p:nvPr>
            </p:nvGrpSpPr>
            <p:grpSpPr bwMode="auto">
              <a:xfrm>
                <a:off x="2341" y="2089"/>
                <a:ext cx="365" cy="161"/>
                <a:chOff x="2191" y="2209"/>
                <a:chExt cx="677" cy="113"/>
              </a:xfrm>
            </p:grpSpPr>
            <p:sp>
              <p:nvSpPr>
                <p:cNvPr id="24695" name="Rectangle 22"/>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4696" name="Rectangle 23"/>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97" name="Rectangle 24"/>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98" name="Rectangle 25"/>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99" name="Rectangle 26"/>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4691" name="AutoShape 27"/>
              <p:cNvSpPr>
                <a:spLocks noChangeArrowheads="1"/>
              </p:cNvSpPr>
              <p:nvPr>
                <p:custDataLst>
                  <p:tags r:id="rId67"/>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4692" name="AutoShape 28"/>
              <p:cNvSpPr>
                <a:spLocks noChangeArrowheads="1"/>
              </p:cNvSpPr>
              <p:nvPr>
                <p:custDataLst>
                  <p:tags r:id="rId68"/>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4693" name="Rectangle 29"/>
              <p:cNvSpPr>
                <a:spLocks noChangeArrowheads="1"/>
              </p:cNvSpPr>
              <p:nvPr>
                <p:custDataLst>
                  <p:tags r:id="rId69"/>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4694" name="AutoShape 30"/>
              <p:cNvSpPr>
                <a:spLocks noChangeArrowheads="1"/>
              </p:cNvSpPr>
              <p:nvPr>
                <p:custDataLst>
                  <p:tags r:id="rId70"/>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4584" name="Group 31"/>
            <p:cNvGrpSpPr>
              <a:grpSpLocks/>
            </p:cNvGrpSpPr>
            <p:nvPr>
              <p:custDataLst>
                <p:tags r:id="rId5"/>
              </p:custDataLst>
            </p:nvPr>
          </p:nvGrpSpPr>
          <p:grpSpPr bwMode="auto">
            <a:xfrm>
              <a:off x="416" y="1687"/>
              <a:ext cx="184" cy="251"/>
              <a:chOff x="2143" y="1633"/>
              <a:chExt cx="778" cy="1019"/>
            </a:xfrm>
          </p:grpSpPr>
          <p:sp>
            <p:nvSpPr>
              <p:cNvPr id="24676" name="Rectangle 32"/>
              <p:cNvSpPr>
                <a:spLocks noChangeArrowheads="1"/>
              </p:cNvSpPr>
              <p:nvPr>
                <p:custDataLst>
                  <p:tags r:id="rId57"/>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4677" name="AutoShape 33"/>
              <p:cNvSpPr>
                <a:spLocks noChangeArrowheads="1"/>
              </p:cNvSpPr>
              <p:nvPr>
                <p:custDataLst>
                  <p:tags r:id="rId58"/>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4678" name="Group 34"/>
              <p:cNvGrpSpPr>
                <a:grpSpLocks/>
              </p:cNvGrpSpPr>
              <p:nvPr>
                <p:custDataLst>
                  <p:tags r:id="rId59"/>
                </p:custDataLst>
              </p:nvPr>
            </p:nvGrpSpPr>
            <p:grpSpPr bwMode="auto">
              <a:xfrm>
                <a:off x="2341" y="2089"/>
                <a:ext cx="365" cy="161"/>
                <a:chOff x="2191" y="2209"/>
                <a:chExt cx="677" cy="113"/>
              </a:xfrm>
            </p:grpSpPr>
            <p:sp>
              <p:nvSpPr>
                <p:cNvPr id="24683" name="Rectangle 35"/>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4684" name="Rectangle 36"/>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85" name="Rectangle 37"/>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86" name="Rectangle 38"/>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87" name="Rectangle 39"/>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4679" name="AutoShape 40"/>
              <p:cNvSpPr>
                <a:spLocks noChangeArrowheads="1"/>
              </p:cNvSpPr>
              <p:nvPr>
                <p:custDataLst>
                  <p:tags r:id="rId60"/>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4680" name="AutoShape 41"/>
              <p:cNvSpPr>
                <a:spLocks noChangeArrowheads="1"/>
              </p:cNvSpPr>
              <p:nvPr>
                <p:custDataLst>
                  <p:tags r:id="rId61"/>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4681" name="Rectangle 42"/>
              <p:cNvSpPr>
                <a:spLocks noChangeArrowheads="1"/>
              </p:cNvSpPr>
              <p:nvPr>
                <p:custDataLst>
                  <p:tags r:id="rId62"/>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4682" name="AutoShape 43"/>
              <p:cNvSpPr>
                <a:spLocks noChangeArrowheads="1"/>
              </p:cNvSpPr>
              <p:nvPr>
                <p:custDataLst>
                  <p:tags r:id="rId63"/>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4585" name="Group 44"/>
            <p:cNvGrpSpPr>
              <a:grpSpLocks/>
            </p:cNvGrpSpPr>
            <p:nvPr>
              <p:custDataLst>
                <p:tags r:id="rId6"/>
              </p:custDataLst>
            </p:nvPr>
          </p:nvGrpSpPr>
          <p:grpSpPr bwMode="auto">
            <a:xfrm>
              <a:off x="1957" y="1679"/>
              <a:ext cx="184" cy="251"/>
              <a:chOff x="2143" y="1633"/>
              <a:chExt cx="778" cy="1019"/>
            </a:xfrm>
          </p:grpSpPr>
          <p:sp>
            <p:nvSpPr>
              <p:cNvPr id="24664" name="Rectangle 45"/>
              <p:cNvSpPr>
                <a:spLocks noChangeArrowheads="1"/>
              </p:cNvSpPr>
              <p:nvPr>
                <p:custDataLst>
                  <p:tags r:id="rId50"/>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4665" name="AutoShape 46"/>
              <p:cNvSpPr>
                <a:spLocks noChangeArrowheads="1"/>
              </p:cNvSpPr>
              <p:nvPr>
                <p:custDataLst>
                  <p:tags r:id="rId51"/>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4666" name="Group 47"/>
              <p:cNvGrpSpPr>
                <a:grpSpLocks/>
              </p:cNvGrpSpPr>
              <p:nvPr>
                <p:custDataLst>
                  <p:tags r:id="rId52"/>
                </p:custDataLst>
              </p:nvPr>
            </p:nvGrpSpPr>
            <p:grpSpPr bwMode="auto">
              <a:xfrm>
                <a:off x="2341" y="2089"/>
                <a:ext cx="365" cy="161"/>
                <a:chOff x="2191" y="2209"/>
                <a:chExt cx="677" cy="113"/>
              </a:xfrm>
            </p:grpSpPr>
            <p:sp>
              <p:nvSpPr>
                <p:cNvPr id="24671" name="Rectangle 48"/>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4672" name="Rectangle 49"/>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73" name="Rectangle 50"/>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74" name="Rectangle 51"/>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4675" name="Rectangle 52"/>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4667" name="AutoShape 53"/>
              <p:cNvSpPr>
                <a:spLocks noChangeArrowheads="1"/>
              </p:cNvSpPr>
              <p:nvPr>
                <p:custDataLst>
                  <p:tags r:id="rId53"/>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4668" name="AutoShape 54"/>
              <p:cNvSpPr>
                <a:spLocks noChangeArrowheads="1"/>
              </p:cNvSpPr>
              <p:nvPr>
                <p:custDataLst>
                  <p:tags r:id="rId54"/>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4669" name="Rectangle 55"/>
              <p:cNvSpPr>
                <a:spLocks noChangeArrowheads="1"/>
              </p:cNvSpPr>
              <p:nvPr>
                <p:custDataLst>
                  <p:tags r:id="rId55"/>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4670" name="AutoShape 56"/>
              <p:cNvSpPr>
                <a:spLocks noChangeArrowheads="1"/>
              </p:cNvSpPr>
              <p:nvPr>
                <p:custDataLst>
                  <p:tags r:id="rId56"/>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4586" name="Group 57"/>
            <p:cNvGrpSpPr>
              <a:grpSpLocks/>
            </p:cNvGrpSpPr>
            <p:nvPr>
              <p:custDataLst>
                <p:tags r:id="rId7"/>
              </p:custDataLst>
            </p:nvPr>
          </p:nvGrpSpPr>
          <p:grpSpPr bwMode="auto">
            <a:xfrm>
              <a:off x="1719" y="1965"/>
              <a:ext cx="558" cy="2002"/>
              <a:chOff x="360" y="1764"/>
              <a:chExt cx="558" cy="2002"/>
            </a:xfrm>
          </p:grpSpPr>
          <p:sp>
            <p:nvSpPr>
              <p:cNvPr id="24660" name="Line 58"/>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4661" name="Line 59"/>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4662" name="Oval 60"/>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4663" name="Oval 61"/>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4587" name="Group 62"/>
            <p:cNvGrpSpPr>
              <a:grpSpLocks/>
            </p:cNvGrpSpPr>
            <p:nvPr>
              <p:custDataLst>
                <p:tags r:id="rId8"/>
              </p:custDataLst>
            </p:nvPr>
          </p:nvGrpSpPr>
          <p:grpSpPr bwMode="auto">
            <a:xfrm>
              <a:off x="223" y="2136"/>
              <a:ext cx="98" cy="1746"/>
              <a:chOff x="365" y="1950"/>
              <a:chExt cx="98" cy="1746"/>
            </a:xfrm>
          </p:grpSpPr>
          <p:sp>
            <p:nvSpPr>
              <p:cNvPr id="24650" name="Line 63"/>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4651" name="Line 64"/>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52" name="Line 65"/>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53" name="Oval 66"/>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4" name="Oval 67"/>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5" name="Oval 68"/>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6" name="Oval 69"/>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7" name="Oval 70"/>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8" name="Oval 71"/>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4659" name="Oval 72"/>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4588" name="AutoShape 73"/>
            <p:cNvSpPr>
              <a:spLocks noChangeArrowheads="1"/>
            </p:cNvSpPr>
            <p:nvPr>
              <p:custDataLst>
                <p:tags r:id="rId9"/>
              </p:custDataLst>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4589" name="AutoShape 74"/>
            <p:cNvSpPr>
              <a:spLocks noChangeArrowheads="1"/>
            </p:cNvSpPr>
            <p:nvPr>
              <p:custDataLst>
                <p:tags r:id="rId10"/>
              </p:custDataLst>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4590" name="Line 75"/>
            <p:cNvSpPr>
              <a:spLocks noChangeShapeType="1"/>
            </p:cNvSpPr>
            <p:nvPr>
              <p:custDataLst>
                <p:tags r:id="rId11"/>
              </p:custDataLst>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591" name="Line 76"/>
            <p:cNvSpPr>
              <a:spLocks noChangeShapeType="1"/>
            </p:cNvSpPr>
            <p:nvPr>
              <p:custDataLst>
                <p:tags r:id="rId12"/>
              </p:custDataLst>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4592" name="AutoShape 77"/>
            <p:cNvSpPr>
              <a:spLocks noChangeArrowheads="1"/>
            </p:cNvSpPr>
            <p:nvPr>
              <p:custDataLst>
                <p:tags r:id="rId13"/>
              </p:custDataLst>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4593" name="AutoShape 78"/>
            <p:cNvSpPr>
              <a:spLocks noChangeArrowheads="1"/>
            </p:cNvSpPr>
            <p:nvPr>
              <p:custDataLst>
                <p:tags r:id="rId14"/>
              </p:custDataLst>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4594" name="Oval 79"/>
            <p:cNvSpPr>
              <a:spLocks noChangeArrowheads="1"/>
            </p:cNvSpPr>
            <p:nvPr>
              <p:custDataLst>
                <p:tags r:id="rId15"/>
              </p:custDataLst>
            </p:nvPr>
          </p:nvSpPr>
          <p:spPr bwMode="auto">
            <a:xfrm>
              <a:off x="2215" y="2118"/>
              <a:ext cx="234" cy="103"/>
            </a:xfrm>
            <a:prstGeom prst="ellipse">
              <a:avLst/>
            </a:prstGeom>
            <a:solidFill>
              <a:schemeClr val="hlink"/>
            </a:solidFill>
            <a:ln w="9525" algn="ctr">
              <a:solidFill>
                <a:schemeClr val="tx1"/>
              </a:solidFill>
              <a:round/>
              <a:headEnd/>
              <a:tailEnd/>
            </a:ln>
          </p:spPr>
          <p:txBody>
            <a:bodyPr lIns="180000" tIns="180000" rIns="180000" bIns="180000" anchor="ctr">
              <a:spAutoFit/>
            </a:bodyPr>
            <a:lstStyle/>
            <a:p>
              <a:endParaRPr lang="en-US" dirty="0"/>
            </a:p>
          </p:txBody>
        </p:sp>
        <p:sp>
          <p:nvSpPr>
            <p:cNvPr id="24595" name="Text Box 80"/>
            <p:cNvSpPr txBox="1">
              <a:spLocks noChangeArrowheads="1"/>
            </p:cNvSpPr>
            <p:nvPr>
              <p:custDataLst>
                <p:tags r:id="rId16"/>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4596" name="Text Box 81"/>
            <p:cNvSpPr txBox="1">
              <a:spLocks noChangeArrowheads="1"/>
            </p:cNvSpPr>
            <p:nvPr>
              <p:custDataLst>
                <p:tags r:id="rId17"/>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4597" name="Text Box 82"/>
            <p:cNvSpPr txBox="1">
              <a:spLocks noChangeArrowheads="1"/>
            </p:cNvSpPr>
            <p:nvPr>
              <p:custDataLst>
                <p:tags r:id="rId18"/>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4598" name="Text Box 83"/>
            <p:cNvSpPr txBox="1">
              <a:spLocks noChangeArrowheads="1"/>
            </p:cNvSpPr>
            <p:nvPr>
              <p:custDataLst>
                <p:tags r:id="rId19"/>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sp>
          <p:nvSpPr>
            <p:cNvPr id="24599" name="Freeform 84"/>
            <p:cNvSpPr>
              <a:spLocks/>
            </p:cNvSpPr>
            <p:nvPr>
              <p:custDataLst>
                <p:tags r:id="rId20"/>
              </p:custDataLst>
            </p:nvPr>
          </p:nvSpPr>
          <p:spPr bwMode="auto">
            <a:xfrm>
              <a:off x="2077" y="2172"/>
              <a:ext cx="317" cy="1771"/>
            </a:xfrm>
            <a:custGeom>
              <a:avLst/>
              <a:gdLst>
                <a:gd name="T0" fmla="*/ 317 w 317"/>
                <a:gd name="T1" fmla="*/ 0 h 1771"/>
                <a:gd name="T2" fmla="*/ 119 w 317"/>
                <a:gd name="T3" fmla="*/ 114 h 1771"/>
                <a:gd name="T4" fmla="*/ 101 w 317"/>
                <a:gd name="T5" fmla="*/ 501 h 1771"/>
                <a:gd name="T6" fmla="*/ 107 w 317"/>
                <a:gd name="T7" fmla="*/ 755 h 1771"/>
                <a:gd name="T8" fmla="*/ 95 w 317"/>
                <a:gd name="T9" fmla="*/ 1170 h 1771"/>
                <a:gd name="T10" fmla="*/ 71 w 317"/>
                <a:gd name="T11" fmla="*/ 1442 h 1771"/>
                <a:gd name="T12" fmla="*/ 11 w 317"/>
                <a:gd name="T13" fmla="*/ 1720 h 1771"/>
                <a:gd name="T14" fmla="*/ 5 w 317"/>
                <a:gd name="T15" fmla="*/ 1745 h 1771"/>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771"/>
                <a:gd name="T26" fmla="*/ 317 w 317"/>
                <a:gd name="T27" fmla="*/ 1771 h 1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771">
                  <a:moveTo>
                    <a:pt x="317" y="0"/>
                  </a:moveTo>
                  <a:cubicBezTo>
                    <a:pt x="284" y="19"/>
                    <a:pt x="155" y="30"/>
                    <a:pt x="119" y="114"/>
                  </a:cubicBezTo>
                  <a:cubicBezTo>
                    <a:pt x="83" y="198"/>
                    <a:pt x="103" y="394"/>
                    <a:pt x="101" y="501"/>
                  </a:cubicBezTo>
                  <a:cubicBezTo>
                    <a:pt x="99" y="608"/>
                    <a:pt x="108" y="644"/>
                    <a:pt x="107" y="755"/>
                  </a:cubicBezTo>
                  <a:cubicBezTo>
                    <a:pt x="106" y="866"/>
                    <a:pt x="101" y="1055"/>
                    <a:pt x="95" y="1170"/>
                  </a:cubicBezTo>
                  <a:cubicBezTo>
                    <a:pt x="89" y="1284"/>
                    <a:pt x="85" y="1350"/>
                    <a:pt x="71" y="1442"/>
                  </a:cubicBezTo>
                  <a:cubicBezTo>
                    <a:pt x="57" y="1534"/>
                    <a:pt x="22" y="1670"/>
                    <a:pt x="11" y="1720"/>
                  </a:cubicBezTo>
                  <a:cubicBezTo>
                    <a:pt x="0" y="1771"/>
                    <a:pt x="6" y="1740"/>
                    <a:pt x="5" y="1745"/>
                  </a:cubicBezTo>
                </a:path>
              </a:pathLst>
            </a:custGeom>
            <a:noFill/>
            <a:ln w="76200">
              <a:solidFill>
                <a:schemeClr val="hlink"/>
              </a:solidFill>
              <a:round/>
              <a:headEnd/>
              <a:tailEnd/>
            </a:ln>
          </p:spPr>
          <p:txBody>
            <a:bodyPr lIns="180000" tIns="180000" rIns="180000" bIns="180000" anchor="ctr">
              <a:spAutoFit/>
            </a:bodyPr>
            <a:lstStyle/>
            <a:p>
              <a:endParaRPr lang="en-US" dirty="0"/>
            </a:p>
          </p:txBody>
        </p:sp>
        <p:sp>
          <p:nvSpPr>
            <p:cNvPr id="24600" name="Freeform 85"/>
            <p:cNvSpPr>
              <a:spLocks/>
            </p:cNvSpPr>
            <p:nvPr>
              <p:custDataLst>
                <p:tags r:id="rId21"/>
              </p:custDataLst>
            </p:nvPr>
          </p:nvSpPr>
          <p:spPr bwMode="auto">
            <a:xfrm>
              <a:off x="2036" y="2136"/>
              <a:ext cx="316" cy="1796"/>
            </a:xfrm>
            <a:custGeom>
              <a:avLst/>
              <a:gdLst>
                <a:gd name="T0" fmla="*/ 316 w 316"/>
                <a:gd name="T1" fmla="*/ 0 h 1796"/>
                <a:gd name="T2" fmla="*/ 154 w 316"/>
                <a:gd name="T3" fmla="*/ 132 h 1796"/>
                <a:gd name="T4" fmla="*/ 105 w 316"/>
                <a:gd name="T5" fmla="*/ 509 h 1796"/>
                <a:gd name="T6" fmla="*/ 111 w 316"/>
                <a:gd name="T7" fmla="*/ 766 h 1796"/>
                <a:gd name="T8" fmla="*/ 99 w 316"/>
                <a:gd name="T9" fmla="*/ 1187 h 1796"/>
                <a:gd name="T10" fmla="*/ 74 w 316"/>
                <a:gd name="T11" fmla="*/ 1463 h 1796"/>
                <a:gd name="T12" fmla="*/ 11 w 316"/>
                <a:gd name="T13" fmla="*/ 1744 h 1796"/>
                <a:gd name="T14" fmla="*/ 5 w 316"/>
                <a:gd name="T15" fmla="*/ 1770 h 1796"/>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796"/>
                <a:gd name="T26" fmla="*/ 316 w 316"/>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796">
                  <a:moveTo>
                    <a:pt x="316" y="0"/>
                  </a:moveTo>
                  <a:cubicBezTo>
                    <a:pt x="289" y="22"/>
                    <a:pt x="189" y="47"/>
                    <a:pt x="154" y="132"/>
                  </a:cubicBezTo>
                  <a:cubicBezTo>
                    <a:pt x="119" y="217"/>
                    <a:pt x="112" y="403"/>
                    <a:pt x="105" y="509"/>
                  </a:cubicBezTo>
                  <a:cubicBezTo>
                    <a:pt x="98" y="615"/>
                    <a:pt x="112" y="654"/>
                    <a:pt x="111" y="766"/>
                  </a:cubicBezTo>
                  <a:cubicBezTo>
                    <a:pt x="110" y="879"/>
                    <a:pt x="105" y="1070"/>
                    <a:pt x="99" y="1187"/>
                  </a:cubicBezTo>
                  <a:cubicBezTo>
                    <a:pt x="93" y="1302"/>
                    <a:pt x="88" y="1369"/>
                    <a:pt x="74" y="1463"/>
                  </a:cubicBezTo>
                  <a:cubicBezTo>
                    <a:pt x="59" y="1556"/>
                    <a:pt x="23" y="1694"/>
                    <a:pt x="11" y="1744"/>
                  </a:cubicBezTo>
                  <a:cubicBezTo>
                    <a:pt x="0" y="1796"/>
                    <a:pt x="6" y="1765"/>
                    <a:pt x="5" y="1770"/>
                  </a:cubicBezTo>
                </a:path>
              </a:pathLst>
            </a:custGeom>
            <a:noFill/>
            <a:ln w="76200">
              <a:solidFill>
                <a:schemeClr val="hlink"/>
              </a:solidFill>
              <a:round/>
              <a:headEnd/>
              <a:tailEnd/>
            </a:ln>
          </p:spPr>
          <p:txBody>
            <a:bodyPr lIns="180000" tIns="180000" rIns="180000" bIns="180000" anchor="ctr">
              <a:spAutoFit/>
            </a:bodyPr>
            <a:lstStyle/>
            <a:p>
              <a:endParaRPr lang="en-US" dirty="0"/>
            </a:p>
          </p:txBody>
        </p:sp>
        <p:sp>
          <p:nvSpPr>
            <p:cNvPr id="24601" name="Freeform 86"/>
            <p:cNvSpPr>
              <a:spLocks/>
            </p:cNvSpPr>
            <p:nvPr>
              <p:custDataLst>
                <p:tags r:id="rId22"/>
              </p:custDataLst>
            </p:nvPr>
          </p:nvSpPr>
          <p:spPr bwMode="auto">
            <a:xfrm>
              <a:off x="2028" y="3138"/>
              <a:ext cx="90" cy="678"/>
            </a:xfrm>
            <a:custGeom>
              <a:avLst/>
              <a:gdLst>
                <a:gd name="T0" fmla="*/ 90 w 90"/>
                <a:gd name="T1" fmla="*/ 0 h 678"/>
                <a:gd name="T2" fmla="*/ 54 w 90"/>
                <a:gd name="T3" fmla="*/ 492 h 678"/>
                <a:gd name="T4" fmla="*/ 0 w 90"/>
                <a:gd name="T5" fmla="*/ 678 h 678"/>
                <a:gd name="T6" fmla="*/ 0 60000 65536"/>
                <a:gd name="T7" fmla="*/ 0 60000 65536"/>
                <a:gd name="T8" fmla="*/ 0 60000 65536"/>
                <a:gd name="T9" fmla="*/ 0 w 90"/>
                <a:gd name="T10" fmla="*/ 0 h 678"/>
                <a:gd name="T11" fmla="*/ 90 w 90"/>
                <a:gd name="T12" fmla="*/ 678 h 678"/>
              </a:gdLst>
              <a:ahLst/>
              <a:cxnLst>
                <a:cxn ang="T6">
                  <a:pos x="T0" y="T1"/>
                </a:cxn>
                <a:cxn ang="T7">
                  <a:pos x="T2" y="T3"/>
                </a:cxn>
                <a:cxn ang="T8">
                  <a:pos x="T4" y="T5"/>
                </a:cxn>
              </a:cxnLst>
              <a:rect l="T9" t="T10" r="T11" b="T12"/>
              <a:pathLst>
                <a:path w="90" h="678">
                  <a:moveTo>
                    <a:pt x="90" y="0"/>
                  </a:moveTo>
                  <a:cubicBezTo>
                    <a:pt x="79" y="189"/>
                    <a:pt x="69" y="379"/>
                    <a:pt x="54" y="492"/>
                  </a:cubicBezTo>
                  <a:cubicBezTo>
                    <a:pt x="39" y="605"/>
                    <a:pt x="19" y="641"/>
                    <a:pt x="0" y="678"/>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02" name="Freeform 87"/>
            <p:cNvSpPr>
              <a:spLocks/>
            </p:cNvSpPr>
            <p:nvPr>
              <p:custDataLst>
                <p:tags r:id="rId23"/>
              </p:custDataLst>
            </p:nvPr>
          </p:nvSpPr>
          <p:spPr bwMode="auto">
            <a:xfrm>
              <a:off x="1995" y="2131"/>
              <a:ext cx="316" cy="1796"/>
            </a:xfrm>
            <a:custGeom>
              <a:avLst/>
              <a:gdLst>
                <a:gd name="T0" fmla="*/ 316 w 316"/>
                <a:gd name="T1" fmla="*/ 0 h 1796"/>
                <a:gd name="T2" fmla="*/ 154 w 316"/>
                <a:gd name="T3" fmla="*/ 132 h 1796"/>
                <a:gd name="T4" fmla="*/ 105 w 316"/>
                <a:gd name="T5" fmla="*/ 509 h 1796"/>
                <a:gd name="T6" fmla="*/ 111 w 316"/>
                <a:gd name="T7" fmla="*/ 766 h 1796"/>
                <a:gd name="T8" fmla="*/ 99 w 316"/>
                <a:gd name="T9" fmla="*/ 1187 h 1796"/>
                <a:gd name="T10" fmla="*/ 74 w 316"/>
                <a:gd name="T11" fmla="*/ 1463 h 1796"/>
                <a:gd name="T12" fmla="*/ 11 w 316"/>
                <a:gd name="T13" fmla="*/ 1744 h 1796"/>
                <a:gd name="T14" fmla="*/ 5 w 316"/>
                <a:gd name="T15" fmla="*/ 1770 h 1796"/>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796"/>
                <a:gd name="T26" fmla="*/ 316 w 316"/>
                <a:gd name="T27" fmla="*/ 1796 h 1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796">
                  <a:moveTo>
                    <a:pt x="316" y="0"/>
                  </a:moveTo>
                  <a:cubicBezTo>
                    <a:pt x="289" y="22"/>
                    <a:pt x="189" y="47"/>
                    <a:pt x="154" y="132"/>
                  </a:cubicBezTo>
                  <a:cubicBezTo>
                    <a:pt x="119" y="217"/>
                    <a:pt x="112" y="403"/>
                    <a:pt x="105" y="509"/>
                  </a:cubicBezTo>
                  <a:cubicBezTo>
                    <a:pt x="98" y="615"/>
                    <a:pt x="112" y="654"/>
                    <a:pt x="111" y="766"/>
                  </a:cubicBezTo>
                  <a:cubicBezTo>
                    <a:pt x="110" y="879"/>
                    <a:pt x="105" y="1070"/>
                    <a:pt x="99" y="1187"/>
                  </a:cubicBezTo>
                  <a:cubicBezTo>
                    <a:pt x="93" y="1302"/>
                    <a:pt x="88" y="1369"/>
                    <a:pt x="74" y="1463"/>
                  </a:cubicBezTo>
                  <a:cubicBezTo>
                    <a:pt x="59" y="1556"/>
                    <a:pt x="23" y="1694"/>
                    <a:pt x="11" y="1744"/>
                  </a:cubicBezTo>
                  <a:cubicBezTo>
                    <a:pt x="0" y="1796"/>
                    <a:pt x="6" y="1765"/>
                    <a:pt x="5" y="1770"/>
                  </a:cubicBezTo>
                </a:path>
              </a:pathLst>
            </a:custGeom>
            <a:noFill/>
            <a:ln w="76200">
              <a:solidFill>
                <a:schemeClr val="hlink"/>
              </a:solidFill>
              <a:round/>
              <a:headEnd/>
              <a:tailEnd/>
            </a:ln>
          </p:spPr>
          <p:txBody>
            <a:bodyPr lIns="180000" tIns="180000" rIns="180000" bIns="180000" anchor="ctr">
              <a:spAutoFit/>
            </a:bodyPr>
            <a:lstStyle/>
            <a:p>
              <a:endParaRPr lang="en-US" dirty="0"/>
            </a:p>
          </p:txBody>
        </p:sp>
        <p:sp>
          <p:nvSpPr>
            <p:cNvPr id="24603" name="Freeform 88"/>
            <p:cNvSpPr>
              <a:spLocks/>
            </p:cNvSpPr>
            <p:nvPr>
              <p:custDataLst>
                <p:tags r:id="rId24"/>
              </p:custDataLst>
            </p:nvPr>
          </p:nvSpPr>
          <p:spPr bwMode="auto">
            <a:xfrm>
              <a:off x="2034" y="3474"/>
              <a:ext cx="120" cy="426"/>
            </a:xfrm>
            <a:custGeom>
              <a:avLst/>
              <a:gdLst>
                <a:gd name="T0" fmla="*/ 120 w 120"/>
                <a:gd name="T1" fmla="*/ 0 h 426"/>
                <a:gd name="T2" fmla="*/ 90 w 120"/>
                <a:gd name="T3" fmla="*/ 192 h 426"/>
                <a:gd name="T4" fmla="*/ 54 w 120"/>
                <a:gd name="T5" fmla="*/ 348 h 426"/>
                <a:gd name="T6" fmla="*/ 0 w 120"/>
                <a:gd name="T7" fmla="*/ 426 h 426"/>
                <a:gd name="T8" fmla="*/ 0 60000 65536"/>
                <a:gd name="T9" fmla="*/ 0 60000 65536"/>
                <a:gd name="T10" fmla="*/ 0 60000 65536"/>
                <a:gd name="T11" fmla="*/ 0 60000 65536"/>
                <a:gd name="T12" fmla="*/ 0 w 120"/>
                <a:gd name="T13" fmla="*/ 0 h 426"/>
                <a:gd name="T14" fmla="*/ 120 w 120"/>
                <a:gd name="T15" fmla="*/ 426 h 426"/>
              </a:gdLst>
              <a:ahLst/>
              <a:cxnLst>
                <a:cxn ang="T8">
                  <a:pos x="T0" y="T1"/>
                </a:cxn>
                <a:cxn ang="T9">
                  <a:pos x="T2" y="T3"/>
                </a:cxn>
                <a:cxn ang="T10">
                  <a:pos x="T4" y="T5"/>
                </a:cxn>
                <a:cxn ang="T11">
                  <a:pos x="T6" y="T7"/>
                </a:cxn>
              </a:cxnLst>
              <a:rect l="T12" t="T13" r="T14" b="T15"/>
              <a:pathLst>
                <a:path w="120" h="426">
                  <a:moveTo>
                    <a:pt x="120" y="0"/>
                  </a:moveTo>
                  <a:cubicBezTo>
                    <a:pt x="110" y="67"/>
                    <a:pt x="101" y="134"/>
                    <a:pt x="90" y="192"/>
                  </a:cubicBezTo>
                  <a:cubicBezTo>
                    <a:pt x="79" y="250"/>
                    <a:pt x="69" y="309"/>
                    <a:pt x="54" y="348"/>
                  </a:cubicBezTo>
                  <a:cubicBezTo>
                    <a:pt x="39" y="387"/>
                    <a:pt x="9" y="416"/>
                    <a:pt x="0" y="426"/>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04" name="Freeform 89"/>
            <p:cNvSpPr>
              <a:spLocks/>
            </p:cNvSpPr>
            <p:nvPr>
              <p:custDataLst>
                <p:tags r:id="rId25"/>
              </p:custDataLst>
            </p:nvPr>
          </p:nvSpPr>
          <p:spPr bwMode="auto">
            <a:xfrm>
              <a:off x="2169" y="2172"/>
              <a:ext cx="171" cy="210"/>
            </a:xfrm>
            <a:custGeom>
              <a:avLst/>
              <a:gdLst>
                <a:gd name="T0" fmla="*/ 171 w 171"/>
                <a:gd name="T1" fmla="*/ 0 h 210"/>
                <a:gd name="T2" fmla="*/ 27 w 171"/>
                <a:gd name="T3" fmla="*/ 72 h 210"/>
                <a:gd name="T4" fmla="*/ 9 w 171"/>
                <a:gd name="T5" fmla="*/ 210 h 210"/>
                <a:gd name="T6" fmla="*/ 0 60000 65536"/>
                <a:gd name="T7" fmla="*/ 0 60000 65536"/>
                <a:gd name="T8" fmla="*/ 0 60000 65536"/>
                <a:gd name="T9" fmla="*/ 0 w 171"/>
                <a:gd name="T10" fmla="*/ 0 h 210"/>
                <a:gd name="T11" fmla="*/ 171 w 171"/>
                <a:gd name="T12" fmla="*/ 210 h 210"/>
              </a:gdLst>
              <a:ahLst/>
              <a:cxnLst>
                <a:cxn ang="T6">
                  <a:pos x="T0" y="T1"/>
                </a:cxn>
                <a:cxn ang="T7">
                  <a:pos x="T2" y="T3"/>
                </a:cxn>
                <a:cxn ang="T8">
                  <a:pos x="T4" y="T5"/>
                </a:cxn>
              </a:cxnLst>
              <a:rect l="T9" t="T10" r="T11" b="T12"/>
              <a:pathLst>
                <a:path w="171" h="210">
                  <a:moveTo>
                    <a:pt x="171" y="0"/>
                  </a:moveTo>
                  <a:cubicBezTo>
                    <a:pt x="112" y="18"/>
                    <a:pt x="54" y="37"/>
                    <a:pt x="27" y="72"/>
                  </a:cubicBezTo>
                  <a:cubicBezTo>
                    <a:pt x="0" y="107"/>
                    <a:pt x="19" y="178"/>
                    <a:pt x="9" y="210"/>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05" name="Rectangle 90"/>
            <p:cNvSpPr>
              <a:spLocks noChangeArrowheads="1"/>
            </p:cNvSpPr>
            <p:nvPr>
              <p:custDataLst>
                <p:tags r:id="rId26"/>
              </p:custDataLst>
            </p:nvPr>
          </p:nvSpPr>
          <p:spPr bwMode="auto">
            <a:xfrm>
              <a:off x="192" y="3690"/>
              <a:ext cx="2274" cy="276"/>
            </a:xfrm>
            <a:prstGeom prst="rect">
              <a:avLst/>
            </a:prstGeom>
            <a:solidFill>
              <a:schemeClr val="hlink"/>
            </a:solidFill>
            <a:ln w="9525" algn="ctr">
              <a:noFill/>
              <a:miter lim="800000"/>
              <a:headEnd/>
              <a:tailEnd/>
            </a:ln>
          </p:spPr>
          <p:txBody>
            <a:bodyPr lIns="180000" tIns="180000" rIns="180000" bIns="180000" anchor="ctr">
              <a:spAutoFit/>
            </a:bodyPr>
            <a:lstStyle/>
            <a:p>
              <a:endParaRPr lang="en-US" dirty="0"/>
            </a:p>
          </p:txBody>
        </p:sp>
        <p:grpSp>
          <p:nvGrpSpPr>
            <p:cNvPr id="24606" name="Group 91"/>
            <p:cNvGrpSpPr>
              <a:grpSpLocks/>
            </p:cNvGrpSpPr>
            <p:nvPr>
              <p:custDataLst>
                <p:tags r:id="rId27"/>
              </p:custDataLst>
            </p:nvPr>
          </p:nvGrpSpPr>
          <p:grpSpPr bwMode="auto">
            <a:xfrm>
              <a:off x="178" y="1765"/>
              <a:ext cx="2294" cy="2214"/>
              <a:chOff x="358" y="1579"/>
              <a:chExt cx="2294" cy="2214"/>
            </a:xfrm>
          </p:grpSpPr>
          <p:grpSp>
            <p:nvGrpSpPr>
              <p:cNvPr id="24617" name="Group 92"/>
              <p:cNvGrpSpPr>
                <a:grpSpLocks/>
              </p:cNvGrpSpPr>
              <p:nvPr/>
            </p:nvGrpSpPr>
            <p:grpSpPr bwMode="auto">
              <a:xfrm>
                <a:off x="877" y="1630"/>
                <a:ext cx="215" cy="77"/>
                <a:chOff x="877" y="1630"/>
                <a:chExt cx="215" cy="77"/>
              </a:xfrm>
            </p:grpSpPr>
            <p:sp>
              <p:nvSpPr>
                <p:cNvPr id="24645" name="Line 93"/>
                <p:cNvSpPr>
                  <a:spLocks noChangeShapeType="1"/>
                </p:cNvSpPr>
                <p:nvPr>
                  <p:custDataLst>
                    <p:tags r:id="rId47"/>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6" name="Line 94"/>
                <p:cNvSpPr>
                  <a:spLocks noChangeShapeType="1"/>
                </p:cNvSpPr>
                <p:nvPr>
                  <p:custDataLst>
                    <p:tags r:id="rId48"/>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7" name="Line 95"/>
                <p:cNvSpPr>
                  <a:spLocks noChangeShapeType="1"/>
                </p:cNvSpPr>
                <p:nvPr>
                  <p:custDataLst>
                    <p:tags r:id="rId49"/>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8" name="Line 96"/>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9" name="Line 97"/>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4618" name="Group 98"/>
              <p:cNvGrpSpPr>
                <a:grpSpLocks/>
              </p:cNvGrpSpPr>
              <p:nvPr/>
            </p:nvGrpSpPr>
            <p:grpSpPr bwMode="auto">
              <a:xfrm>
                <a:off x="1376" y="1579"/>
                <a:ext cx="215" cy="87"/>
                <a:chOff x="1376" y="1579"/>
                <a:chExt cx="215" cy="87"/>
              </a:xfrm>
            </p:grpSpPr>
            <p:sp>
              <p:nvSpPr>
                <p:cNvPr id="24640" name="Line 99"/>
                <p:cNvSpPr>
                  <a:spLocks noChangeShapeType="1"/>
                </p:cNvSpPr>
                <p:nvPr>
                  <p:custDataLst>
                    <p:tags r:id="rId44"/>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1" name="Line 100"/>
                <p:cNvSpPr>
                  <a:spLocks noChangeShapeType="1"/>
                </p:cNvSpPr>
                <p:nvPr>
                  <p:custDataLst>
                    <p:tags r:id="rId45"/>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2" name="Line 101"/>
                <p:cNvSpPr>
                  <a:spLocks noChangeShapeType="1"/>
                </p:cNvSpPr>
                <p:nvPr>
                  <p:custDataLst>
                    <p:tags r:id="rId46"/>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3" name="Line 102"/>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44" name="Line 103"/>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4619" name="Group 104"/>
              <p:cNvGrpSpPr>
                <a:grpSpLocks/>
              </p:cNvGrpSpPr>
              <p:nvPr/>
            </p:nvGrpSpPr>
            <p:grpSpPr bwMode="auto">
              <a:xfrm>
                <a:off x="584" y="1659"/>
                <a:ext cx="215" cy="85"/>
                <a:chOff x="584" y="1659"/>
                <a:chExt cx="215" cy="85"/>
              </a:xfrm>
            </p:grpSpPr>
            <p:sp>
              <p:nvSpPr>
                <p:cNvPr id="24635" name="Line 105"/>
                <p:cNvSpPr>
                  <a:spLocks noChangeShapeType="1"/>
                </p:cNvSpPr>
                <p:nvPr>
                  <p:custDataLst>
                    <p:tags r:id="rId41"/>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6" name="Line 106"/>
                <p:cNvSpPr>
                  <a:spLocks noChangeShapeType="1"/>
                </p:cNvSpPr>
                <p:nvPr>
                  <p:custDataLst>
                    <p:tags r:id="rId42"/>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7" name="Line 107"/>
                <p:cNvSpPr>
                  <a:spLocks noChangeShapeType="1"/>
                </p:cNvSpPr>
                <p:nvPr>
                  <p:custDataLst>
                    <p:tags r:id="rId43"/>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8" name="Line 108"/>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9" name="Line 109"/>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4620" name="Line 110"/>
              <p:cNvSpPr>
                <a:spLocks noChangeShapeType="1"/>
              </p:cNvSpPr>
              <p:nvPr/>
            </p:nvSpPr>
            <p:spPr bwMode="auto">
              <a:xfrm>
                <a:off x="360" y="1836"/>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4621" name="Freeform 111"/>
              <p:cNvSpPr>
                <a:spLocks/>
              </p:cNvSpPr>
              <p:nvPr/>
            </p:nvSpPr>
            <p:spPr bwMode="auto">
              <a:xfrm>
                <a:off x="358" y="1742"/>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4622" name="Freeform 112"/>
              <p:cNvSpPr>
                <a:spLocks/>
              </p:cNvSpPr>
              <p:nvPr/>
            </p:nvSpPr>
            <p:spPr bwMode="auto">
              <a:xfrm>
                <a:off x="742" y="1700"/>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4623" name="Freeform 113"/>
              <p:cNvSpPr>
                <a:spLocks/>
              </p:cNvSpPr>
              <p:nvPr/>
            </p:nvSpPr>
            <p:spPr bwMode="auto">
              <a:xfrm>
                <a:off x="1030" y="1662"/>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4624" name="Group 114"/>
              <p:cNvGrpSpPr>
                <a:grpSpLocks/>
              </p:cNvGrpSpPr>
              <p:nvPr/>
            </p:nvGrpSpPr>
            <p:grpSpPr bwMode="auto">
              <a:xfrm>
                <a:off x="2120" y="1653"/>
                <a:ext cx="215" cy="75"/>
                <a:chOff x="2120" y="1631"/>
                <a:chExt cx="215" cy="75"/>
              </a:xfrm>
            </p:grpSpPr>
            <p:sp>
              <p:nvSpPr>
                <p:cNvPr id="24630" name="Line 115"/>
                <p:cNvSpPr>
                  <a:spLocks noChangeShapeType="1"/>
                </p:cNvSpPr>
                <p:nvPr>
                  <p:custDataLst>
                    <p:tags r:id="rId38"/>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1" name="Line 116"/>
                <p:cNvSpPr>
                  <a:spLocks noChangeShapeType="1"/>
                </p:cNvSpPr>
                <p:nvPr>
                  <p:custDataLst>
                    <p:tags r:id="rId39"/>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2" name="Line 117"/>
                <p:cNvSpPr>
                  <a:spLocks noChangeShapeType="1"/>
                </p:cNvSpPr>
                <p:nvPr>
                  <p:custDataLst>
                    <p:tags r:id="rId40"/>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3" name="Line 118"/>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34" name="Line 119"/>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4625" name="Freeform 120"/>
              <p:cNvSpPr>
                <a:spLocks/>
              </p:cNvSpPr>
              <p:nvPr/>
            </p:nvSpPr>
            <p:spPr bwMode="auto">
              <a:xfrm>
                <a:off x="1531" y="1662"/>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4626" name="Freeform 121"/>
              <p:cNvSpPr>
                <a:spLocks/>
              </p:cNvSpPr>
              <p:nvPr/>
            </p:nvSpPr>
            <p:spPr bwMode="auto">
              <a:xfrm>
                <a:off x="2274" y="1723"/>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4627" name="Line 122"/>
              <p:cNvSpPr>
                <a:spLocks noChangeShapeType="1"/>
              </p:cNvSpPr>
              <p:nvPr/>
            </p:nvSpPr>
            <p:spPr bwMode="auto">
              <a:xfrm>
                <a:off x="366" y="1836"/>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28" name="Line 123"/>
              <p:cNvSpPr>
                <a:spLocks noChangeShapeType="1"/>
              </p:cNvSpPr>
              <p:nvPr/>
            </p:nvSpPr>
            <p:spPr bwMode="auto">
              <a:xfrm>
                <a:off x="2641" y="1837"/>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4629" name="Line 124"/>
              <p:cNvSpPr>
                <a:spLocks noChangeShapeType="1"/>
              </p:cNvSpPr>
              <p:nvPr/>
            </p:nvSpPr>
            <p:spPr bwMode="auto">
              <a:xfrm>
                <a:off x="366" y="3786"/>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4607" name="AutoShape 125"/>
            <p:cNvSpPr>
              <a:spLocks noChangeArrowheads="1"/>
            </p:cNvSpPr>
            <p:nvPr>
              <p:custDataLst>
                <p:tags r:id="rId28"/>
              </p:custDataLst>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4608" name="Oval 126"/>
            <p:cNvSpPr>
              <a:spLocks noChangeArrowheads="1"/>
            </p:cNvSpPr>
            <p:nvPr>
              <p:custDataLst>
                <p:tags r:id="rId29"/>
              </p:custDataLst>
            </p:nvPr>
          </p:nvSpPr>
          <p:spPr bwMode="auto">
            <a:xfrm>
              <a:off x="2216" y="2119"/>
              <a:ext cx="234" cy="103"/>
            </a:xfrm>
            <a:prstGeom prst="ellipse">
              <a:avLst/>
            </a:prstGeom>
            <a:solidFill>
              <a:schemeClr val="hlink"/>
            </a:solidFill>
            <a:ln w="9525" algn="ctr">
              <a:solidFill>
                <a:schemeClr val="tx1"/>
              </a:solidFill>
              <a:round/>
              <a:headEnd/>
              <a:tailEnd/>
            </a:ln>
          </p:spPr>
          <p:txBody>
            <a:bodyPr lIns="180000" tIns="180000" rIns="180000" bIns="180000" anchor="ctr">
              <a:spAutoFit/>
            </a:bodyPr>
            <a:lstStyle/>
            <a:p>
              <a:endParaRPr lang="en-US" dirty="0"/>
            </a:p>
          </p:txBody>
        </p:sp>
        <p:grpSp>
          <p:nvGrpSpPr>
            <p:cNvPr id="24609" name="Group 127"/>
            <p:cNvGrpSpPr>
              <a:grpSpLocks/>
            </p:cNvGrpSpPr>
            <p:nvPr>
              <p:custDataLst>
                <p:tags r:id="rId30"/>
              </p:custDataLst>
            </p:nvPr>
          </p:nvGrpSpPr>
          <p:grpSpPr bwMode="auto">
            <a:xfrm>
              <a:off x="2092" y="2142"/>
              <a:ext cx="230" cy="1452"/>
              <a:chOff x="2092" y="2142"/>
              <a:chExt cx="230" cy="1452"/>
            </a:xfrm>
          </p:grpSpPr>
          <p:sp>
            <p:nvSpPr>
              <p:cNvPr id="24611" name="Freeform 128"/>
              <p:cNvSpPr>
                <a:spLocks/>
              </p:cNvSpPr>
              <p:nvPr>
                <p:custDataLst>
                  <p:tags r:id="rId32"/>
                </p:custDataLst>
              </p:nvPr>
            </p:nvSpPr>
            <p:spPr bwMode="auto">
              <a:xfrm>
                <a:off x="2112" y="2808"/>
                <a:ext cx="46" cy="786"/>
              </a:xfrm>
              <a:custGeom>
                <a:avLst/>
                <a:gdLst>
                  <a:gd name="T0" fmla="*/ 42 w 46"/>
                  <a:gd name="T1" fmla="*/ 0 h 786"/>
                  <a:gd name="T2" fmla="*/ 42 w 46"/>
                  <a:gd name="T3" fmla="*/ 360 h 786"/>
                  <a:gd name="T4" fmla="*/ 18 w 46"/>
                  <a:gd name="T5" fmla="*/ 528 h 786"/>
                  <a:gd name="T6" fmla="*/ 0 w 46"/>
                  <a:gd name="T7" fmla="*/ 786 h 786"/>
                  <a:gd name="T8" fmla="*/ 0 60000 65536"/>
                  <a:gd name="T9" fmla="*/ 0 60000 65536"/>
                  <a:gd name="T10" fmla="*/ 0 60000 65536"/>
                  <a:gd name="T11" fmla="*/ 0 60000 65536"/>
                  <a:gd name="T12" fmla="*/ 0 w 46"/>
                  <a:gd name="T13" fmla="*/ 0 h 786"/>
                  <a:gd name="T14" fmla="*/ 46 w 46"/>
                  <a:gd name="T15" fmla="*/ 786 h 786"/>
                </a:gdLst>
                <a:ahLst/>
                <a:cxnLst>
                  <a:cxn ang="T8">
                    <a:pos x="T0" y="T1"/>
                  </a:cxn>
                  <a:cxn ang="T9">
                    <a:pos x="T2" y="T3"/>
                  </a:cxn>
                  <a:cxn ang="T10">
                    <a:pos x="T4" y="T5"/>
                  </a:cxn>
                  <a:cxn ang="T11">
                    <a:pos x="T6" y="T7"/>
                  </a:cxn>
                </a:cxnLst>
                <a:rect l="T12" t="T13" r="T14" b="T15"/>
                <a:pathLst>
                  <a:path w="46" h="786">
                    <a:moveTo>
                      <a:pt x="42" y="0"/>
                    </a:moveTo>
                    <a:cubicBezTo>
                      <a:pt x="44" y="136"/>
                      <a:pt x="46" y="272"/>
                      <a:pt x="42" y="360"/>
                    </a:cubicBezTo>
                    <a:cubicBezTo>
                      <a:pt x="38" y="448"/>
                      <a:pt x="25" y="457"/>
                      <a:pt x="18" y="528"/>
                    </a:cubicBezTo>
                    <a:cubicBezTo>
                      <a:pt x="11" y="599"/>
                      <a:pt x="4" y="743"/>
                      <a:pt x="0" y="786"/>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12" name="Freeform 129"/>
              <p:cNvSpPr>
                <a:spLocks/>
              </p:cNvSpPr>
              <p:nvPr>
                <p:custDataLst>
                  <p:tags r:id="rId33"/>
                </p:custDataLst>
              </p:nvPr>
            </p:nvSpPr>
            <p:spPr bwMode="auto">
              <a:xfrm>
                <a:off x="2124" y="2202"/>
                <a:ext cx="120" cy="372"/>
              </a:xfrm>
              <a:custGeom>
                <a:avLst/>
                <a:gdLst>
                  <a:gd name="T0" fmla="*/ 120 w 120"/>
                  <a:gd name="T1" fmla="*/ 0 h 372"/>
                  <a:gd name="T2" fmla="*/ 36 w 120"/>
                  <a:gd name="T3" fmla="*/ 90 h 372"/>
                  <a:gd name="T4" fmla="*/ 18 w 120"/>
                  <a:gd name="T5" fmla="*/ 222 h 372"/>
                  <a:gd name="T6" fmla="*/ 0 w 120"/>
                  <a:gd name="T7" fmla="*/ 372 h 372"/>
                  <a:gd name="T8" fmla="*/ 0 60000 65536"/>
                  <a:gd name="T9" fmla="*/ 0 60000 65536"/>
                  <a:gd name="T10" fmla="*/ 0 60000 65536"/>
                  <a:gd name="T11" fmla="*/ 0 60000 65536"/>
                  <a:gd name="T12" fmla="*/ 0 w 120"/>
                  <a:gd name="T13" fmla="*/ 0 h 372"/>
                  <a:gd name="T14" fmla="*/ 120 w 120"/>
                  <a:gd name="T15" fmla="*/ 372 h 372"/>
                </a:gdLst>
                <a:ahLst/>
                <a:cxnLst>
                  <a:cxn ang="T8">
                    <a:pos x="T0" y="T1"/>
                  </a:cxn>
                  <a:cxn ang="T9">
                    <a:pos x="T2" y="T3"/>
                  </a:cxn>
                  <a:cxn ang="T10">
                    <a:pos x="T4" y="T5"/>
                  </a:cxn>
                  <a:cxn ang="T11">
                    <a:pos x="T6" y="T7"/>
                  </a:cxn>
                </a:cxnLst>
                <a:rect l="T12" t="T13" r="T14" b="T15"/>
                <a:pathLst>
                  <a:path w="120" h="372">
                    <a:moveTo>
                      <a:pt x="120" y="0"/>
                    </a:moveTo>
                    <a:cubicBezTo>
                      <a:pt x="86" y="26"/>
                      <a:pt x="53" y="53"/>
                      <a:pt x="36" y="90"/>
                    </a:cubicBezTo>
                    <a:cubicBezTo>
                      <a:pt x="19" y="127"/>
                      <a:pt x="24" y="175"/>
                      <a:pt x="18" y="222"/>
                    </a:cubicBezTo>
                    <a:cubicBezTo>
                      <a:pt x="12" y="269"/>
                      <a:pt x="3" y="348"/>
                      <a:pt x="0" y="372"/>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13" name="Freeform 130"/>
              <p:cNvSpPr>
                <a:spLocks/>
              </p:cNvSpPr>
              <p:nvPr>
                <p:custDataLst>
                  <p:tags r:id="rId34"/>
                </p:custDataLst>
              </p:nvPr>
            </p:nvSpPr>
            <p:spPr bwMode="auto">
              <a:xfrm>
                <a:off x="2092" y="2484"/>
                <a:ext cx="24" cy="546"/>
              </a:xfrm>
              <a:custGeom>
                <a:avLst/>
                <a:gdLst>
                  <a:gd name="T0" fmla="*/ 8 w 24"/>
                  <a:gd name="T1" fmla="*/ 0 h 546"/>
                  <a:gd name="T2" fmla="*/ 2 w 24"/>
                  <a:gd name="T3" fmla="*/ 222 h 546"/>
                  <a:gd name="T4" fmla="*/ 20 w 24"/>
                  <a:gd name="T5" fmla="*/ 414 h 546"/>
                  <a:gd name="T6" fmla="*/ 20 w 24"/>
                  <a:gd name="T7" fmla="*/ 546 h 546"/>
                  <a:gd name="T8" fmla="*/ 0 60000 65536"/>
                  <a:gd name="T9" fmla="*/ 0 60000 65536"/>
                  <a:gd name="T10" fmla="*/ 0 60000 65536"/>
                  <a:gd name="T11" fmla="*/ 0 60000 65536"/>
                  <a:gd name="T12" fmla="*/ 0 w 24"/>
                  <a:gd name="T13" fmla="*/ 0 h 546"/>
                  <a:gd name="T14" fmla="*/ 24 w 24"/>
                  <a:gd name="T15" fmla="*/ 546 h 546"/>
                </a:gdLst>
                <a:ahLst/>
                <a:cxnLst>
                  <a:cxn ang="T8">
                    <a:pos x="T0" y="T1"/>
                  </a:cxn>
                  <a:cxn ang="T9">
                    <a:pos x="T2" y="T3"/>
                  </a:cxn>
                  <a:cxn ang="T10">
                    <a:pos x="T4" y="T5"/>
                  </a:cxn>
                  <a:cxn ang="T11">
                    <a:pos x="T6" y="T7"/>
                  </a:cxn>
                </a:cxnLst>
                <a:rect l="T12" t="T13" r="T14" b="T15"/>
                <a:pathLst>
                  <a:path w="24" h="546">
                    <a:moveTo>
                      <a:pt x="8" y="0"/>
                    </a:moveTo>
                    <a:cubicBezTo>
                      <a:pt x="4" y="76"/>
                      <a:pt x="0" y="153"/>
                      <a:pt x="2" y="222"/>
                    </a:cubicBezTo>
                    <a:cubicBezTo>
                      <a:pt x="4" y="291"/>
                      <a:pt x="17" y="360"/>
                      <a:pt x="20" y="414"/>
                    </a:cubicBezTo>
                    <a:cubicBezTo>
                      <a:pt x="23" y="468"/>
                      <a:pt x="24" y="529"/>
                      <a:pt x="20" y="546"/>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14" name="Freeform 131"/>
              <p:cNvSpPr>
                <a:spLocks/>
              </p:cNvSpPr>
              <p:nvPr>
                <p:custDataLst>
                  <p:tags r:id="rId35"/>
                </p:custDataLst>
              </p:nvPr>
            </p:nvSpPr>
            <p:spPr bwMode="auto">
              <a:xfrm>
                <a:off x="2148" y="2442"/>
                <a:ext cx="36" cy="540"/>
              </a:xfrm>
              <a:custGeom>
                <a:avLst/>
                <a:gdLst>
                  <a:gd name="T0" fmla="*/ 18 w 36"/>
                  <a:gd name="T1" fmla="*/ 0 h 540"/>
                  <a:gd name="T2" fmla="*/ 0 w 36"/>
                  <a:gd name="T3" fmla="*/ 84 h 540"/>
                  <a:gd name="T4" fmla="*/ 18 w 36"/>
                  <a:gd name="T5" fmla="*/ 186 h 540"/>
                  <a:gd name="T6" fmla="*/ 30 w 36"/>
                  <a:gd name="T7" fmla="*/ 336 h 540"/>
                  <a:gd name="T8" fmla="*/ 36 w 36"/>
                  <a:gd name="T9" fmla="*/ 540 h 540"/>
                  <a:gd name="T10" fmla="*/ 0 60000 65536"/>
                  <a:gd name="T11" fmla="*/ 0 60000 65536"/>
                  <a:gd name="T12" fmla="*/ 0 60000 65536"/>
                  <a:gd name="T13" fmla="*/ 0 60000 65536"/>
                  <a:gd name="T14" fmla="*/ 0 60000 65536"/>
                  <a:gd name="T15" fmla="*/ 0 w 36"/>
                  <a:gd name="T16" fmla="*/ 0 h 540"/>
                  <a:gd name="T17" fmla="*/ 36 w 36"/>
                  <a:gd name="T18" fmla="*/ 540 h 540"/>
                </a:gdLst>
                <a:ahLst/>
                <a:cxnLst>
                  <a:cxn ang="T10">
                    <a:pos x="T0" y="T1"/>
                  </a:cxn>
                  <a:cxn ang="T11">
                    <a:pos x="T2" y="T3"/>
                  </a:cxn>
                  <a:cxn ang="T12">
                    <a:pos x="T4" y="T5"/>
                  </a:cxn>
                  <a:cxn ang="T13">
                    <a:pos x="T6" y="T7"/>
                  </a:cxn>
                  <a:cxn ang="T14">
                    <a:pos x="T8" y="T9"/>
                  </a:cxn>
                </a:cxnLst>
                <a:rect l="T15" t="T16" r="T17" b="T18"/>
                <a:pathLst>
                  <a:path w="36" h="540">
                    <a:moveTo>
                      <a:pt x="18" y="0"/>
                    </a:moveTo>
                    <a:cubicBezTo>
                      <a:pt x="15" y="14"/>
                      <a:pt x="0" y="53"/>
                      <a:pt x="0" y="84"/>
                    </a:cubicBezTo>
                    <a:cubicBezTo>
                      <a:pt x="0" y="115"/>
                      <a:pt x="13" y="144"/>
                      <a:pt x="18" y="186"/>
                    </a:cubicBezTo>
                    <a:cubicBezTo>
                      <a:pt x="23" y="228"/>
                      <a:pt x="27" y="277"/>
                      <a:pt x="30" y="336"/>
                    </a:cubicBezTo>
                    <a:cubicBezTo>
                      <a:pt x="33" y="395"/>
                      <a:pt x="35" y="498"/>
                      <a:pt x="36" y="540"/>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15" name="Freeform 132"/>
              <p:cNvSpPr>
                <a:spLocks/>
              </p:cNvSpPr>
              <p:nvPr>
                <p:custDataLst>
                  <p:tags r:id="rId36"/>
                </p:custDataLst>
              </p:nvPr>
            </p:nvSpPr>
            <p:spPr bwMode="auto">
              <a:xfrm>
                <a:off x="2136" y="2616"/>
                <a:ext cx="4" cy="126"/>
              </a:xfrm>
              <a:custGeom>
                <a:avLst/>
                <a:gdLst>
                  <a:gd name="T0" fmla="*/ 0 w 4"/>
                  <a:gd name="T1" fmla="*/ 0 h 126"/>
                  <a:gd name="T2" fmla="*/ 0 w 4"/>
                  <a:gd name="T3" fmla="*/ 126 h 126"/>
                  <a:gd name="T4" fmla="*/ 0 60000 65536"/>
                  <a:gd name="T5" fmla="*/ 0 60000 65536"/>
                  <a:gd name="T6" fmla="*/ 0 w 4"/>
                  <a:gd name="T7" fmla="*/ 0 h 126"/>
                  <a:gd name="T8" fmla="*/ 4 w 4"/>
                  <a:gd name="T9" fmla="*/ 126 h 126"/>
                </a:gdLst>
                <a:ahLst/>
                <a:cxnLst>
                  <a:cxn ang="T4">
                    <a:pos x="T0" y="T1"/>
                  </a:cxn>
                  <a:cxn ang="T5">
                    <a:pos x="T2" y="T3"/>
                  </a:cxn>
                </a:cxnLst>
                <a:rect l="T6" t="T7" r="T8" b="T9"/>
                <a:pathLst>
                  <a:path w="4" h="126">
                    <a:moveTo>
                      <a:pt x="0" y="0"/>
                    </a:moveTo>
                    <a:cubicBezTo>
                      <a:pt x="2" y="54"/>
                      <a:pt x="4" y="109"/>
                      <a:pt x="0" y="126"/>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sp>
            <p:nvSpPr>
              <p:cNvPr id="24616" name="Freeform 133"/>
              <p:cNvSpPr>
                <a:spLocks/>
              </p:cNvSpPr>
              <p:nvPr>
                <p:custDataLst>
                  <p:tags r:id="rId37"/>
                </p:custDataLst>
              </p:nvPr>
            </p:nvSpPr>
            <p:spPr bwMode="auto">
              <a:xfrm>
                <a:off x="2136" y="2142"/>
                <a:ext cx="186" cy="150"/>
              </a:xfrm>
              <a:custGeom>
                <a:avLst/>
                <a:gdLst>
                  <a:gd name="T0" fmla="*/ 186 w 186"/>
                  <a:gd name="T1" fmla="*/ 0 h 150"/>
                  <a:gd name="T2" fmla="*/ 66 w 186"/>
                  <a:gd name="T3" fmla="*/ 48 h 150"/>
                  <a:gd name="T4" fmla="*/ 0 w 186"/>
                  <a:gd name="T5" fmla="*/ 150 h 150"/>
                  <a:gd name="T6" fmla="*/ 0 60000 65536"/>
                  <a:gd name="T7" fmla="*/ 0 60000 65536"/>
                  <a:gd name="T8" fmla="*/ 0 60000 65536"/>
                  <a:gd name="T9" fmla="*/ 0 w 186"/>
                  <a:gd name="T10" fmla="*/ 0 h 150"/>
                  <a:gd name="T11" fmla="*/ 186 w 186"/>
                  <a:gd name="T12" fmla="*/ 150 h 150"/>
                </a:gdLst>
                <a:ahLst/>
                <a:cxnLst>
                  <a:cxn ang="T6">
                    <a:pos x="T0" y="T1"/>
                  </a:cxn>
                  <a:cxn ang="T7">
                    <a:pos x="T2" y="T3"/>
                  </a:cxn>
                  <a:cxn ang="T8">
                    <a:pos x="T4" y="T5"/>
                  </a:cxn>
                </a:cxnLst>
                <a:rect l="T9" t="T10" r="T11" b="T12"/>
                <a:pathLst>
                  <a:path w="186" h="150">
                    <a:moveTo>
                      <a:pt x="186" y="0"/>
                    </a:moveTo>
                    <a:cubicBezTo>
                      <a:pt x="141" y="11"/>
                      <a:pt x="97" y="23"/>
                      <a:pt x="66" y="48"/>
                    </a:cubicBezTo>
                    <a:cubicBezTo>
                      <a:pt x="35" y="73"/>
                      <a:pt x="17" y="111"/>
                      <a:pt x="0" y="150"/>
                    </a:cubicBezTo>
                  </a:path>
                </a:pathLst>
              </a:custGeom>
              <a:noFill/>
              <a:ln w="9525">
                <a:solidFill>
                  <a:schemeClr val="tx1"/>
                </a:solidFill>
                <a:round/>
                <a:headEnd/>
                <a:tailEnd/>
              </a:ln>
            </p:spPr>
            <p:txBody>
              <a:bodyPr wrap="none" lIns="180000" tIns="180000" rIns="180000" bIns="180000" anchor="ctr">
                <a:spAutoFit/>
              </a:bodyPr>
              <a:lstStyle/>
              <a:p>
                <a:endParaRPr lang="en-US" dirty="0"/>
              </a:p>
            </p:txBody>
          </p:sp>
        </p:grpSp>
        <p:sp>
          <p:nvSpPr>
            <p:cNvPr id="24610" name="AutoShape 134"/>
            <p:cNvSpPr>
              <a:spLocks noChangeArrowheads="1"/>
            </p:cNvSpPr>
            <p:nvPr>
              <p:custDataLst>
                <p:tags r:id="rId31"/>
              </p:custDataLst>
            </p:nvPr>
          </p:nvSpPr>
          <p:spPr bwMode="auto">
            <a:xfrm>
              <a:off x="192" y="3462"/>
              <a:ext cx="2264" cy="498"/>
            </a:xfrm>
            <a:prstGeom prst="doubleWave">
              <a:avLst>
                <a:gd name="adj1" fmla="val 6500"/>
                <a:gd name="adj2" fmla="val 0"/>
              </a:avLst>
            </a:prstGeom>
            <a:solidFill>
              <a:schemeClr val="hlink"/>
            </a:solidFill>
            <a:ln w="9525" algn="ctr">
              <a:noFill/>
              <a:miter lim="800000"/>
              <a:headEnd/>
              <a:tailEnd/>
            </a:ln>
          </p:spPr>
          <p:txBody>
            <a:bodyPr lIns="180000" tIns="180000" rIns="180000" bIns="180000" anchor="ctr">
              <a:spAutoFit/>
            </a:bodyPr>
            <a:lstStyle/>
            <a:p>
              <a:endParaRPr lang="en-US" dirty="0"/>
            </a:p>
          </p:txBody>
        </p:sp>
      </p:grpSp>
      <p:graphicFrame>
        <p:nvGraphicFramePr>
          <p:cNvPr id="24578" name="Rectangle 13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65" name="think-cell Slide" r:id="rId80" imgW="0" imgH="0" progId="TCLayout.ActiveDocument.1">
                  <p:embed/>
                </p:oleObj>
              </mc:Choice>
              <mc:Fallback>
                <p:oleObj name="think-cell Slide" r:id="rId8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Rectangle 136"/>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marL="304800" indent="-304800" eaLnBrk="0" hangingPunct="0">
              <a:lnSpc>
                <a:spcPct val="110000"/>
              </a:lnSpc>
              <a:spcBef>
                <a:spcPct val="0"/>
              </a:spcBef>
              <a:buFont typeface="Wingdings" pitchFamily="2" charset="2"/>
              <a:buNone/>
            </a:pPr>
            <a:endParaRPr lang="en-US" sz="1800" b="1" dirty="0"/>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Too close to side wall – interference from ladder rungs and support braces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Correct installation – 1/3 the distance from the side wall, no obstructions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Center of a parabolic tank – problems with secondary echoes</a:t>
            </a:r>
          </a:p>
          <a:p>
            <a:pPr marL="306388" lvl="1" indent="-304800" eaLnBrk="0" hangingPunct="0">
              <a:lnSpc>
                <a:spcPct val="110000"/>
              </a:lnSpc>
              <a:spcBef>
                <a:spcPct val="0"/>
              </a:spcBef>
              <a:spcAft>
                <a:spcPct val="40000"/>
              </a:spcAft>
              <a:buClr>
                <a:schemeClr val="tx1"/>
              </a:buClr>
              <a:buFont typeface="Wingdings" pitchFamily="2" charset="2"/>
              <a:buAutoNum type="arabicPeriod"/>
            </a:pPr>
            <a:r>
              <a:rPr lang="en-US" sz="1800" dirty="0"/>
              <a:t>Obstruction from fill stream </a:t>
            </a:r>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6388" lvl="1" indent="-304800" eaLnBrk="0" hangingPunct="0">
              <a:lnSpc>
                <a:spcPct val="110000"/>
              </a:lnSpc>
              <a:spcBef>
                <a:spcPct val="0"/>
              </a:spcBef>
              <a:spcAft>
                <a:spcPct val="40000"/>
              </a:spcAft>
              <a:buClr>
                <a:schemeClr val="tx1"/>
              </a:buClr>
              <a:buFont typeface="Wingdings" pitchFamily="2" charset="2"/>
              <a:buChar char="§"/>
            </a:pPr>
            <a:endParaRPr lang="en-US" sz="1800" dirty="0"/>
          </a:p>
          <a:p>
            <a:pPr marL="304800" indent="-304800" eaLnBrk="0" hangingPunct="0">
              <a:lnSpc>
                <a:spcPct val="110000"/>
              </a:lnSpc>
              <a:spcBef>
                <a:spcPct val="0"/>
              </a:spcBef>
              <a:buFont typeface="Wingdings" pitchFamily="2" charset="2"/>
              <a:buNone/>
            </a:pPr>
            <a:endParaRPr lang="en-US" sz="1800" dirty="0"/>
          </a:p>
          <a:p>
            <a:pPr marL="306388" lvl="1" indent="-304800"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36" name="TextBox 135"/>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2013927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Group 4"/>
          <p:cNvGrpSpPr>
            <a:grpSpLocks/>
          </p:cNvGrpSpPr>
          <p:nvPr/>
        </p:nvGrpSpPr>
        <p:grpSpPr bwMode="auto">
          <a:xfrm>
            <a:off x="4648200" y="1600200"/>
            <a:ext cx="4321175" cy="4233863"/>
            <a:chOff x="140" y="1312"/>
            <a:chExt cx="2722" cy="2667"/>
          </a:xfrm>
        </p:grpSpPr>
        <p:grpSp>
          <p:nvGrpSpPr>
            <p:cNvPr id="25606" name="Group 5"/>
            <p:cNvGrpSpPr>
              <a:grpSpLocks/>
            </p:cNvGrpSpPr>
            <p:nvPr>
              <p:custDataLst>
                <p:tags r:id="rId3"/>
              </p:custDataLst>
            </p:nvPr>
          </p:nvGrpSpPr>
          <p:grpSpPr bwMode="auto">
            <a:xfrm>
              <a:off x="713" y="1658"/>
              <a:ext cx="184" cy="251"/>
              <a:chOff x="2143" y="1633"/>
              <a:chExt cx="778" cy="1019"/>
            </a:xfrm>
          </p:grpSpPr>
          <p:sp>
            <p:nvSpPr>
              <p:cNvPr id="25709" name="Rectangle 6"/>
              <p:cNvSpPr>
                <a:spLocks noChangeArrowheads="1"/>
              </p:cNvSpPr>
              <p:nvPr>
                <p:custDataLst>
                  <p:tags r:id="rId69"/>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5710" name="AutoShape 7"/>
              <p:cNvSpPr>
                <a:spLocks noChangeArrowheads="1"/>
              </p:cNvSpPr>
              <p:nvPr>
                <p:custDataLst>
                  <p:tags r:id="rId70"/>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5711" name="Group 8"/>
              <p:cNvGrpSpPr>
                <a:grpSpLocks/>
              </p:cNvGrpSpPr>
              <p:nvPr>
                <p:custDataLst>
                  <p:tags r:id="rId71"/>
                </p:custDataLst>
              </p:nvPr>
            </p:nvGrpSpPr>
            <p:grpSpPr bwMode="auto">
              <a:xfrm>
                <a:off x="2341" y="2089"/>
                <a:ext cx="365" cy="161"/>
                <a:chOff x="2191" y="2209"/>
                <a:chExt cx="677" cy="113"/>
              </a:xfrm>
            </p:grpSpPr>
            <p:sp>
              <p:nvSpPr>
                <p:cNvPr id="25716" name="Rectangle 9"/>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5717" name="Rectangle 10"/>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18" name="Rectangle 11"/>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19" name="Rectangle 12"/>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20" name="Rectangle 13"/>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5712" name="AutoShape 14"/>
              <p:cNvSpPr>
                <a:spLocks noChangeArrowheads="1"/>
              </p:cNvSpPr>
              <p:nvPr>
                <p:custDataLst>
                  <p:tags r:id="rId72"/>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5713" name="AutoShape 15"/>
              <p:cNvSpPr>
                <a:spLocks noChangeArrowheads="1"/>
              </p:cNvSpPr>
              <p:nvPr>
                <p:custDataLst>
                  <p:tags r:id="rId73"/>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5714" name="Rectangle 16"/>
              <p:cNvSpPr>
                <a:spLocks noChangeArrowheads="1"/>
              </p:cNvSpPr>
              <p:nvPr>
                <p:custDataLst>
                  <p:tags r:id="rId74"/>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5715" name="AutoShape 17"/>
              <p:cNvSpPr>
                <a:spLocks noChangeArrowheads="1"/>
              </p:cNvSpPr>
              <p:nvPr>
                <p:custDataLst>
                  <p:tags r:id="rId75"/>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5607" name="Group 18"/>
            <p:cNvGrpSpPr>
              <a:grpSpLocks/>
            </p:cNvGrpSpPr>
            <p:nvPr>
              <p:custDataLst>
                <p:tags r:id="rId4"/>
              </p:custDataLst>
            </p:nvPr>
          </p:nvGrpSpPr>
          <p:grpSpPr bwMode="auto">
            <a:xfrm>
              <a:off x="1213" y="1606"/>
              <a:ext cx="184" cy="251"/>
              <a:chOff x="2143" y="1633"/>
              <a:chExt cx="778" cy="1019"/>
            </a:xfrm>
          </p:grpSpPr>
          <p:sp>
            <p:nvSpPr>
              <p:cNvPr id="25697" name="Rectangle 19"/>
              <p:cNvSpPr>
                <a:spLocks noChangeArrowheads="1"/>
              </p:cNvSpPr>
              <p:nvPr>
                <p:custDataLst>
                  <p:tags r:id="rId62"/>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5698" name="AutoShape 20"/>
              <p:cNvSpPr>
                <a:spLocks noChangeArrowheads="1"/>
              </p:cNvSpPr>
              <p:nvPr>
                <p:custDataLst>
                  <p:tags r:id="rId63"/>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5699" name="Group 21"/>
              <p:cNvGrpSpPr>
                <a:grpSpLocks/>
              </p:cNvGrpSpPr>
              <p:nvPr>
                <p:custDataLst>
                  <p:tags r:id="rId64"/>
                </p:custDataLst>
              </p:nvPr>
            </p:nvGrpSpPr>
            <p:grpSpPr bwMode="auto">
              <a:xfrm>
                <a:off x="2341" y="2089"/>
                <a:ext cx="365" cy="161"/>
                <a:chOff x="2191" y="2209"/>
                <a:chExt cx="677" cy="113"/>
              </a:xfrm>
            </p:grpSpPr>
            <p:sp>
              <p:nvSpPr>
                <p:cNvPr id="25704" name="Rectangle 22"/>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5705" name="Rectangle 23"/>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06" name="Rectangle 24"/>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07" name="Rectangle 25"/>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708" name="Rectangle 26"/>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5700" name="AutoShape 27"/>
              <p:cNvSpPr>
                <a:spLocks noChangeArrowheads="1"/>
              </p:cNvSpPr>
              <p:nvPr>
                <p:custDataLst>
                  <p:tags r:id="rId65"/>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5701" name="AutoShape 28"/>
              <p:cNvSpPr>
                <a:spLocks noChangeArrowheads="1"/>
              </p:cNvSpPr>
              <p:nvPr>
                <p:custDataLst>
                  <p:tags r:id="rId66"/>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5702" name="Rectangle 29"/>
              <p:cNvSpPr>
                <a:spLocks noChangeArrowheads="1"/>
              </p:cNvSpPr>
              <p:nvPr>
                <p:custDataLst>
                  <p:tags r:id="rId67"/>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5703" name="AutoShape 30"/>
              <p:cNvSpPr>
                <a:spLocks noChangeArrowheads="1"/>
              </p:cNvSpPr>
              <p:nvPr>
                <p:custDataLst>
                  <p:tags r:id="rId68"/>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5608" name="Group 31"/>
            <p:cNvGrpSpPr>
              <a:grpSpLocks/>
            </p:cNvGrpSpPr>
            <p:nvPr>
              <p:custDataLst>
                <p:tags r:id="rId5"/>
              </p:custDataLst>
            </p:nvPr>
          </p:nvGrpSpPr>
          <p:grpSpPr bwMode="auto">
            <a:xfrm>
              <a:off x="416" y="1687"/>
              <a:ext cx="184" cy="251"/>
              <a:chOff x="2143" y="1633"/>
              <a:chExt cx="778" cy="1019"/>
            </a:xfrm>
          </p:grpSpPr>
          <p:sp>
            <p:nvSpPr>
              <p:cNvPr id="25685" name="Rectangle 32"/>
              <p:cNvSpPr>
                <a:spLocks noChangeArrowheads="1"/>
              </p:cNvSpPr>
              <p:nvPr>
                <p:custDataLst>
                  <p:tags r:id="rId55"/>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5686" name="AutoShape 33"/>
              <p:cNvSpPr>
                <a:spLocks noChangeArrowheads="1"/>
              </p:cNvSpPr>
              <p:nvPr>
                <p:custDataLst>
                  <p:tags r:id="rId56"/>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5687" name="Group 34"/>
              <p:cNvGrpSpPr>
                <a:grpSpLocks/>
              </p:cNvGrpSpPr>
              <p:nvPr>
                <p:custDataLst>
                  <p:tags r:id="rId57"/>
                </p:custDataLst>
              </p:nvPr>
            </p:nvGrpSpPr>
            <p:grpSpPr bwMode="auto">
              <a:xfrm>
                <a:off x="2341" y="2089"/>
                <a:ext cx="365" cy="161"/>
                <a:chOff x="2191" y="2209"/>
                <a:chExt cx="677" cy="113"/>
              </a:xfrm>
            </p:grpSpPr>
            <p:sp>
              <p:nvSpPr>
                <p:cNvPr id="25692" name="Rectangle 35"/>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5693" name="Rectangle 36"/>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94" name="Rectangle 37"/>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95" name="Rectangle 38"/>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96" name="Rectangle 39"/>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5688" name="AutoShape 40"/>
              <p:cNvSpPr>
                <a:spLocks noChangeArrowheads="1"/>
              </p:cNvSpPr>
              <p:nvPr>
                <p:custDataLst>
                  <p:tags r:id="rId58"/>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5689" name="AutoShape 41"/>
              <p:cNvSpPr>
                <a:spLocks noChangeArrowheads="1"/>
              </p:cNvSpPr>
              <p:nvPr>
                <p:custDataLst>
                  <p:tags r:id="rId59"/>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5690" name="Rectangle 42"/>
              <p:cNvSpPr>
                <a:spLocks noChangeArrowheads="1"/>
              </p:cNvSpPr>
              <p:nvPr>
                <p:custDataLst>
                  <p:tags r:id="rId60"/>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5691" name="AutoShape 43"/>
              <p:cNvSpPr>
                <a:spLocks noChangeArrowheads="1"/>
              </p:cNvSpPr>
              <p:nvPr>
                <p:custDataLst>
                  <p:tags r:id="rId61"/>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5609" name="Group 44"/>
            <p:cNvGrpSpPr>
              <a:grpSpLocks/>
            </p:cNvGrpSpPr>
            <p:nvPr>
              <p:custDataLst>
                <p:tags r:id="rId6"/>
              </p:custDataLst>
            </p:nvPr>
          </p:nvGrpSpPr>
          <p:grpSpPr bwMode="auto">
            <a:xfrm>
              <a:off x="1957" y="1679"/>
              <a:ext cx="184" cy="251"/>
              <a:chOff x="2143" y="1633"/>
              <a:chExt cx="778" cy="1019"/>
            </a:xfrm>
          </p:grpSpPr>
          <p:sp>
            <p:nvSpPr>
              <p:cNvPr id="25673" name="Rectangle 45"/>
              <p:cNvSpPr>
                <a:spLocks noChangeArrowheads="1"/>
              </p:cNvSpPr>
              <p:nvPr>
                <p:custDataLst>
                  <p:tags r:id="rId48"/>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5674" name="AutoShape 46"/>
              <p:cNvSpPr>
                <a:spLocks noChangeArrowheads="1"/>
              </p:cNvSpPr>
              <p:nvPr>
                <p:custDataLst>
                  <p:tags r:id="rId49"/>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5675" name="Group 47"/>
              <p:cNvGrpSpPr>
                <a:grpSpLocks/>
              </p:cNvGrpSpPr>
              <p:nvPr>
                <p:custDataLst>
                  <p:tags r:id="rId50"/>
                </p:custDataLst>
              </p:nvPr>
            </p:nvGrpSpPr>
            <p:grpSpPr bwMode="auto">
              <a:xfrm>
                <a:off x="2341" y="2089"/>
                <a:ext cx="365" cy="161"/>
                <a:chOff x="2191" y="2209"/>
                <a:chExt cx="677" cy="113"/>
              </a:xfrm>
            </p:grpSpPr>
            <p:sp>
              <p:nvSpPr>
                <p:cNvPr id="25680" name="Rectangle 48"/>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5681" name="Rectangle 49"/>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82" name="Rectangle 50"/>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83" name="Rectangle 51"/>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5684" name="Rectangle 52"/>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5676" name="AutoShape 53"/>
              <p:cNvSpPr>
                <a:spLocks noChangeArrowheads="1"/>
              </p:cNvSpPr>
              <p:nvPr>
                <p:custDataLst>
                  <p:tags r:id="rId51"/>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5677" name="AutoShape 54"/>
              <p:cNvSpPr>
                <a:spLocks noChangeArrowheads="1"/>
              </p:cNvSpPr>
              <p:nvPr>
                <p:custDataLst>
                  <p:tags r:id="rId52"/>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5678" name="Rectangle 55"/>
              <p:cNvSpPr>
                <a:spLocks noChangeArrowheads="1"/>
              </p:cNvSpPr>
              <p:nvPr>
                <p:custDataLst>
                  <p:tags r:id="rId53"/>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5679" name="AutoShape 56"/>
              <p:cNvSpPr>
                <a:spLocks noChangeArrowheads="1"/>
              </p:cNvSpPr>
              <p:nvPr>
                <p:custDataLst>
                  <p:tags r:id="rId54"/>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5610" name="Group 57"/>
            <p:cNvGrpSpPr>
              <a:grpSpLocks/>
            </p:cNvGrpSpPr>
            <p:nvPr>
              <p:custDataLst>
                <p:tags r:id="rId7"/>
              </p:custDataLst>
            </p:nvPr>
          </p:nvGrpSpPr>
          <p:grpSpPr bwMode="auto">
            <a:xfrm>
              <a:off x="697" y="1816"/>
              <a:ext cx="215" cy="77"/>
              <a:chOff x="877" y="1630"/>
              <a:chExt cx="215" cy="77"/>
            </a:xfrm>
          </p:grpSpPr>
          <p:sp>
            <p:nvSpPr>
              <p:cNvPr id="25668" name="Line 58"/>
              <p:cNvSpPr>
                <a:spLocks noChangeShapeType="1"/>
              </p:cNvSpPr>
              <p:nvPr>
                <p:custDataLst>
                  <p:tags r:id="rId45"/>
                </p:custDataLst>
              </p:nvPr>
            </p:nvSpPr>
            <p:spPr bwMode="auto">
              <a:xfrm>
                <a:off x="877" y="1630"/>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9" name="Line 59"/>
              <p:cNvSpPr>
                <a:spLocks noChangeShapeType="1"/>
              </p:cNvSpPr>
              <p:nvPr>
                <p:custDataLst>
                  <p:tags r:id="rId46"/>
                </p:custDataLst>
              </p:nvPr>
            </p:nvSpPr>
            <p:spPr bwMode="auto">
              <a:xfrm flipV="1">
                <a:off x="877"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70" name="Line 60"/>
              <p:cNvSpPr>
                <a:spLocks noChangeShapeType="1"/>
              </p:cNvSpPr>
              <p:nvPr>
                <p:custDataLst>
                  <p:tags r:id="rId47"/>
                </p:custDataLst>
              </p:nvPr>
            </p:nvSpPr>
            <p:spPr bwMode="auto">
              <a:xfrm flipV="1">
                <a:off x="1028" y="1644"/>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71" name="Line 61"/>
              <p:cNvSpPr>
                <a:spLocks noChangeShapeType="1"/>
              </p:cNvSpPr>
              <p:nvPr/>
            </p:nvSpPr>
            <p:spPr bwMode="auto">
              <a:xfrm>
                <a:off x="934" y="1645"/>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72" name="Line 62"/>
              <p:cNvSpPr>
                <a:spLocks noChangeShapeType="1"/>
              </p:cNvSpPr>
              <p:nvPr/>
            </p:nvSpPr>
            <p:spPr bwMode="auto">
              <a:xfrm>
                <a:off x="1034" y="1645"/>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5611" name="Group 63"/>
            <p:cNvGrpSpPr>
              <a:grpSpLocks/>
            </p:cNvGrpSpPr>
            <p:nvPr>
              <p:custDataLst>
                <p:tags r:id="rId8"/>
              </p:custDataLst>
            </p:nvPr>
          </p:nvGrpSpPr>
          <p:grpSpPr bwMode="auto">
            <a:xfrm>
              <a:off x="1196" y="1765"/>
              <a:ext cx="215" cy="87"/>
              <a:chOff x="1376" y="1579"/>
              <a:chExt cx="215" cy="87"/>
            </a:xfrm>
          </p:grpSpPr>
          <p:sp>
            <p:nvSpPr>
              <p:cNvPr id="25663" name="Line 64"/>
              <p:cNvSpPr>
                <a:spLocks noChangeShapeType="1"/>
              </p:cNvSpPr>
              <p:nvPr>
                <p:custDataLst>
                  <p:tags r:id="rId42"/>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4" name="Line 65"/>
              <p:cNvSpPr>
                <a:spLocks noChangeShapeType="1"/>
              </p:cNvSpPr>
              <p:nvPr>
                <p:custDataLst>
                  <p:tags r:id="rId43"/>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5" name="Line 66"/>
              <p:cNvSpPr>
                <a:spLocks noChangeShapeType="1"/>
              </p:cNvSpPr>
              <p:nvPr>
                <p:custDataLst>
                  <p:tags r:id="rId44"/>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6" name="Line 67"/>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7" name="Line 68"/>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pSp>
          <p:nvGrpSpPr>
            <p:cNvPr id="25612" name="Group 69"/>
            <p:cNvGrpSpPr>
              <a:grpSpLocks/>
            </p:cNvGrpSpPr>
            <p:nvPr>
              <p:custDataLst>
                <p:tags r:id="rId9"/>
              </p:custDataLst>
            </p:nvPr>
          </p:nvGrpSpPr>
          <p:grpSpPr bwMode="auto">
            <a:xfrm>
              <a:off x="404" y="1845"/>
              <a:ext cx="215" cy="85"/>
              <a:chOff x="584" y="1659"/>
              <a:chExt cx="215" cy="85"/>
            </a:xfrm>
          </p:grpSpPr>
          <p:sp>
            <p:nvSpPr>
              <p:cNvPr id="25658" name="Line 70"/>
              <p:cNvSpPr>
                <a:spLocks noChangeShapeType="1"/>
              </p:cNvSpPr>
              <p:nvPr>
                <p:custDataLst>
                  <p:tags r:id="rId39"/>
                </p:custDataLst>
              </p:nvPr>
            </p:nvSpPr>
            <p:spPr bwMode="auto">
              <a:xfrm>
                <a:off x="584" y="165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59" name="Line 71"/>
              <p:cNvSpPr>
                <a:spLocks noChangeShapeType="1"/>
              </p:cNvSpPr>
              <p:nvPr>
                <p:custDataLst>
                  <p:tags r:id="rId40"/>
                </p:custDataLst>
              </p:nvPr>
            </p:nvSpPr>
            <p:spPr bwMode="auto">
              <a:xfrm flipV="1">
                <a:off x="584"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0" name="Line 72"/>
              <p:cNvSpPr>
                <a:spLocks noChangeShapeType="1"/>
              </p:cNvSpPr>
              <p:nvPr>
                <p:custDataLst>
                  <p:tags r:id="rId41"/>
                </p:custDataLst>
              </p:nvPr>
            </p:nvSpPr>
            <p:spPr bwMode="auto">
              <a:xfrm flipV="1">
                <a:off x="735" y="1673"/>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1" name="Line 73"/>
              <p:cNvSpPr>
                <a:spLocks noChangeShapeType="1"/>
              </p:cNvSpPr>
              <p:nvPr/>
            </p:nvSpPr>
            <p:spPr bwMode="auto">
              <a:xfrm>
                <a:off x="639" y="1674"/>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62" name="Line 74"/>
              <p:cNvSpPr>
                <a:spLocks noChangeShapeType="1"/>
              </p:cNvSpPr>
              <p:nvPr/>
            </p:nvSpPr>
            <p:spPr bwMode="auto">
              <a:xfrm>
                <a:off x="741" y="1674"/>
                <a:ext cx="0" cy="5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5613" name="Line 75"/>
            <p:cNvSpPr>
              <a:spLocks noChangeShapeType="1"/>
            </p:cNvSpPr>
            <p:nvPr>
              <p:custDataLst>
                <p:tags r:id="rId10"/>
              </p:custDataLst>
            </p:nvPr>
          </p:nvSpPr>
          <p:spPr bwMode="auto">
            <a:xfrm>
              <a:off x="180" y="2022"/>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5614" name="Freeform 76"/>
            <p:cNvSpPr>
              <a:spLocks/>
            </p:cNvSpPr>
            <p:nvPr>
              <p:custDataLst>
                <p:tags r:id="rId11"/>
              </p:custDataLst>
            </p:nvPr>
          </p:nvSpPr>
          <p:spPr bwMode="auto">
            <a:xfrm>
              <a:off x="178" y="1928"/>
              <a:ext cx="284" cy="94"/>
            </a:xfrm>
            <a:custGeom>
              <a:avLst/>
              <a:gdLst>
                <a:gd name="T0" fmla="*/ 0 w 284"/>
                <a:gd name="T1" fmla="*/ 94 h 94"/>
                <a:gd name="T2" fmla="*/ 142 w 284"/>
                <a:gd name="T3" fmla="*/ 34 h 94"/>
                <a:gd name="T4" fmla="*/ 284 w 284"/>
                <a:gd name="T5" fmla="*/ 0 h 94"/>
                <a:gd name="T6" fmla="*/ 0 60000 65536"/>
                <a:gd name="T7" fmla="*/ 0 60000 65536"/>
                <a:gd name="T8" fmla="*/ 0 60000 65536"/>
                <a:gd name="T9" fmla="*/ 0 w 284"/>
                <a:gd name="T10" fmla="*/ 0 h 94"/>
                <a:gd name="T11" fmla="*/ 284 w 284"/>
                <a:gd name="T12" fmla="*/ 94 h 94"/>
              </a:gdLst>
              <a:ahLst/>
              <a:cxnLst>
                <a:cxn ang="T6">
                  <a:pos x="T0" y="T1"/>
                </a:cxn>
                <a:cxn ang="T7">
                  <a:pos x="T2" y="T3"/>
                </a:cxn>
                <a:cxn ang="T8">
                  <a:pos x="T4" y="T5"/>
                </a:cxn>
              </a:cxnLst>
              <a:rect l="T9" t="T10" r="T11" b="T12"/>
              <a:pathLst>
                <a:path w="284" h="94">
                  <a:moveTo>
                    <a:pt x="0" y="94"/>
                  </a:moveTo>
                  <a:cubicBezTo>
                    <a:pt x="24" y="84"/>
                    <a:pt x="95" y="50"/>
                    <a:pt x="142" y="34"/>
                  </a:cubicBezTo>
                  <a:cubicBezTo>
                    <a:pt x="189" y="18"/>
                    <a:pt x="255" y="7"/>
                    <a:pt x="28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5615" name="Freeform 77"/>
            <p:cNvSpPr>
              <a:spLocks/>
            </p:cNvSpPr>
            <p:nvPr>
              <p:custDataLst>
                <p:tags r:id="rId12"/>
              </p:custDataLst>
            </p:nvPr>
          </p:nvSpPr>
          <p:spPr bwMode="auto">
            <a:xfrm>
              <a:off x="562" y="1886"/>
              <a:ext cx="188" cy="26"/>
            </a:xfrm>
            <a:custGeom>
              <a:avLst/>
              <a:gdLst>
                <a:gd name="T0" fmla="*/ 0 w 188"/>
                <a:gd name="T1" fmla="*/ 26 h 26"/>
                <a:gd name="T2" fmla="*/ 98 w 188"/>
                <a:gd name="T3" fmla="*/ 12 h 26"/>
                <a:gd name="T4" fmla="*/ 188 w 188"/>
                <a:gd name="T5" fmla="*/ 0 h 26"/>
                <a:gd name="T6" fmla="*/ 0 60000 65536"/>
                <a:gd name="T7" fmla="*/ 0 60000 65536"/>
                <a:gd name="T8" fmla="*/ 0 60000 65536"/>
                <a:gd name="T9" fmla="*/ 0 w 188"/>
                <a:gd name="T10" fmla="*/ 0 h 26"/>
                <a:gd name="T11" fmla="*/ 188 w 188"/>
                <a:gd name="T12" fmla="*/ 26 h 26"/>
              </a:gdLst>
              <a:ahLst/>
              <a:cxnLst>
                <a:cxn ang="T6">
                  <a:pos x="T0" y="T1"/>
                </a:cxn>
                <a:cxn ang="T7">
                  <a:pos x="T2" y="T3"/>
                </a:cxn>
                <a:cxn ang="T8">
                  <a:pos x="T4" y="T5"/>
                </a:cxn>
              </a:cxnLst>
              <a:rect l="T9" t="T10" r="T11" b="T12"/>
              <a:pathLst>
                <a:path w="188" h="26">
                  <a:moveTo>
                    <a:pt x="0" y="26"/>
                  </a:moveTo>
                  <a:cubicBezTo>
                    <a:pt x="16" y="24"/>
                    <a:pt x="67" y="16"/>
                    <a:pt x="98" y="12"/>
                  </a:cubicBezTo>
                  <a:cubicBezTo>
                    <a:pt x="129" y="8"/>
                    <a:pt x="169" y="2"/>
                    <a:pt x="188"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5616" name="Freeform 78"/>
            <p:cNvSpPr>
              <a:spLocks/>
            </p:cNvSpPr>
            <p:nvPr>
              <p:custDataLst>
                <p:tags r:id="rId13"/>
              </p:custDataLst>
            </p:nvPr>
          </p:nvSpPr>
          <p:spPr bwMode="auto">
            <a:xfrm>
              <a:off x="850" y="1848"/>
              <a:ext cx="404" cy="27"/>
            </a:xfrm>
            <a:custGeom>
              <a:avLst/>
              <a:gdLst>
                <a:gd name="T0" fmla="*/ 0 w 480"/>
                <a:gd name="T1" fmla="*/ 24 h 24"/>
                <a:gd name="T2" fmla="*/ 228 w 480"/>
                <a:gd name="T3" fmla="*/ 10 h 24"/>
                <a:gd name="T4" fmla="*/ 480 w 480"/>
                <a:gd name="T5" fmla="*/ 0 h 24"/>
                <a:gd name="T6" fmla="*/ 0 60000 65536"/>
                <a:gd name="T7" fmla="*/ 0 60000 65536"/>
                <a:gd name="T8" fmla="*/ 0 60000 65536"/>
                <a:gd name="T9" fmla="*/ 0 w 480"/>
                <a:gd name="T10" fmla="*/ 0 h 24"/>
                <a:gd name="T11" fmla="*/ 480 w 480"/>
                <a:gd name="T12" fmla="*/ 24 h 24"/>
              </a:gdLst>
              <a:ahLst/>
              <a:cxnLst>
                <a:cxn ang="T6">
                  <a:pos x="T0" y="T1"/>
                </a:cxn>
                <a:cxn ang="T7">
                  <a:pos x="T2" y="T3"/>
                </a:cxn>
                <a:cxn ang="T8">
                  <a:pos x="T4" y="T5"/>
                </a:cxn>
              </a:cxnLst>
              <a:rect l="T9" t="T10" r="T11" b="T12"/>
              <a:pathLst>
                <a:path w="480" h="24">
                  <a:moveTo>
                    <a:pt x="0" y="24"/>
                  </a:moveTo>
                  <a:cubicBezTo>
                    <a:pt x="38" y="22"/>
                    <a:pt x="148" y="14"/>
                    <a:pt x="228" y="10"/>
                  </a:cubicBezTo>
                  <a:cubicBezTo>
                    <a:pt x="308" y="6"/>
                    <a:pt x="428" y="2"/>
                    <a:pt x="48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5617" name="Group 79"/>
            <p:cNvGrpSpPr>
              <a:grpSpLocks/>
            </p:cNvGrpSpPr>
            <p:nvPr>
              <p:custDataLst>
                <p:tags r:id="rId14"/>
              </p:custDataLst>
            </p:nvPr>
          </p:nvGrpSpPr>
          <p:grpSpPr bwMode="auto">
            <a:xfrm>
              <a:off x="1940" y="1839"/>
              <a:ext cx="215" cy="75"/>
              <a:chOff x="2120" y="1631"/>
              <a:chExt cx="215" cy="75"/>
            </a:xfrm>
          </p:grpSpPr>
          <p:sp>
            <p:nvSpPr>
              <p:cNvPr id="25653" name="Line 80"/>
              <p:cNvSpPr>
                <a:spLocks noChangeShapeType="1"/>
              </p:cNvSpPr>
              <p:nvPr>
                <p:custDataLst>
                  <p:tags r:id="rId36"/>
                </p:custDataLst>
              </p:nvPr>
            </p:nvSpPr>
            <p:spPr bwMode="auto">
              <a:xfrm>
                <a:off x="2120" y="1631"/>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54" name="Line 81"/>
              <p:cNvSpPr>
                <a:spLocks noChangeShapeType="1"/>
              </p:cNvSpPr>
              <p:nvPr>
                <p:custDataLst>
                  <p:tags r:id="rId37"/>
                </p:custDataLst>
              </p:nvPr>
            </p:nvSpPr>
            <p:spPr bwMode="auto">
              <a:xfrm flipV="1">
                <a:off x="2120"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55" name="Line 82"/>
              <p:cNvSpPr>
                <a:spLocks noChangeShapeType="1"/>
              </p:cNvSpPr>
              <p:nvPr>
                <p:custDataLst>
                  <p:tags r:id="rId38"/>
                </p:custDataLst>
              </p:nvPr>
            </p:nvSpPr>
            <p:spPr bwMode="auto">
              <a:xfrm flipV="1">
                <a:off x="2271" y="164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56" name="Line 83"/>
              <p:cNvSpPr>
                <a:spLocks noChangeShapeType="1"/>
              </p:cNvSpPr>
              <p:nvPr/>
            </p:nvSpPr>
            <p:spPr bwMode="auto">
              <a:xfrm>
                <a:off x="2175" y="1646"/>
                <a:ext cx="0" cy="48"/>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57" name="Line 84"/>
              <p:cNvSpPr>
                <a:spLocks noChangeShapeType="1"/>
              </p:cNvSpPr>
              <p:nvPr/>
            </p:nvSpPr>
            <p:spPr bwMode="auto">
              <a:xfrm>
                <a:off x="2277" y="1644"/>
                <a:ext cx="0" cy="6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5618" name="Freeform 85"/>
            <p:cNvSpPr>
              <a:spLocks/>
            </p:cNvSpPr>
            <p:nvPr>
              <p:custDataLst>
                <p:tags r:id="rId15"/>
              </p:custDataLst>
            </p:nvPr>
          </p:nvSpPr>
          <p:spPr bwMode="auto">
            <a:xfrm>
              <a:off x="1351" y="1848"/>
              <a:ext cx="647" cy="49"/>
            </a:xfrm>
            <a:custGeom>
              <a:avLst/>
              <a:gdLst>
                <a:gd name="T0" fmla="*/ 0 w 552"/>
                <a:gd name="T1" fmla="*/ 0 h 28"/>
                <a:gd name="T2" fmla="*/ 264 w 552"/>
                <a:gd name="T3" fmla="*/ 6 h 28"/>
                <a:gd name="T4" fmla="*/ 552 w 552"/>
                <a:gd name="T5" fmla="*/ 28 h 28"/>
                <a:gd name="T6" fmla="*/ 0 60000 65536"/>
                <a:gd name="T7" fmla="*/ 0 60000 65536"/>
                <a:gd name="T8" fmla="*/ 0 60000 65536"/>
                <a:gd name="T9" fmla="*/ 0 w 552"/>
                <a:gd name="T10" fmla="*/ 0 h 28"/>
                <a:gd name="T11" fmla="*/ 552 w 552"/>
                <a:gd name="T12" fmla="*/ 28 h 28"/>
              </a:gdLst>
              <a:ahLst/>
              <a:cxnLst>
                <a:cxn ang="T6">
                  <a:pos x="T0" y="T1"/>
                </a:cxn>
                <a:cxn ang="T7">
                  <a:pos x="T2" y="T3"/>
                </a:cxn>
                <a:cxn ang="T8">
                  <a:pos x="T4" y="T5"/>
                </a:cxn>
              </a:cxnLst>
              <a:rect l="T9" t="T10" r="T11" b="T12"/>
              <a:pathLst>
                <a:path w="552" h="28">
                  <a:moveTo>
                    <a:pt x="0" y="0"/>
                  </a:moveTo>
                  <a:cubicBezTo>
                    <a:pt x="44" y="1"/>
                    <a:pt x="172" y="1"/>
                    <a:pt x="264" y="6"/>
                  </a:cubicBezTo>
                  <a:cubicBezTo>
                    <a:pt x="356" y="11"/>
                    <a:pt x="492" y="24"/>
                    <a:pt x="552" y="28"/>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5619" name="Freeform 86"/>
            <p:cNvSpPr>
              <a:spLocks/>
            </p:cNvSpPr>
            <p:nvPr>
              <p:custDataLst>
                <p:tags r:id="rId16"/>
              </p:custDataLst>
            </p:nvPr>
          </p:nvSpPr>
          <p:spPr bwMode="auto">
            <a:xfrm>
              <a:off x="2094" y="1909"/>
              <a:ext cx="374" cy="113"/>
            </a:xfrm>
            <a:custGeom>
              <a:avLst/>
              <a:gdLst>
                <a:gd name="T0" fmla="*/ 0 w 374"/>
                <a:gd name="T1" fmla="*/ 0 h 134"/>
                <a:gd name="T2" fmla="*/ 178 w 374"/>
                <a:gd name="T3" fmla="*/ 52 h 134"/>
                <a:gd name="T4" fmla="*/ 374 w 374"/>
                <a:gd name="T5" fmla="*/ 134 h 134"/>
                <a:gd name="T6" fmla="*/ 0 60000 65536"/>
                <a:gd name="T7" fmla="*/ 0 60000 65536"/>
                <a:gd name="T8" fmla="*/ 0 60000 65536"/>
                <a:gd name="T9" fmla="*/ 0 w 374"/>
                <a:gd name="T10" fmla="*/ 0 h 134"/>
                <a:gd name="T11" fmla="*/ 374 w 374"/>
                <a:gd name="T12" fmla="*/ 134 h 134"/>
              </a:gdLst>
              <a:ahLst/>
              <a:cxnLst>
                <a:cxn ang="T6">
                  <a:pos x="T0" y="T1"/>
                </a:cxn>
                <a:cxn ang="T7">
                  <a:pos x="T2" y="T3"/>
                </a:cxn>
                <a:cxn ang="T8">
                  <a:pos x="T4" y="T5"/>
                </a:cxn>
              </a:cxnLst>
              <a:rect l="T9" t="T10" r="T11" b="T12"/>
              <a:pathLst>
                <a:path w="374" h="134">
                  <a:moveTo>
                    <a:pt x="0" y="0"/>
                  </a:moveTo>
                  <a:cubicBezTo>
                    <a:pt x="30" y="8"/>
                    <a:pt x="116" y="30"/>
                    <a:pt x="178" y="52"/>
                  </a:cubicBezTo>
                  <a:cubicBezTo>
                    <a:pt x="240" y="74"/>
                    <a:pt x="333" y="117"/>
                    <a:pt x="374" y="134"/>
                  </a:cubicBezTo>
                </a:path>
              </a:pathLst>
            </a:custGeom>
            <a:noFill/>
            <a:ln w="19050">
              <a:solidFill>
                <a:schemeClr val="tx1"/>
              </a:solidFill>
              <a:round/>
              <a:headEnd/>
              <a:tailEnd/>
            </a:ln>
          </p:spPr>
          <p:txBody>
            <a:bodyPr lIns="180000" tIns="180000" rIns="180000" bIns="180000" anchor="ctr">
              <a:spAutoFit/>
            </a:bodyPr>
            <a:lstStyle/>
            <a:p>
              <a:endParaRPr lang="en-US" dirty="0"/>
            </a:p>
          </p:txBody>
        </p:sp>
        <p:grpSp>
          <p:nvGrpSpPr>
            <p:cNvPr id="25620" name="Group 87"/>
            <p:cNvGrpSpPr>
              <a:grpSpLocks/>
            </p:cNvGrpSpPr>
            <p:nvPr>
              <p:custDataLst>
                <p:tags r:id="rId17"/>
              </p:custDataLst>
            </p:nvPr>
          </p:nvGrpSpPr>
          <p:grpSpPr bwMode="auto">
            <a:xfrm>
              <a:off x="181" y="1969"/>
              <a:ext cx="558" cy="2002"/>
              <a:chOff x="360" y="1764"/>
              <a:chExt cx="558" cy="2002"/>
            </a:xfrm>
          </p:grpSpPr>
          <p:sp>
            <p:nvSpPr>
              <p:cNvPr id="25649" name="Line 88"/>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5650" name="Line 89"/>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5651" name="Oval 90"/>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5652" name="Oval 91"/>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5621" name="Group 92"/>
            <p:cNvGrpSpPr>
              <a:grpSpLocks/>
            </p:cNvGrpSpPr>
            <p:nvPr>
              <p:custDataLst>
                <p:tags r:id="rId18"/>
              </p:custDataLst>
            </p:nvPr>
          </p:nvGrpSpPr>
          <p:grpSpPr bwMode="auto">
            <a:xfrm>
              <a:off x="223" y="2136"/>
              <a:ext cx="98" cy="1746"/>
              <a:chOff x="365" y="1950"/>
              <a:chExt cx="98" cy="1746"/>
            </a:xfrm>
          </p:grpSpPr>
          <p:sp>
            <p:nvSpPr>
              <p:cNvPr id="25639" name="Line 93"/>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5640" name="Line 94"/>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41" name="Line 95"/>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42" name="Oval 96"/>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3" name="Oval 97"/>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4" name="Oval 98"/>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5" name="Oval 99"/>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6" name="Oval 100"/>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7" name="Oval 101"/>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5648" name="Oval 102"/>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5622" name="AutoShape 103"/>
            <p:cNvSpPr>
              <a:spLocks noChangeArrowheads="1"/>
            </p:cNvSpPr>
            <p:nvPr>
              <p:custDataLst>
                <p:tags r:id="rId19"/>
              </p:custDataLst>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5623" name="AutoShape 104"/>
            <p:cNvSpPr>
              <a:spLocks noChangeArrowheads="1"/>
            </p:cNvSpPr>
            <p:nvPr>
              <p:custDataLst>
                <p:tags r:id="rId20"/>
              </p:custDataLst>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5624" name="Line 105"/>
            <p:cNvSpPr>
              <a:spLocks noChangeShapeType="1"/>
            </p:cNvSpPr>
            <p:nvPr>
              <p:custDataLst>
                <p:tags r:id="rId21"/>
              </p:custDataLst>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25" name="Line 106"/>
            <p:cNvSpPr>
              <a:spLocks noChangeShapeType="1"/>
            </p:cNvSpPr>
            <p:nvPr>
              <p:custDataLst>
                <p:tags r:id="rId22"/>
              </p:custDataLst>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5626" name="AutoShape 107"/>
            <p:cNvSpPr>
              <a:spLocks noChangeArrowheads="1"/>
            </p:cNvSpPr>
            <p:nvPr>
              <p:custDataLst>
                <p:tags r:id="rId23"/>
              </p:custDataLst>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5627" name="AutoShape 108"/>
            <p:cNvSpPr>
              <a:spLocks noChangeArrowheads="1"/>
            </p:cNvSpPr>
            <p:nvPr>
              <p:custDataLst>
                <p:tags r:id="rId24"/>
              </p:custDataLst>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5628" name="AutoShape 109"/>
            <p:cNvSpPr>
              <a:spLocks noChangeArrowheads="1"/>
            </p:cNvSpPr>
            <p:nvPr>
              <p:custDataLst>
                <p:tags r:id="rId25"/>
              </p:custDataLst>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5629" name="Oval 110"/>
            <p:cNvSpPr>
              <a:spLocks noChangeArrowheads="1"/>
            </p:cNvSpPr>
            <p:nvPr>
              <p:custDataLst>
                <p:tags r:id="rId26"/>
              </p:custDataLst>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5630" name="Text Box 111"/>
            <p:cNvSpPr txBox="1">
              <a:spLocks noChangeArrowheads="1"/>
            </p:cNvSpPr>
            <p:nvPr>
              <p:custDataLst>
                <p:tags r:id="rId27"/>
              </p:custDataLst>
            </p:nvPr>
          </p:nvSpPr>
          <p:spPr bwMode="auto">
            <a:xfrm>
              <a:off x="350" y="1406"/>
              <a:ext cx="297" cy="380"/>
            </a:xfrm>
            <a:prstGeom prst="rect">
              <a:avLst/>
            </a:prstGeom>
            <a:noFill/>
            <a:ln w="9525" algn="ctr">
              <a:noFill/>
              <a:miter lim="800000"/>
              <a:headEnd/>
              <a:tailEnd/>
            </a:ln>
          </p:spPr>
          <p:txBody>
            <a:bodyPr wrap="none" lIns="180000" tIns="180000" rIns="180000" bIns="180000">
              <a:spAutoFit/>
            </a:bodyPr>
            <a:lstStyle/>
            <a:p>
              <a:pPr algn="ctr">
                <a:buClr>
                  <a:srgbClr val="949EAA"/>
                </a:buClr>
                <a:buFont typeface="Wingdings" pitchFamily="2" charset="2"/>
                <a:buNone/>
              </a:pPr>
              <a:r>
                <a:rPr lang="en-US" sz="1600" dirty="0"/>
                <a:t>1</a:t>
              </a:r>
            </a:p>
          </p:txBody>
        </p:sp>
        <p:sp>
          <p:nvSpPr>
            <p:cNvPr id="25631" name="Text Box 112"/>
            <p:cNvSpPr txBox="1">
              <a:spLocks noChangeArrowheads="1"/>
            </p:cNvSpPr>
            <p:nvPr>
              <p:custDataLst>
                <p:tags r:id="rId28"/>
              </p:custDataLst>
            </p:nvPr>
          </p:nvSpPr>
          <p:spPr bwMode="auto">
            <a:xfrm>
              <a:off x="651" y="137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2</a:t>
              </a:r>
            </a:p>
          </p:txBody>
        </p:sp>
        <p:sp>
          <p:nvSpPr>
            <p:cNvPr id="25632" name="Text Box 113"/>
            <p:cNvSpPr txBox="1">
              <a:spLocks noChangeArrowheads="1"/>
            </p:cNvSpPr>
            <p:nvPr>
              <p:custDataLst>
                <p:tags r:id="rId29"/>
              </p:custDataLst>
            </p:nvPr>
          </p:nvSpPr>
          <p:spPr bwMode="auto">
            <a:xfrm>
              <a:off x="1156" y="1312"/>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3</a:t>
              </a:r>
            </a:p>
          </p:txBody>
        </p:sp>
        <p:sp>
          <p:nvSpPr>
            <p:cNvPr id="25633" name="Text Box 114"/>
            <p:cNvSpPr txBox="1">
              <a:spLocks noChangeArrowheads="1"/>
            </p:cNvSpPr>
            <p:nvPr>
              <p:custDataLst>
                <p:tags r:id="rId30"/>
              </p:custDataLst>
            </p:nvPr>
          </p:nvSpPr>
          <p:spPr bwMode="auto">
            <a:xfrm>
              <a:off x="1901" y="1391"/>
              <a:ext cx="297" cy="380"/>
            </a:xfrm>
            <a:prstGeom prst="rect">
              <a:avLst/>
            </a:prstGeom>
            <a:noFill/>
            <a:ln w="9525" algn="ctr">
              <a:noFill/>
              <a:miter lim="800000"/>
              <a:headEnd/>
              <a:tailEnd/>
            </a:ln>
          </p:spPr>
          <p:txBody>
            <a:bodyPr lIns="180000" tIns="180000" rIns="180000" bIns="180000">
              <a:spAutoFit/>
            </a:bodyPr>
            <a:lstStyle/>
            <a:p>
              <a:pPr algn="ctr">
                <a:buClr>
                  <a:srgbClr val="949EAA"/>
                </a:buClr>
                <a:buFont typeface="Wingdings" pitchFamily="2" charset="2"/>
                <a:buNone/>
              </a:pPr>
              <a:r>
                <a:rPr lang="en-US" sz="1600" dirty="0"/>
                <a:t>4</a:t>
              </a:r>
            </a:p>
          </p:txBody>
        </p:sp>
        <p:sp>
          <p:nvSpPr>
            <p:cNvPr id="25634" name="AutoShape 115"/>
            <p:cNvSpPr>
              <a:spLocks noChangeArrowheads="1"/>
            </p:cNvSpPr>
            <p:nvPr>
              <p:custDataLst>
                <p:tags r:id="rId31"/>
              </p:custDataLst>
            </p:nvPr>
          </p:nvSpPr>
          <p:spPr bwMode="auto">
            <a:xfrm>
              <a:off x="186" y="2772"/>
              <a:ext cx="2272" cy="606"/>
            </a:xfrm>
            <a:prstGeom prst="doubleWave">
              <a:avLst>
                <a:gd name="adj1" fmla="val 6500"/>
                <a:gd name="adj2" fmla="val 0"/>
              </a:avLst>
            </a:prstGeom>
            <a:solidFill>
              <a:schemeClr val="hlink"/>
            </a:solidFill>
            <a:ln w="9525" algn="ctr">
              <a:noFill/>
              <a:miter lim="800000"/>
              <a:headEnd/>
              <a:tailEnd/>
            </a:ln>
          </p:spPr>
          <p:txBody>
            <a:bodyPr lIns="180000" tIns="180000" rIns="180000" bIns="180000" anchor="ctr">
              <a:spAutoFit/>
            </a:bodyPr>
            <a:lstStyle/>
            <a:p>
              <a:endParaRPr lang="en-US" dirty="0"/>
            </a:p>
          </p:txBody>
        </p:sp>
        <p:sp>
          <p:nvSpPr>
            <p:cNvPr id="25635" name="Rectangle 116"/>
            <p:cNvSpPr>
              <a:spLocks noChangeArrowheads="1"/>
            </p:cNvSpPr>
            <p:nvPr>
              <p:custDataLst>
                <p:tags r:id="rId32"/>
              </p:custDataLst>
            </p:nvPr>
          </p:nvSpPr>
          <p:spPr bwMode="auto">
            <a:xfrm>
              <a:off x="192" y="3228"/>
              <a:ext cx="2274" cy="738"/>
            </a:xfrm>
            <a:prstGeom prst="rect">
              <a:avLst/>
            </a:prstGeom>
            <a:solidFill>
              <a:schemeClr val="hlink"/>
            </a:solidFill>
            <a:ln w="9525" algn="ctr">
              <a:noFill/>
              <a:miter lim="800000"/>
              <a:headEnd/>
              <a:tailEnd/>
            </a:ln>
          </p:spPr>
          <p:txBody>
            <a:bodyPr lIns="180000" tIns="180000" rIns="180000" bIns="180000" anchor="ctr">
              <a:spAutoFit/>
            </a:bodyPr>
            <a:lstStyle/>
            <a:p>
              <a:endParaRPr lang="en-US" dirty="0"/>
            </a:p>
          </p:txBody>
        </p:sp>
        <p:sp>
          <p:nvSpPr>
            <p:cNvPr id="25636" name="Line 117"/>
            <p:cNvSpPr>
              <a:spLocks noChangeShapeType="1"/>
            </p:cNvSpPr>
            <p:nvPr>
              <p:custDataLst>
                <p:tags r:id="rId33"/>
              </p:custDataLst>
            </p:nvPr>
          </p:nvSpPr>
          <p:spPr bwMode="auto">
            <a:xfrm>
              <a:off x="186" y="2022"/>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37" name="Line 118"/>
            <p:cNvSpPr>
              <a:spLocks noChangeShapeType="1"/>
            </p:cNvSpPr>
            <p:nvPr>
              <p:custDataLst>
                <p:tags r:id="rId34"/>
              </p:custDataLst>
            </p:nvPr>
          </p:nvSpPr>
          <p:spPr bwMode="auto">
            <a:xfrm>
              <a:off x="2461" y="2023"/>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5638" name="Line 119"/>
            <p:cNvSpPr>
              <a:spLocks noChangeShapeType="1"/>
            </p:cNvSpPr>
            <p:nvPr>
              <p:custDataLst>
                <p:tags r:id="rId35"/>
              </p:custDataLst>
            </p:nvPr>
          </p:nvSpPr>
          <p:spPr bwMode="auto">
            <a:xfrm>
              <a:off x="186" y="3972"/>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graphicFrame>
        <p:nvGraphicFramePr>
          <p:cNvPr id="25602" name="Rectangle 1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89" name="think-cell Slide" r:id="rId78" imgW="0" imgH="0" progId="TCLayout.ActiveDocument.1">
                  <p:embed/>
                </p:oleObj>
              </mc:Choice>
              <mc:Fallback>
                <p:oleObj name="think-cell Slide" r:id="rId78"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5" name="Rectangle 121"/>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eaLnBrk="0" hangingPunct="0">
              <a:lnSpc>
                <a:spcPct val="110000"/>
              </a:lnSpc>
              <a:spcBef>
                <a:spcPct val="0"/>
              </a:spcBef>
              <a:buFont typeface="Wingdings" pitchFamily="2" charset="2"/>
              <a:buNone/>
            </a:pPr>
            <a:endParaRPr lang="en-US" sz="1800" b="1" dirty="0"/>
          </a:p>
          <a:p>
            <a:pPr marL="190500" lvl="1" indent="-188913" eaLnBrk="0" hangingPunct="0">
              <a:lnSpc>
                <a:spcPct val="110000"/>
              </a:lnSpc>
              <a:spcBef>
                <a:spcPct val="0"/>
              </a:spcBef>
              <a:spcAft>
                <a:spcPct val="40000"/>
              </a:spcAft>
              <a:buClr>
                <a:schemeClr val="tx1"/>
              </a:buClr>
              <a:buFont typeface="Wingdings" pitchFamily="2" charset="2"/>
              <a:buChar char="§"/>
            </a:pPr>
            <a:r>
              <a:rPr lang="en-US" sz="1800" dirty="0"/>
              <a:t>All material levels should be considered when selecting mounting location</a:t>
            </a:r>
          </a:p>
          <a:p>
            <a:pPr marL="190500" lvl="1" indent="-188913" eaLnBrk="0" hangingPunct="0">
              <a:lnSpc>
                <a:spcPct val="110000"/>
              </a:lnSpc>
              <a:spcBef>
                <a:spcPct val="0"/>
              </a:spcBef>
              <a:spcAft>
                <a:spcPct val="40000"/>
              </a:spcAft>
              <a:buClr>
                <a:schemeClr val="tx1"/>
              </a:buClr>
              <a:buFont typeface="Wingdings" pitchFamily="2" charset="2"/>
              <a:buChar char="§"/>
            </a:pPr>
            <a:r>
              <a:rPr lang="en-US" sz="1800" dirty="0"/>
              <a:t>Obstructions must be exposed before Auto False Echo Suppression can be performed</a:t>
            </a:r>
          </a:p>
          <a:p>
            <a:pPr marL="190500" lvl="1" indent="-188913" eaLnBrk="0" hangingPunct="0">
              <a:lnSpc>
                <a:spcPct val="110000"/>
              </a:lnSpc>
              <a:spcBef>
                <a:spcPct val="0"/>
              </a:spcBef>
              <a:spcAft>
                <a:spcPct val="40000"/>
              </a:spcAft>
              <a:buClr>
                <a:schemeClr val="tx1"/>
              </a:buClr>
              <a:buFont typeface="Wingdings" pitchFamily="2" charset="2"/>
              <a:buChar char="§"/>
            </a:pPr>
            <a:endParaRPr lang="en-US" sz="1800" dirty="0"/>
          </a:p>
          <a:p>
            <a:pPr eaLnBrk="0" hangingPunct="0">
              <a:lnSpc>
                <a:spcPct val="110000"/>
              </a:lnSpc>
              <a:spcBef>
                <a:spcPct val="0"/>
              </a:spcBef>
              <a:buFont typeface="Wingdings" pitchFamily="2" charset="2"/>
              <a:buNone/>
            </a:pPr>
            <a:endParaRPr lang="en-US" sz="1800" dirty="0"/>
          </a:p>
          <a:p>
            <a:pPr marL="190500" lvl="1" indent="-188913"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121" name="TextBox 120"/>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420149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angle 58" hidden="1"/>
          <p:cNvGraphicFramePr>
            <a:graphicFrameLocks/>
          </p:cNvGraphicFramePr>
          <p:nvPr>
            <p:custDataLst>
              <p:tags r:id="rId2"/>
            </p:custDataLst>
            <p:extLst>
              <p:ext uri="{D42A27DB-BD31-4B8C-83A1-F6EECF244321}">
                <p14:modId xmlns:p14="http://schemas.microsoft.com/office/powerpoint/2010/main" val="11690149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14" name="think-cell Slide" r:id="rId39" imgW="0" imgH="0" progId="TCLayout.ActiveDocument.1">
                  <p:embed/>
                </p:oleObj>
              </mc:Choice>
              <mc:Fallback>
                <p:oleObj name="think-cell Slide" r:id="rId3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628" name="Group 61"/>
          <p:cNvGrpSpPr>
            <a:grpSpLocks/>
          </p:cNvGrpSpPr>
          <p:nvPr/>
        </p:nvGrpSpPr>
        <p:grpSpPr bwMode="auto">
          <a:xfrm>
            <a:off x="4670425" y="2128838"/>
            <a:ext cx="4321175" cy="3662362"/>
            <a:chOff x="140" y="1672"/>
            <a:chExt cx="2722" cy="2307"/>
          </a:xfrm>
        </p:grpSpPr>
        <p:grpSp>
          <p:nvGrpSpPr>
            <p:cNvPr id="26630" name="Group 3"/>
            <p:cNvGrpSpPr>
              <a:grpSpLocks/>
            </p:cNvGrpSpPr>
            <p:nvPr>
              <p:custDataLst>
                <p:tags r:id="rId3"/>
              </p:custDataLst>
            </p:nvPr>
          </p:nvGrpSpPr>
          <p:grpSpPr bwMode="auto">
            <a:xfrm rot="-848748">
              <a:off x="379" y="1672"/>
              <a:ext cx="184" cy="251"/>
              <a:chOff x="2143" y="1633"/>
              <a:chExt cx="778" cy="1019"/>
            </a:xfrm>
          </p:grpSpPr>
          <p:sp>
            <p:nvSpPr>
              <p:cNvPr id="26674" name="Rectangle 4"/>
              <p:cNvSpPr>
                <a:spLocks noChangeArrowheads="1"/>
              </p:cNvSpPr>
              <p:nvPr>
                <p:custDataLst>
                  <p:tags r:id="rId30"/>
                </p:custDataLst>
              </p:nvPr>
            </p:nvSpPr>
            <p:spPr bwMode="auto">
              <a:xfrm>
                <a:off x="2382" y="2082"/>
                <a:ext cx="276" cy="570"/>
              </a:xfrm>
              <a:prstGeom prst="rect">
                <a:avLst/>
              </a:prstGeom>
              <a:solidFill>
                <a:srgbClr val="5F5F5F"/>
              </a:solidFill>
              <a:ln w="9525" algn="ctr">
                <a:noFill/>
                <a:miter lim="800000"/>
                <a:headEnd/>
                <a:tailEnd/>
              </a:ln>
            </p:spPr>
            <p:txBody>
              <a:bodyPr anchor="ctr"/>
              <a:lstStyle/>
              <a:p>
                <a:endParaRPr lang="en-US" dirty="0"/>
              </a:p>
            </p:txBody>
          </p:sp>
          <p:sp>
            <p:nvSpPr>
              <p:cNvPr id="26675" name="AutoShape 5"/>
              <p:cNvSpPr>
                <a:spLocks noChangeArrowheads="1"/>
              </p:cNvSpPr>
              <p:nvPr>
                <p:custDataLst>
                  <p:tags r:id="rId31"/>
                </p:custDataLst>
              </p:nvPr>
            </p:nvSpPr>
            <p:spPr bwMode="auto">
              <a:xfrm>
                <a:off x="2143" y="1909"/>
                <a:ext cx="778" cy="180"/>
              </a:xfrm>
              <a:custGeom>
                <a:avLst/>
                <a:gdLst>
                  <a:gd name="T0" fmla="*/ 752 w 21600"/>
                  <a:gd name="T1" fmla="*/ 90 h 21600"/>
                  <a:gd name="T2" fmla="*/ 389 w 21600"/>
                  <a:gd name="T3" fmla="*/ 180 h 21600"/>
                  <a:gd name="T4" fmla="*/ 26 w 21600"/>
                  <a:gd name="T5" fmla="*/ 90 h 21600"/>
                  <a:gd name="T6" fmla="*/ 389 w 21600"/>
                  <a:gd name="T7" fmla="*/ 0 h 21600"/>
                  <a:gd name="T8" fmla="*/ 0 60000 65536"/>
                  <a:gd name="T9" fmla="*/ 0 60000 65536"/>
                  <a:gd name="T10" fmla="*/ 0 60000 65536"/>
                  <a:gd name="T11" fmla="*/ 0 60000 65536"/>
                  <a:gd name="T12" fmla="*/ 2499 w 21600"/>
                  <a:gd name="T13" fmla="*/ 2520 h 21600"/>
                  <a:gd name="T14" fmla="*/ 19101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416" y="21600"/>
                    </a:lnTo>
                    <a:lnTo>
                      <a:pt x="20184" y="21600"/>
                    </a:lnTo>
                    <a:lnTo>
                      <a:pt x="21600" y="0"/>
                    </a:lnTo>
                    <a:close/>
                  </a:path>
                </a:pathLst>
              </a:custGeom>
              <a:solidFill>
                <a:srgbClr val="5F5F5F"/>
              </a:solidFill>
              <a:ln w="9525">
                <a:noFill/>
                <a:miter lim="800000"/>
                <a:headEnd/>
                <a:tailEnd/>
              </a:ln>
            </p:spPr>
            <p:txBody>
              <a:bodyPr anchor="ctr"/>
              <a:lstStyle/>
              <a:p>
                <a:endParaRPr lang="en-US" dirty="0"/>
              </a:p>
            </p:txBody>
          </p:sp>
          <p:grpSp>
            <p:nvGrpSpPr>
              <p:cNvPr id="26676" name="Group 6"/>
              <p:cNvGrpSpPr>
                <a:grpSpLocks/>
              </p:cNvGrpSpPr>
              <p:nvPr>
                <p:custDataLst>
                  <p:tags r:id="rId32"/>
                </p:custDataLst>
              </p:nvPr>
            </p:nvGrpSpPr>
            <p:grpSpPr bwMode="auto">
              <a:xfrm>
                <a:off x="2341" y="2089"/>
                <a:ext cx="365" cy="161"/>
                <a:chOff x="2191" y="2209"/>
                <a:chExt cx="677" cy="113"/>
              </a:xfrm>
            </p:grpSpPr>
            <p:sp>
              <p:nvSpPr>
                <p:cNvPr id="26681" name="Rectangle 7"/>
                <p:cNvSpPr>
                  <a:spLocks noChangeArrowheads="1"/>
                </p:cNvSpPr>
                <p:nvPr/>
              </p:nvSpPr>
              <p:spPr bwMode="auto">
                <a:xfrm>
                  <a:off x="2193" y="2209"/>
                  <a:ext cx="675" cy="111"/>
                </a:xfrm>
                <a:prstGeom prst="rect">
                  <a:avLst/>
                </a:prstGeom>
                <a:solidFill>
                  <a:srgbClr val="CCCCCC"/>
                </a:solidFill>
                <a:ln w="9525" algn="ctr">
                  <a:noFill/>
                  <a:miter lim="800000"/>
                  <a:headEnd/>
                  <a:tailEnd/>
                </a:ln>
              </p:spPr>
              <p:txBody>
                <a:bodyPr anchor="ctr"/>
                <a:lstStyle/>
                <a:p>
                  <a:endParaRPr lang="en-US" dirty="0"/>
                </a:p>
              </p:txBody>
            </p:sp>
            <p:sp>
              <p:nvSpPr>
                <p:cNvPr id="26682" name="Rectangle 8"/>
                <p:cNvSpPr>
                  <a:spLocks noChangeArrowheads="1"/>
                </p:cNvSpPr>
                <p:nvPr/>
              </p:nvSpPr>
              <p:spPr bwMode="auto">
                <a:xfrm>
                  <a:off x="2757"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6683" name="Rectangle 9"/>
                <p:cNvSpPr>
                  <a:spLocks noChangeArrowheads="1"/>
                </p:cNvSpPr>
                <p:nvPr/>
              </p:nvSpPr>
              <p:spPr bwMode="auto">
                <a:xfrm>
                  <a:off x="2370" y="2244"/>
                  <a:ext cx="93"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6684" name="Rectangle 10"/>
                <p:cNvSpPr>
                  <a:spLocks noChangeArrowheads="1"/>
                </p:cNvSpPr>
                <p:nvPr/>
              </p:nvSpPr>
              <p:spPr bwMode="auto">
                <a:xfrm>
                  <a:off x="2571" y="2244"/>
                  <a:ext cx="94" cy="78"/>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sp>
              <p:nvSpPr>
                <p:cNvPr id="26685" name="Rectangle 11"/>
                <p:cNvSpPr>
                  <a:spLocks noChangeArrowheads="1"/>
                </p:cNvSpPr>
                <p:nvPr/>
              </p:nvSpPr>
              <p:spPr bwMode="auto">
                <a:xfrm>
                  <a:off x="2191" y="2243"/>
                  <a:ext cx="94" cy="77"/>
                </a:xfrm>
                <a:prstGeom prst="rect">
                  <a:avLst/>
                </a:prstGeom>
                <a:gradFill rotWithShape="1">
                  <a:gsLst>
                    <a:gs pos="0">
                      <a:srgbClr val="DDDDDD"/>
                    </a:gs>
                    <a:gs pos="50000">
                      <a:srgbClr val="1C1C1C"/>
                    </a:gs>
                    <a:gs pos="100000">
                      <a:srgbClr val="DDDDDD"/>
                    </a:gs>
                  </a:gsLst>
                  <a:lin ang="0" scaled="1"/>
                </a:gradFill>
                <a:ln w="9525">
                  <a:noFill/>
                  <a:miter lim="800000"/>
                  <a:headEnd/>
                  <a:tailEnd/>
                </a:ln>
              </p:spPr>
              <p:txBody>
                <a:bodyPr anchor="ctr"/>
                <a:lstStyle/>
                <a:p>
                  <a:endParaRPr lang="en-US" dirty="0"/>
                </a:p>
              </p:txBody>
            </p:sp>
          </p:grpSp>
          <p:sp>
            <p:nvSpPr>
              <p:cNvPr id="26677" name="AutoShape 12"/>
              <p:cNvSpPr>
                <a:spLocks noChangeArrowheads="1"/>
              </p:cNvSpPr>
              <p:nvPr>
                <p:custDataLst>
                  <p:tags r:id="rId33"/>
                </p:custDataLst>
              </p:nvPr>
            </p:nvSpPr>
            <p:spPr bwMode="auto">
              <a:xfrm rot="10800000">
                <a:off x="2143" y="1786"/>
                <a:ext cx="778" cy="126"/>
              </a:xfrm>
              <a:custGeom>
                <a:avLst/>
                <a:gdLst>
                  <a:gd name="T0" fmla="*/ 768 w 21600"/>
                  <a:gd name="T1" fmla="*/ 63 h 21600"/>
                  <a:gd name="T2" fmla="*/ 389 w 21600"/>
                  <a:gd name="T3" fmla="*/ 126 h 21600"/>
                  <a:gd name="T4" fmla="*/ 10 w 21600"/>
                  <a:gd name="T5" fmla="*/ 63 h 21600"/>
                  <a:gd name="T6" fmla="*/ 389 w 21600"/>
                  <a:gd name="T7" fmla="*/ 0 h 21600"/>
                  <a:gd name="T8" fmla="*/ 0 60000 65536"/>
                  <a:gd name="T9" fmla="*/ 0 60000 65536"/>
                  <a:gd name="T10" fmla="*/ 0 60000 65536"/>
                  <a:gd name="T11" fmla="*/ 0 60000 65536"/>
                  <a:gd name="T12" fmla="*/ 2082 w 21600"/>
                  <a:gd name="T13" fmla="*/ 2057 h 21600"/>
                  <a:gd name="T14" fmla="*/ 19518 w 21600"/>
                  <a:gd name="T15" fmla="*/ 19543 h 21600"/>
                </a:gdLst>
                <a:ahLst/>
                <a:cxnLst>
                  <a:cxn ang="T8">
                    <a:pos x="T0" y="T1"/>
                  </a:cxn>
                  <a:cxn ang="T9">
                    <a:pos x="T2" y="T3"/>
                  </a:cxn>
                  <a:cxn ang="T10">
                    <a:pos x="T4" y="T5"/>
                  </a:cxn>
                  <a:cxn ang="T11">
                    <a:pos x="T6" y="T7"/>
                  </a:cxn>
                </a:cxnLst>
                <a:rect l="T12" t="T13" r="T14" b="T15"/>
                <a:pathLst>
                  <a:path w="21600" h="21600">
                    <a:moveTo>
                      <a:pt x="0" y="0"/>
                    </a:moveTo>
                    <a:lnTo>
                      <a:pt x="568" y="21600"/>
                    </a:lnTo>
                    <a:lnTo>
                      <a:pt x="21032" y="21600"/>
                    </a:lnTo>
                    <a:lnTo>
                      <a:pt x="21600" y="0"/>
                    </a:lnTo>
                    <a:close/>
                  </a:path>
                </a:pathLst>
              </a:custGeom>
              <a:solidFill>
                <a:srgbClr val="5F5F5F"/>
              </a:solidFill>
              <a:ln w="9525">
                <a:noFill/>
                <a:miter lim="800000"/>
                <a:headEnd/>
                <a:tailEnd/>
              </a:ln>
            </p:spPr>
            <p:txBody>
              <a:bodyPr anchor="ctr"/>
              <a:lstStyle/>
              <a:p>
                <a:endParaRPr lang="en-US" dirty="0"/>
              </a:p>
            </p:txBody>
          </p:sp>
          <p:sp>
            <p:nvSpPr>
              <p:cNvPr id="26678" name="AutoShape 13"/>
              <p:cNvSpPr>
                <a:spLocks noChangeArrowheads="1"/>
              </p:cNvSpPr>
              <p:nvPr>
                <p:custDataLst>
                  <p:tags r:id="rId34"/>
                </p:custDataLst>
              </p:nvPr>
            </p:nvSpPr>
            <p:spPr bwMode="auto">
              <a:xfrm>
                <a:off x="2162" y="1645"/>
                <a:ext cx="740" cy="326"/>
              </a:xfrm>
              <a:prstGeom prst="roundRect">
                <a:avLst>
                  <a:gd name="adj" fmla="val 50000"/>
                </a:avLst>
              </a:prstGeom>
              <a:solidFill>
                <a:srgbClr val="5F5F5F"/>
              </a:solidFill>
              <a:ln w="9525" algn="ctr">
                <a:noFill/>
                <a:round/>
                <a:headEnd/>
                <a:tailEnd/>
              </a:ln>
            </p:spPr>
            <p:txBody>
              <a:bodyPr anchor="ctr"/>
              <a:lstStyle/>
              <a:p>
                <a:endParaRPr lang="en-US" dirty="0"/>
              </a:p>
            </p:txBody>
          </p:sp>
          <p:sp>
            <p:nvSpPr>
              <p:cNvPr id="26679" name="Rectangle 14"/>
              <p:cNvSpPr>
                <a:spLocks noChangeArrowheads="1"/>
              </p:cNvSpPr>
              <p:nvPr>
                <p:custDataLst>
                  <p:tags r:id="rId35"/>
                </p:custDataLst>
              </p:nvPr>
            </p:nvSpPr>
            <p:spPr bwMode="auto">
              <a:xfrm>
                <a:off x="2339" y="1679"/>
                <a:ext cx="389" cy="181"/>
              </a:xfrm>
              <a:prstGeom prst="rect">
                <a:avLst/>
              </a:prstGeom>
              <a:solidFill>
                <a:srgbClr val="CCCCCC"/>
              </a:solidFill>
              <a:ln w="9525">
                <a:noFill/>
                <a:miter lim="800000"/>
                <a:headEnd/>
                <a:tailEnd/>
              </a:ln>
            </p:spPr>
            <p:txBody>
              <a:bodyPr anchor="ctr"/>
              <a:lstStyle/>
              <a:p>
                <a:endParaRPr lang="en-US" dirty="0"/>
              </a:p>
            </p:txBody>
          </p:sp>
          <p:sp>
            <p:nvSpPr>
              <p:cNvPr id="26680" name="AutoShape 15"/>
              <p:cNvSpPr>
                <a:spLocks noChangeArrowheads="1"/>
              </p:cNvSpPr>
              <p:nvPr>
                <p:custDataLst>
                  <p:tags r:id="rId36"/>
                </p:custDataLst>
              </p:nvPr>
            </p:nvSpPr>
            <p:spPr bwMode="auto">
              <a:xfrm>
                <a:off x="2285" y="1633"/>
                <a:ext cx="485" cy="38"/>
              </a:xfrm>
              <a:prstGeom prst="roundRect">
                <a:avLst>
                  <a:gd name="adj" fmla="val 30356"/>
                </a:avLst>
              </a:prstGeom>
              <a:solidFill>
                <a:srgbClr val="5F5F5F"/>
              </a:solidFill>
              <a:ln w="9525" algn="ctr">
                <a:noFill/>
                <a:round/>
                <a:headEnd/>
                <a:tailEnd/>
              </a:ln>
            </p:spPr>
            <p:txBody>
              <a:bodyPr anchor="ctr"/>
              <a:lstStyle/>
              <a:p>
                <a:endParaRPr lang="en-US" dirty="0"/>
              </a:p>
            </p:txBody>
          </p:sp>
        </p:grpSp>
        <p:grpSp>
          <p:nvGrpSpPr>
            <p:cNvPr id="26631" name="Group 16"/>
            <p:cNvGrpSpPr>
              <a:grpSpLocks/>
            </p:cNvGrpSpPr>
            <p:nvPr>
              <p:custDataLst>
                <p:tags r:id="rId4"/>
              </p:custDataLst>
            </p:nvPr>
          </p:nvGrpSpPr>
          <p:grpSpPr bwMode="auto">
            <a:xfrm rot="-704403">
              <a:off x="383" y="1835"/>
              <a:ext cx="215" cy="87"/>
              <a:chOff x="1376" y="1579"/>
              <a:chExt cx="215" cy="87"/>
            </a:xfrm>
          </p:grpSpPr>
          <p:sp>
            <p:nvSpPr>
              <p:cNvPr id="26669" name="Line 17"/>
              <p:cNvSpPr>
                <a:spLocks noChangeShapeType="1"/>
              </p:cNvSpPr>
              <p:nvPr>
                <p:custDataLst>
                  <p:tags r:id="rId27"/>
                </p:custDataLst>
              </p:nvPr>
            </p:nvSpPr>
            <p:spPr bwMode="auto">
              <a:xfrm>
                <a:off x="1376" y="1579"/>
                <a:ext cx="215"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70" name="Line 18"/>
              <p:cNvSpPr>
                <a:spLocks noChangeShapeType="1"/>
              </p:cNvSpPr>
              <p:nvPr>
                <p:custDataLst>
                  <p:tags r:id="rId28"/>
                </p:custDataLst>
              </p:nvPr>
            </p:nvSpPr>
            <p:spPr bwMode="auto">
              <a:xfrm flipV="1">
                <a:off x="1376"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71" name="Line 19"/>
              <p:cNvSpPr>
                <a:spLocks noChangeShapeType="1"/>
              </p:cNvSpPr>
              <p:nvPr>
                <p:custDataLst>
                  <p:tags r:id="rId29"/>
                </p:custDataLst>
              </p:nvPr>
            </p:nvSpPr>
            <p:spPr bwMode="auto">
              <a:xfrm flipV="1">
                <a:off x="1527" y="1595"/>
                <a:ext cx="62"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72" name="Line 20"/>
              <p:cNvSpPr>
                <a:spLocks noChangeShapeType="1"/>
              </p:cNvSpPr>
              <p:nvPr/>
            </p:nvSpPr>
            <p:spPr bwMode="auto">
              <a:xfrm>
                <a:off x="1431"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73" name="Line 21"/>
              <p:cNvSpPr>
                <a:spLocks noChangeShapeType="1"/>
              </p:cNvSpPr>
              <p:nvPr/>
            </p:nvSpPr>
            <p:spPr bwMode="auto">
              <a:xfrm>
                <a:off x="1533" y="1596"/>
                <a:ext cx="0" cy="7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sp>
          <p:nvSpPr>
            <p:cNvPr id="26632" name="Line 22"/>
            <p:cNvSpPr>
              <a:spLocks noChangeShapeType="1"/>
            </p:cNvSpPr>
            <p:nvPr>
              <p:custDataLst>
                <p:tags r:id="rId5"/>
              </p:custDataLst>
            </p:nvPr>
          </p:nvSpPr>
          <p:spPr bwMode="auto">
            <a:xfrm>
              <a:off x="180" y="2022"/>
              <a:ext cx="2292" cy="0"/>
            </a:xfrm>
            <a:prstGeom prst="line">
              <a:avLst/>
            </a:prstGeom>
            <a:noFill/>
            <a:ln w="9525">
              <a:solidFill>
                <a:schemeClr val="tx1"/>
              </a:solidFill>
              <a:round/>
              <a:headEnd/>
              <a:tailEnd/>
            </a:ln>
          </p:spPr>
          <p:txBody>
            <a:bodyPr wrap="none" lIns="180000" tIns="180000" rIns="180000" bIns="180000" anchor="ctr">
              <a:spAutoFit/>
            </a:bodyPr>
            <a:lstStyle/>
            <a:p>
              <a:endParaRPr lang="en-US" dirty="0"/>
            </a:p>
          </p:txBody>
        </p:sp>
        <p:sp>
          <p:nvSpPr>
            <p:cNvPr id="26633" name="Freeform 23"/>
            <p:cNvSpPr>
              <a:spLocks/>
            </p:cNvSpPr>
            <p:nvPr>
              <p:custDataLst>
                <p:tags r:id="rId6"/>
              </p:custDataLst>
            </p:nvPr>
          </p:nvSpPr>
          <p:spPr bwMode="auto">
            <a:xfrm>
              <a:off x="178" y="1929"/>
              <a:ext cx="274" cy="93"/>
            </a:xfrm>
            <a:custGeom>
              <a:avLst/>
              <a:gdLst>
                <a:gd name="T0" fmla="*/ 0 w 274"/>
                <a:gd name="T1" fmla="*/ 93 h 93"/>
                <a:gd name="T2" fmla="*/ 142 w 274"/>
                <a:gd name="T3" fmla="*/ 33 h 93"/>
                <a:gd name="T4" fmla="*/ 274 w 274"/>
                <a:gd name="T5" fmla="*/ 0 h 93"/>
                <a:gd name="T6" fmla="*/ 0 60000 65536"/>
                <a:gd name="T7" fmla="*/ 0 60000 65536"/>
                <a:gd name="T8" fmla="*/ 0 60000 65536"/>
                <a:gd name="T9" fmla="*/ 0 w 274"/>
                <a:gd name="T10" fmla="*/ 0 h 93"/>
                <a:gd name="T11" fmla="*/ 274 w 274"/>
                <a:gd name="T12" fmla="*/ 93 h 93"/>
              </a:gdLst>
              <a:ahLst/>
              <a:cxnLst>
                <a:cxn ang="T6">
                  <a:pos x="T0" y="T1"/>
                </a:cxn>
                <a:cxn ang="T7">
                  <a:pos x="T2" y="T3"/>
                </a:cxn>
                <a:cxn ang="T8">
                  <a:pos x="T4" y="T5"/>
                </a:cxn>
              </a:cxnLst>
              <a:rect l="T9" t="T10" r="T11" b="T12"/>
              <a:pathLst>
                <a:path w="274" h="93">
                  <a:moveTo>
                    <a:pt x="0" y="93"/>
                  </a:moveTo>
                  <a:cubicBezTo>
                    <a:pt x="24" y="83"/>
                    <a:pt x="96" y="49"/>
                    <a:pt x="142" y="33"/>
                  </a:cubicBezTo>
                  <a:cubicBezTo>
                    <a:pt x="188" y="17"/>
                    <a:pt x="247" y="7"/>
                    <a:pt x="274"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6634" name="Freeform 24"/>
            <p:cNvSpPr>
              <a:spLocks/>
            </p:cNvSpPr>
            <p:nvPr>
              <p:custDataLst>
                <p:tags r:id="rId7"/>
              </p:custDataLst>
            </p:nvPr>
          </p:nvSpPr>
          <p:spPr bwMode="auto">
            <a:xfrm>
              <a:off x="543" y="1875"/>
              <a:ext cx="309" cy="38"/>
            </a:xfrm>
            <a:custGeom>
              <a:avLst/>
              <a:gdLst>
                <a:gd name="T0" fmla="*/ 0 w 309"/>
                <a:gd name="T1" fmla="*/ 38 h 38"/>
                <a:gd name="T2" fmla="*/ 117 w 309"/>
                <a:gd name="T3" fmla="*/ 23 h 38"/>
                <a:gd name="T4" fmla="*/ 309 w 309"/>
                <a:gd name="T5" fmla="*/ 0 h 38"/>
                <a:gd name="T6" fmla="*/ 0 60000 65536"/>
                <a:gd name="T7" fmla="*/ 0 60000 65536"/>
                <a:gd name="T8" fmla="*/ 0 60000 65536"/>
                <a:gd name="T9" fmla="*/ 0 w 309"/>
                <a:gd name="T10" fmla="*/ 0 h 38"/>
                <a:gd name="T11" fmla="*/ 309 w 309"/>
                <a:gd name="T12" fmla="*/ 38 h 38"/>
              </a:gdLst>
              <a:ahLst/>
              <a:cxnLst>
                <a:cxn ang="T6">
                  <a:pos x="T0" y="T1"/>
                </a:cxn>
                <a:cxn ang="T7">
                  <a:pos x="T2" y="T3"/>
                </a:cxn>
                <a:cxn ang="T8">
                  <a:pos x="T4" y="T5"/>
                </a:cxn>
              </a:cxnLst>
              <a:rect l="T9" t="T10" r="T11" b="T12"/>
              <a:pathLst>
                <a:path w="309" h="38">
                  <a:moveTo>
                    <a:pt x="0" y="38"/>
                  </a:moveTo>
                  <a:cubicBezTo>
                    <a:pt x="19" y="35"/>
                    <a:pt x="66" y="29"/>
                    <a:pt x="117" y="23"/>
                  </a:cubicBezTo>
                  <a:cubicBezTo>
                    <a:pt x="168" y="17"/>
                    <a:pt x="269" y="5"/>
                    <a:pt x="309"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6635" name="Freeform 25"/>
            <p:cNvSpPr>
              <a:spLocks/>
            </p:cNvSpPr>
            <p:nvPr>
              <p:custDataLst>
                <p:tags r:id="rId8"/>
              </p:custDataLst>
            </p:nvPr>
          </p:nvSpPr>
          <p:spPr bwMode="auto">
            <a:xfrm>
              <a:off x="850" y="1847"/>
              <a:ext cx="430" cy="28"/>
            </a:xfrm>
            <a:custGeom>
              <a:avLst/>
              <a:gdLst>
                <a:gd name="T0" fmla="*/ 0 w 430"/>
                <a:gd name="T1" fmla="*/ 28 h 28"/>
                <a:gd name="T2" fmla="*/ 192 w 430"/>
                <a:gd name="T3" fmla="*/ 12 h 28"/>
                <a:gd name="T4" fmla="*/ 430 w 430"/>
                <a:gd name="T5" fmla="*/ 0 h 28"/>
                <a:gd name="T6" fmla="*/ 0 60000 65536"/>
                <a:gd name="T7" fmla="*/ 0 60000 65536"/>
                <a:gd name="T8" fmla="*/ 0 60000 65536"/>
                <a:gd name="T9" fmla="*/ 0 w 430"/>
                <a:gd name="T10" fmla="*/ 0 h 28"/>
                <a:gd name="T11" fmla="*/ 430 w 430"/>
                <a:gd name="T12" fmla="*/ 28 h 28"/>
              </a:gdLst>
              <a:ahLst/>
              <a:cxnLst>
                <a:cxn ang="T6">
                  <a:pos x="T0" y="T1"/>
                </a:cxn>
                <a:cxn ang="T7">
                  <a:pos x="T2" y="T3"/>
                </a:cxn>
                <a:cxn ang="T8">
                  <a:pos x="T4" y="T5"/>
                </a:cxn>
              </a:cxnLst>
              <a:rect l="T9" t="T10" r="T11" b="T12"/>
              <a:pathLst>
                <a:path w="430" h="28">
                  <a:moveTo>
                    <a:pt x="0" y="28"/>
                  </a:moveTo>
                  <a:cubicBezTo>
                    <a:pt x="32" y="26"/>
                    <a:pt x="120" y="17"/>
                    <a:pt x="192" y="12"/>
                  </a:cubicBezTo>
                  <a:cubicBezTo>
                    <a:pt x="264" y="7"/>
                    <a:pt x="381" y="2"/>
                    <a:pt x="430" y="0"/>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6636" name="Freeform 26"/>
            <p:cNvSpPr>
              <a:spLocks/>
            </p:cNvSpPr>
            <p:nvPr>
              <p:custDataLst>
                <p:tags r:id="rId9"/>
              </p:custDataLst>
            </p:nvPr>
          </p:nvSpPr>
          <p:spPr bwMode="auto">
            <a:xfrm>
              <a:off x="1268" y="1847"/>
              <a:ext cx="738" cy="51"/>
            </a:xfrm>
            <a:custGeom>
              <a:avLst/>
              <a:gdLst>
                <a:gd name="T0" fmla="*/ 0 w 738"/>
                <a:gd name="T1" fmla="*/ 0 h 51"/>
                <a:gd name="T2" fmla="*/ 392 w 738"/>
                <a:gd name="T3" fmla="*/ 12 h 51"/>
                <a:gd name="T4" fmla="*/ 738 w 738"/>
                <a:gd name="T5" fmla="*/ 51 h 51"/>
                <a:gd name="T6" fmla="*/ 0 60000 65536"/>
                <a:gd name="T7" fmla="*/ 0 60000 65536"/>
                <a:gd name="T8" fmla="*/ 0 60000 65536"/>
                <a:gd name="T9" fmla="*/ 0 w 738"/>
                <a:gd name="T10" fmla="*/ 0 h 51"/>
                <a:gd name="T11" fmla="*/ 738 w 738"/>
                <a:gd name="T12" fmla="*/ 51 h 51"/>
              </a:gdLst>
              <a:ahLst/>
              <a:cxnLst>
                <a:cxn ang="T6">
                  <a:pos x="T0" y="T1"/>
                </a:cxn>
                <a:cxn ang="T7">
                  <a:pos x="T2" y="T3"/>
                </a:cxn>
                <a:cxn ang="T8">
                  <a:pos x="T4" y="T5"/>
                </a:cxn>
              </a:cxnLst>
              <a:rect l="T9" t="T10" r="T11" b="T12"/>
              <a:pathLst>
                <a:path w="738" h="51">
                  <a:moveTo>
                    <a:pt x="0" y="0"/>
                  </a:moveTo>
                  <a:cubicBezTo>
                    <a:pt x="65" y="2"/>
                    <a:pt x="269" y="3"/>
                    <a:pt x="392" y="12"/>
                  </a:cubicBezTo>
                  <a:cubicBezTo>
                    <a:pt x="515" y="21"/>
                    <a:pt x="666" y="43"/>
                    <a:pt x="738" y="51"/>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6637" name="Freeform 27"/>
            <p:cNvSpPr>
              <a:spLocks/>
            </p:cNvSpPr>
            <p:nvPr>
              <p:custDataLst>
                <p:tags r:id="rId10"/>
              </p:custDataLst>
            </p:nvPr>
          </p:nvSpPr>
          <p:spPr bwMode="auto">
            <a:xfrm>
              <a:off x="2003" y="1898"/>
              <a:ext cx="465" cy="124"/>
            </a:xfrm>
            <a:custGeom>
              <a:avLst/>
              <a:gdLst>
                <a:gd name="T0" fmla="*/ 0 w 465"/>
                <a:gd name="T1" fmla="*/ 0 h 124"/>
                <a:gd name="T2" fmla="*/ 269 w 465"/>
                <a:gd name="T3" fmla="*/ 55 h 124"/>
                <a:gd name="T4" fmla="*/ 465 w 465"/>
                <a:gd name="T5" fmla="*/ 124 h 124"/>
                <a:gd name="T6" fmla="*/ 0 60000 65536"/>
                <a:gd name="T7" fmla="*/ 0 60000 65536"/>
                <a:gd name="T8" fmla="*/ 0 60000 65536"/>
                <a:gd name="T9" fmla="*/ 0 w 465"/>
                <a:gd name="T10" fmla="*/ 0 h 124"/>
                <a:gd name="T11" fmla="*/ 465 w 465"/>
                <a:gd name="T12" fmla="*/ 124 h 124"/>
              </a:gdLst>
              <a:ahLst/>
              <a:cxnLst>
                <a:cxn ang="T6">
                  <a:pos x="T0" y="T1"/>
                </a:cxn>
                <a:cxn ang="T7">
                  <a:pos x="T2" y="T3"/>
                </a:cxn>
                <a:cxn ang="T8">
                  <a:pos x="T4" y="T5"/>
                </a:cxn>
              </a:cxnLst>
              <a:rect l="T9" t="T10" r="T11" b="T12"/>
              <a:pathLst>
                <a:path w="465" h="124">
                  <a:moveTo>
                    <a:pt x="0" y="0"/>
                  </a:moveTo>
                  <a:cubicBezTo>
                    <a:pt x="44" y="9"/>
                    <a:pt x="191" y="34"/>
                    <a:pt x="269" y="55"/>
                  </a:cubicBezTo>
                  <a:cubicBezTo>
                    <a:pt x="347" y="76"/>
                    <a:pt x="424" y="110"/>
                    <a:pt x="465" y="124"/>
                  </a:cubicBezTo>
                </a:path>
              </a:pathLst>
            </a:custGeom>
            <a:noFill/>
            <a:ln w="19050">
              <a:solidFill>
                <a:schemeClr val="tx1"/>
              </a:solidFill>
              <a:round/>
              <a:headEnd/>
              <a:tailEnd/>
            </a:ln>
          </p:spPr>
          <p:txBody>
            <a:bodyPr lIns="180000" tIns="180000" rIns="180000" bIns="180000" anchor="ctr">
              <a:spAutoFit/>
            </a:bodyPr>
            <a:lstStyle/>
            <a:p>
              <a:endParaRPr lang="en-US" dirty="0"/>
            </a:p>
          </p:txBody>
        </p:sp>
        <p:sp>
          <p:nvSpPr>
            <p:cNvPr id="26638" name="Line 28"/>
            <p:cNvSpPr>
              <a:spLocks noChangeShapeType="1"/>
            </p:cNvSpPr>
            <p:nvPr>
              <p:custDataLst>
                <p:tags r:id="rId11"/>
              </p:custDataLst>
            </p:nvPr>
          </p:nvSpPr>
          <p:spPr bwMode="auto">
            <a:xfrm>
              <a:off x="186" y="3972"/>
              <a:ext cx="2280"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grpSp>
          <p:nvGrpSpPr>
            <p:cNvPr id="26639" name="Group 29"/>
            <p:cNvGrpSpPr>
              <a:grpSpLocks/>
            </p:cNvGrpSpPr>
            <p:nvPr>
              <p:custDataLst>
                <p:tags r:id="rId12"/>
              </p:custDataLst>
            </p:nvPr>
          </p:nvGrpSpPr>
          <p:grpSpPr bwMode="auto">
            <a:xfrm rot="-677249">
              <a:off x="373" y="1909"/>
              <a:ext cx="558" cy="2002"/>
              <a:chOff x="360" y="1764"/>
              <a:chExt cx="558" cy="2002"/>
            </a:xfrm>
          </p:grpSpPr>
          <p:sp>
            <p:nvSpPr>
              <p:cNvPr id="26665" name="Line 30"/>
              <p:cNvSpPr>
                <a:spLocks noChangeShapeType="1"/>
              </p:cNvSpPr>
              <p:nvPr/>
            </p:nvSpPr>
            <p:spPr bwMode="auto">
              <a:xfrm flipH="1">
                <a:off x="360" y="1765"/>
                <a:ext cx="277" cy="1916"/>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6666" name="Line 31"/>
              <p:cNvSpPr>
                <a:spLocks noChangeShapeType="1"/>
              </p:cNvSpPr>
              <p:nvPr/>
            </p:nvSpPr>
            <p:spPr bwMode="auto">
              <a:xfrm>
                <a:off x="732" y="1764"/>
                <a:ext cx="186" cy="1924"/>
              </a:xfrm>
              <a:prstGeom prst="line">
                <a:avLst/>
              </a:prstGeom>
              <a:noFill/>
              <a:ln w="9525">
                <a:solidFill>
                  <a:schemeClr val="tx1"/>
                </a:solidFill>
                <a:prstDash val="dashDot"/>
                <a:round/>
                <a:headEnd/>
                <a:tailEnd/>
              </a:ln>
            </p:spPr>
            <p:txBody>
              <a:bodyPr lIns="180000" tIns="180000" rIns="180000" bIns="180000" anchor="ctr">
                <a:spAutoFit/>
              </a:bodyPr>
              <a:lstStyle/>
              <a:p>
                <a:endParaRPr lang="en-US" dirty="0"/>
              </a:p>
            </p:txBody>
          </p:sp>
          <p:sp>
            <p:nvSpPr>
              <p:cNvPr id="26667" name="Oval 32"/>
              <p:cNvSpPr>
                <a:spLocks noChangeArrowheads="1"/>
              </p:cNvSpPr>
              <p:nvPr/>
            </p:nvSpPr>
            <p:spPr bwMode="auto">
              <a:xfrm>
                <a:off x="360" y="3612"/>
                <a:ext cx="552" cy="1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sp>
            <p:nvSpPr>
              <p:cNvPr id="26668" name="Oval 33"/>
              <p:cNvSpPr>
                <a:spLocks noChangeArrowheads="1"/>
              </p:cNvSpPr>
              <p:nvPr/>
            </p:nvSpPr>
            <p:spPr bwMode="auto">
              <a:xfrm>
                <a:off x="530" y="2535"/>
                <a:ext cx="282" cy="54"/>
              </a:xfrm>
              <a:prstGeom prst="ellipse">
                <a:avLst/>
              </a:prstGeom>
              <a:noFill/>
              <a:ln w="9525" algn="ctr">
                <a:solidFill>
                  <a:schemeClr val="tx1"/>
                </a:solidFill>
                <a:prstDash val="dash"/>
                <a:round/>
                <a:headEnd/>
                <a:tailEnd/>
              </a:ln>
            </p:spPr>
            <p:txBody>
              <a:bodyPr lIns="180000" tIns="180000" rIns="180000" bIns="180000" anchor="ctr">
                <a:spAutoFit/>
              </a:bodyPr>
              <a:lstStyle/>
              <a:p>
                <a:endParaRPr lang="en-US" dirty="0"/>
              </a:p>
            </p:txBody>
          </p:sp>
        </p:grpSp>
        <p:grpSp>
          <p:nvGrpSpPr>
            <p:cNvPr id="26640" name="Group 34"/>
            <p:cNvGrpSpPr>
              <a:grpSpLocks/>
            </p:cNvGrpSpPr>
            <p:nvPr>
              <p:custDataLst>
                <p:tags r:id="rId13"/>
              </p:custDataLst>
            </p:nvPr>
          </p:nvGrpSpPr>
          <p:grpSpPr bwMode="auto">
            <a:xfrm>
              <a:off x="223" y="2136"/>
              <a:ext cx="98" cy="1746"/>
              <a:chOff x="365" y="1950"/>
              <a:chExt cx="98" cy="1746"/>
            </a:xfrm>
          </p:grpSpPr>
          <p:sp>
            <p:nvSpPr>
              <p:cNvPr id="26655" name="Line 35"/>
              <p:cNvSpPr>
                <a:spLocks noChangeShapeType="1"/>
              </p:cNvSpPr>
              <p:nvPr/>
            </p:nvSpPr>
            <p:spPr bwMode="auto">
              <a:xfrm>
                <a:off x="446" y="1950"/>
                <a:ext cx="0" cy="1746"/>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6656" name="Line 36"/>
              <p:cNvSpPr>
                <a:spLocks noChangeShapeType="1"/>
              </p:cNvSpPr>
              <p:nvPr/>
            </p:nvSpPr>
            <p:spPr bwMode="auto">
              <a:xfrm flipH="1">
                <a:off x="366" y="1955"/>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57" name="Line 37"/>
              <p:cNvSpPr>
                <a:spLocks noChangeShapeType="1"/>
              </p:cNvSpPr>
              <p:nvPr/>
            </p:nvSpPr>
            <p:spPr bwMode="auto">
              <a:xfrm flipH="1">
                <a:off x="365" y="3693"/>
                <a:ext cx="86" cy="0"/>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58" name="Oval 38"/>
              <p:cNvSpPr>
                <a:spLocks noChangeArrowheads="1"/>
              </p:cNvSpPr>
              <p:nvPr/>
            </p:nvSpPr>
            <p:spPr bwMode="auto">
              <a:xfrm>
                <a:off x="428" y="35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59" name="Oval 39"/>
              <p:cNvSpPr>
                <a:spLocks noChangeArrowheads="1"/>
              </p:cNvSpPr>
              <p:nvPr/>
            </p:nvSpPr>
            <p:spPr bwMode="auto">
              <a:xfrm>
                <a:off x="429" y="3338"/>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60" name="Oval 40"/>
              <p:cNvSpPr>
                <a:spLocks noChangeArrowheads="1"/>
              </p:cNvSpPr>
              <p:nvPr/>
            </p:nvSpPr>
            <p:spPr bwMode="auto">
              <a:xfrm>
                <a:off x="428" y="306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61" name="Oval 41"/>
              <p:cNvSpPr>
                <a:spLocks noChangeArrowheads="1"/>
              </p:cNvSpPr>
              <p:nvPr/>
            </p:nvSpPr>
            <p:spPr bwMode="auto">
              <a:xfrm>
                <a:off x="429" y="2764"/>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62" name="Oval 42"/>
              <p:cNvSpPr>
                <a:spLocks noChangeArrowheads="1"/>
              </p:cNvSpPr>
              <p:nvPr/>
            </p:nvSpPr>
            <p:spPr bwMode="auto">
              <a:xfrm>
                <a:off x="428" y="2495"/>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63" name="Oval 43"/>
              <p:cNvSpPr>
                <a:spLocks noChangeArrowheads="1"/>
              </p:cNvSpPr>
              <p:nvPr/>
            </p:nvSpPr>
            <p:spPr bwMode="auto">
              <a:xfrm>
                <a:off x="429" y="2246"/>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sp>
            <p:nvSpPr>
              <p:cNvPr id="26664" name="Oval 44"/>
              <p:cNvSpPr>
                <a:spLocks noChangeArrowheads="1"/>
              </p:cNvSpPr>
              <p:nvPr/>
            </p:nvSpPr>
            <p:spPr bwMode="auto">
              <a:xfrm>
                <a:off x="430" y="1989"/>
                <a:ext cx="33" cy="27"/>
              </a:xfrm>
              <a:prstGeom prst="ellipse">
                <a:avLst/>
              </a:prstGeom>
              <a:solidFill>
                <a:schemeClr val="tx1"/>
              </a:solidFill>
              <a:ln w="9525" algn="ctr">
                <a:solidFill>
                  <a:schemeClr val="tx1"/>
                </a:solidFill>
                <a:round/>
                <a:headEnd/>
                <a:tailEnd/>
              </a:ln>
            </p:spPr>
            <p:txBody>
              <a:bodyPr lIns="180000" tIns="180000" rIns="180000" bIns="180000" anchor="ctr">
                <a:spAutoFit/>
              </a:bodyPr>
              <a:lstStyle/>
              <a:p>
                <a:endParaRPr lang="en-US" dirty="0"/>
              </a:p>
            </p:txBody>
          </p:sp>
        </p:grpSp>
        <p:sp>
          <p:nvSpPr>
            <p:cNvPr id="26641" name="AutoShape 45"/>
            <p:cNvSpPr>
              <a:spLocks noChangeArrowheads="1"/>
            </p:cNvSpPr>
            <p:nvPr>
              <p:custDataLst>
                <p:tags r:id="rId14"/>
              </p:custDataLst>
            </p:nvPr>
          </p:nvSpPr>
          <p:spPr bwMode="auto">
            <a:xfrm rot="-8048110">
              <a:off x="138" y="2507"/>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6642" name="AutoShape 46"/>
            <p:cNvSpPr>
              <a:spLocks noChangeArrowheads="1"/>
            </p:cNvSpPr>
            <p:nvPr>
              <p:custDataLst>
                <p:tags r:id="rId15"/>
              </p:custDataLst>
            </p:nvPr>
          </p:nvSpPr>
          <p:spPr bwMode="auto">
            <a:xfrm rot="-8048110">
              <a:off x="137" y="3522"/>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6643" name="Line 47"/>
            <p:cNvSpPr>
              <a:spLocks noChangeShapeType="1"/>
            </p:cNvSpPr>
            <p:nvPr>
              <p:custDataLst>
                <p:tags r:id="rId16"/>
              </p:custDataLst>
            </p:nvPr>
          </p:nvSpPr>
          <p:spPr bwMode="auto">
            <a:xfrm flipH="1">
              <a:off x="182" y="3879"/>
              <a:ext cx="68" cy="2"/>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44" name="Line 48"/>
            <p:cNvSpPr>
              <a:spLocks noChangeShapeType="1"/>
            </p:cNvSpPr>
            <p:nvPr>
              <p:custDataLst>
                <p:tags r:id="rId17"/>
              </p:custDataLst>
            </p:nvPr>
          </p:nvSpPr>
          <p:spPr bwMode="auto">
            <a:xfrm flipH="1" flipV="1">
              <a:off x="190" y="2141"/>
              <a:ext cx="60" cy="1"/>
            </a:xfrm>
            <a:prstGeom prst="line">
              <a:avLst/>
            </a:prstGeom>
            <a:noFill/>
            <a:ln w="19050">
              <a:solidFill>
                <a:schemeClr val="tx1"/>
              </a:solidFill>
              <a:round/>
              <a:headEnd/>
              <a:tailEnd/>
            </a:ln>
          </p:spPr>
          <p:txBody>
            <a:bodyPr wrap="none" lIns="180000" tIns="180000" rIns="180000" bIns="180000" anchor="ctr">
              <a:spAutoFit/>
            </a:bodyPr>
            <a:lstStyle/>
            <a:p>
              <a:endParaRPr lang="en-US" dirty="0"/>
            </a:p>
          </p:txBody>
        </p:sp>
        <p:sp>
          <p:nvSpPr>
            <p:cNvPr id="26645" name="AutoShape 49"/>
            <p:cNvSpPr>
              <a:spLocks noChangeArrowheads="1"/>
            </p:cNvSpPr>
            <p:nvPr>
              <p:custDataLst>
                <p:tags r:id="rId18"/>
              </p:custDataLst>
            </p:nvPr>
          </p:nvSpPr>
          <p:spPr bwMode="auto">
            <a:xfrm rot="2821928">
              <a:off x="2402" y="250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6646" name="AutoShape 50"/>
            <p:cNvSpPr>
              <a:spLocks noChangeArrowheads="1"/>
            </p:cNvSpPr>
            <p:nvPr>
              <p:custDataLst>
                <p:tags r:id="rId19"/>
              </p:custDataLst>
            </p:nvPr>
          </p:nvSpPr>
          <p:spPr bwMode="auto">
            <a:xfrm rot="2821928">
              <a:off x="2402" y="3529"/>
              <a:ext cx="107" cy="102"/>
            </a:xfrm>
            <a:prstGeom prst="rtTriangle">
              <a:avLst/>
            </a:prstGeom>
            <a:solidFill>
              <a:srgbClr val="999999"/>
            </a:solidFill>
            <a:ln w="9525" algn="ctr">
              <a:noFill/>
              <a:miter lim="800000"/>
              <a:headEnd/>
              <a:tailEnd/>
            </a:ln>
          </p:spPr>
          <p:txBody>
            <a:bodyPr lIns="180000" tIns="180000" rIns="180000" bIns="180000" anchor="ctr">
              <a:spAutoFit/>
            </a:bodyPr>
            <a:lstStyle/>
            <a:p>
              <a:endParaRPr lang="en-US" dirty="0"/>
            </a:p>
          </p:txBody>
        </p:sp>
        <p:sp>
          <p:nvSpPr>
            <p:cNvPr id="26647" name="AutoShape 51"/>
            <p:cNvSpPr>
              <a:spLocks noChangeArrowheads="1"/>
            </p:cNvSpPr>
            <p:nvPr>
              <p:custDataLst>
                <p:tags r:id="rId20"/>
              </p:custDataLst>
            </p:nvPr>
          </p:nvSpPr>
          <p:spPr bwMode="auto">
            <a:xfrm>
              <a:off x="186" y="2772"/>
              <a:ext cx="2272" cy="606"/>
            </a:xfrm>
            <a:prstGeom prst="doubleWave">
              <a:avLst>
                <a:gd name="adj1" fmla="val 6500"/>
                <a:gd name="adj2" fmla="val 0"/>
              </a:avLst>
            </a:prstGeom>
            <a:solidFill>
              <a:schemeClr val="hlink"/>
            </a:solidFill>
            <a:ln w="9525" algn="ctr">
              <a:noFill/>
              <a:miter lim="800000"/>
              <a:headEnd/>
              <a:tailEnd/>
            </a:ln>
          </p:spPr>
          <p:txBody>
            <a:bodyPr lIns="180000" tIns="180000" rIns="180000" bIns="180000" anchor="ctr">
              <a:spAutoFit/>
            </a:bodyPr>
            <a:lstStyle/>
            <a:p>
              <a:endParaRPr lang="en-US" dirty="0"/>
            </a:p>
          </p:txBody>
        </p:sp>
        <p:sp>
          <p:nvSpPr>
            <p:cNvPr id="26648" name="Rectangle 52"/>
            <p:cNvSpPr>
              <a:spLocks noChangeArrowheads="1"/>
            </p:cNvSpPr>
            <p:nvPr>
              <p:custDataLst>
                <p:tags r:id="rId21"/>
              </p:custDataLst>
            </p:nvPr>
          </p:nvSpPr>
          <p:spPr bwMode="auto">
            <a:xfrm>
              <a:off x="192" y="3228"/>
              <a:ext cx="2274" cy="738"/>
            </a:xfrm>
            <a:prstGeom prst="rect">
              <a:avLst/>
            </a:prstGeom>
            <a:solidFill>
              <a:schemeClr val="hlink"/>
            </a:solidFill>
            <a:ln w="9525" algn="ctr">
              <a:noFill/>
              <a:miter lim="800000"/>
              <a:headEnd/>
              <a:tailEnd/>
            </a:ln>
          </p:spPr>
          <p:txBody>
            <a:bodyPr lIns="180000" tIns="180000" rIns="180000" bIns="180000" anchor="ctr">
              <a:spAutoFit/>
            </a:bodyPr>
            <a:lstStyle/>
            <a:p>
              <a:endParaRPr lang="en-US" dirty="0"/>
            </a:p>
          </p:txBody>
        </p:sp>
        <p:sp>
          <p:nvSpPr>
            <p:cNvPr id="26649" name="Line 53"/>
            <p:cNvSpPr>
              <a:spLocks noChangeShapeType="1"/>
            </p:cNvSpPr>
            <p:nvPr>
              <p:custDataLst>
                <p:tags r:id="rId22"/>
              </p:custDataLst>
            </p:nvPr>
          </p:nvSpPr>
          <p:spPr bwMode="auto">
            <a:xfrm flipV="1">
              <a:off x="648" y="1909"/>
              <a:ext cx="175" cy="881"/>
            </a:xfrm>
            <a:prstGeom prst="line">
              <a:avLst/>
            </a:prstGeom>
            <a:noFill/>
            <a:ln w="19050">
              <a:solidFill>
                <a:schemeClr val="accent2"/>
              </a:solidFill>
              <a:round/>
              <a:headEnd/>
              <a:tailEnd type="triangle" w="med" len="med"/>
            </a:ln>
          </p:spPr>
          <p:txBody>
            <a:bodyPr lIns="180000" tIns="180000" rIns="180000" bIns="180000" anchor="ctr">
              <a:spAutoFit/>
            </a:bodyPr>
            <a:lstStyle/>
            <a:p>
              <a:endParaRPr lang="en-US" dirty="0"/>
            </a:p>
          </p:txBody>
        </p:sp>
        <p:sp>
          <p:nvSpPr>
            <p:cNvPr id="26650" name="Line 54"/>
            <p:cNvSpPr>
              <a:spLocks noChangeShapeType="1"/>
            </p:cNvSpPr>
            <p:nvPr>
              <p:custDataLst>
                <p:tags r:id="rId23"/>
              </p:custDataLst>
            </p:nvPr>
          </p:nvSpPr>
          <p:spPr bwMode="auto">
            <a:xfrm>
              <a:off x="2461" y="2023"/>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51" name="Line 55"/>
            <p:cNvSpPr>
              <a:spLocks noChangeShapeType="1"/>
            </p:cNvSpPr>
            <p:nvPr>
              <p:custDataLst>
                <p:tags r:id="rId24"/>
              </p:custDataLst>
            </p:nvPr>
          </p:nvSpPr>
          <p:spPr bwMode="auto">
            <a:xfrm>
              <a:off x="186" y="2022"/>
              <a:ext cx="0" cy="1956"/>
            </a:xfrm>
            <a:prstGeom prst="line">
              <a:avLst/>
            </a:prstGeom>
            <a:noFill/>
            <a:ln w="19050">
              <a:solidFill>
                <a:schemeClr val="tx1"/>
              </a:solidFill>
              <a:round/>
              <a:headEnd/>
              <a:tailEnd/>
            </a:ln>
          </p:spPr>
          <p:txBody>
            <a:bodyPr lIns="180000" tIns="180000" rIns="180000" bIns="180000" anchor="ctr">
              <a:spAutoFit/>
            </a:bodyPr>
            <a:lstStyle/>
            <a:p>
              <a:endParaRPr lang="en-US" dirty="0"/>
            </a:p>
          </p:txBody>
        </p:sp>
        <p:sp>
          <p:nvSpPr>
            <p:cNvPr id="26652" name="AutoShape 56"/>
            <p:cNvSpPr>
              <a:spLocks noChangeArrowheads="1"/>
            </p:cNvSpPr>
            <p:nvPr>
              <p:custDataLst>
                <p:tags r:id="rId25"/>
              </p:custDataLst>
            </p:nvPr>
          </p:nvSpPr>
          <p:spPr bwMode="auto">
            <a:xfrm rot="-5400000">
              <a:off x="2523" y="1881"/>
              <a:ext cx="102" cy="576"/>
            </a:xfrm>
            <a:prstGeom prst="doubleWave">
              <a:avLst>
                <a:gd name="adj1" fmla="val 6500"/>
                <a:gd name="adj2" fmla="val 0"/>
              </a:avLst>
            </a:prstGeom>
            <a:solidFill>
              <a:srgbClr val="999999"/>
            </a:solidFill>
            <a:ln w="9525" algn="ctr">
              <a:solidFill>
                <a:schemeClr val="tx1"/>
              </a:solidFill>
              <a:miter lim="800000"/>
              <a:headEnd/>
              <a:tailEnd/>
            </a:ln>
          </p:spPr>
          <p:txBody>
            <a:bodyPr lIns="180000" tIns="180000" rIns="180000" bIns="180000" anchor="ctr">
              <a:spAutoFit/>
            </a:bodyPr>
            <a:lstStyle/>
            <a:p>
              <a:endParaRPr lang="en-US" dirty="0"/>
            </a:p>
          </p:txBody>
        </p:sp>
        <p:sp>
          <p:nvSpPr>
            <p:cNvPr id="26653" name="Oval 57"/>
            <p:cNvSpPr>
              <a:spLocks noChangeArrowheads="1"/>
            </p:cNvSpPr>
            <p:nvPr>
              <p:custDataLst>
                <p:tags r:id="rId26"/>
              </p:custDataLst>
            </p:nvPr>
          </p:nvSpPr>
          <p:spPr bwMode="auto">
            <a:xfrm>
              <a:off x="2215" y="2118"/>
              <a:ext cx="234" cy="103"/>
            </a:xfrm>
            <a:prstGeom prst="ellipse">
              <a:avLst/>
            </a:prstGeom>
            <a:solidFill>
              <a:srgbClr val="999999"/>
            </a:solidFill>
            <a:ln w="9525" algn="ctr">
              <a:solidFill>
                <a:schemeClr val="tx1"/>
              </a:solidFill>
              <a:round/>
              <a:headEnd/>
              <a:tailEnd/>
            </a:ln>
          </p:spPr>
          <p:txBody>
            <a:bodyPr lIns="180000" tIns="180000" rIns="180000" bIns="180000" anchor="ctr">
              <a:spAutoFit/>
            </a:bodyPr>
            <a:lstStyle/>
            <a:p>
              <a:endParaRPr lang="en-US" dirty="0"/>
            </a:p>
          </p:txBody>
        </p:sp>
        <p:sp>
          <p:nvSpPr>
            <p:cNvPr id="26654" name="Line 60"/>
            <p:cNvSpPr>
              <a:spLocks noChangeShapeType="1"/>
            </p:cNvSpPr>
            <p:nvPr/>
          </p:nvSpPr>
          <p:spPr bwMode="auto">
            <a:xfrm>
              <a:off x="495" y="1925"/>
              <a:ext cx="156" cy="869"/>
            </a:xfrm>
            <a:prstGeom prst="line">
              <a:avLst/>
            </a:prstGeom>
            <a:noFill/>
            <a:ln w="19050">
              <a:solidFill>
                <a:schemeClr val="hlink"/>
              </a:solidFill>
              <a:round/>
              <a:headEnd/>
              <a:tailEnd type="triangle" w="med" len="med"/>
            </a:ln>
          </p:spPr>
          <p:txBody>
            <a:bodyPr lIns="180000" tIns="180000" rIns="180000" bIns="180000" anchor="ctr">
              <a:spAutoFit/>
            </a:bodyPr>
            <a:lstStyle/>
            <a:p>
              <a:endParaRPr lang="en-US" dirty="0"/>
            </a:p>
          </p:txBody>
        </p:sp>
      </p:grpSp>
      <p:sp>
        <p:nvSpPr>
          <p:cNvPr id="26629" name="Rectangle 62"/>
          <p:cNvSpPr>
            <a:spLocks noChangeArrowheads="1"/>
          </p:cNvSpPr>
          <p:nvPr/>
        </p:nvSpPr>
        <p:spPr bwMode="auto">
          <a:xfrm>
            <a:off x="539750" y="1590675"/>
            <a:ext cx="4027488" cy="4681538"/>
          </a:xfrm>
          <a:prstGeom prst="rect">
            <a:avLst/>
          </a:prstGeom>
          <a:noFill/>
          <a:ln w="9525">
            <a:noFill/>
            <a:miter lim="800000"/>
            <a:headEnd/>
            <a:tailEnd/>
          </a:ln>
        </p:spPr>
        <p:txBody>
          <a:bodyPr lIns="0" tIns="0" rIns="0" bIns="0"/>
          <a:lstStyle/>
          <a:p>
            <a:pPr eaLnBrk="0" hangingPunct="0">
              <a:lnSpc>
                <a:spcPct val="110000"/>
              </a:lnSpc>
              <a:spcBef>
                <a:spcPct val="0"/>
              </a:spcBef>
              <a:buFont typeface="Wingdings" pitchFamily="2" charset="2"/>
              <a:buNone/>
            </a:pPr>
            <a:endParaRPr lang="en-US" sz="1800" b="1" dirty="0"/>
          </a:p>
          <a:p>
            <a:pPr marL="190500" lvl="1" indent="-188913" eaLnBrk="0" hangingPunct="0">
              <a:lnSpc>
                <a:spcPct val="110000"/>
              </a:lnSpc>
              <a:spcBef>
                <a:spcPct val="0"/>
              </a:spcBef>
              <a:spcAft>
                <a:spcPct val="40000"/>
              </a:spcAft>
              <a:buClr>
                <a:schemeClr val="tx1"/>
              </a:buClr>
              <a:buFont typeface="Wingdings" pitchFamily="2" charset="2"/>
              <a:buChar char="§"/>
            </a:pPr>
            <a:r>
              <a:rPr lang="en-US" sz="1800" dirty="0"/>
              <a:t>The sound path should be perpendicular to the monitored surface</a:t>
            </a:r>
          </a:p>
          <a:p>
            <a:pPr marL="381000" lvl="2" indent="-188913" eaLnBrk="0" hangingPunct="0">
              <a:lnSpc>
                <a:spcPct val="110000"/>
              </a:lnSpc>
              <a:spcBef>
                <a:spcPct val="0"/>
              </a:spcBef>
              <a:spcAft>
                <a:spcPct val="40000"/>
              </a:spcAft>
              <a:buClr>
                <a:schemeClr val="tx1"/>
              </a:buClr>
              <a:buFont typeface="Wingdings" pitchFamily="2" charset="2"/>
              <a:buChar char="§"/>
            </a:pPr>
            <a:r>
              <a:rPr lang="en-US" sz="1800" dirty="0"/>
              <a:t>Flat for liquids and slurries</a:t>
            </a:r>
          </a:p>
          <a:p>
            <a:pPr marL="190500" lvl="1" indent="-188913" eaLnBrk="0" hangingPunct="0">
              <a:lnSpc>
                <a:spcPct val="110000"/>
              </a:lnSpc>
              <a:spcBef>
                <a:spcPct val="0"/>
              </a:spcBef>
              <a:spcAft>
                <a:spcPct val="40000"/>
              </a:spcAft>
              <a:buClr>
                <a:schemeClr val="tx1"/>
              </a:buClr>
              <a:buFont typeface="Wingdings" pitchFamily="2" charset="2"/>
              <a:buChar char="§"/>
            </a:pPr>
            <a:endParaRPr lang="en-US" sz="1800" dirty="0"/>
          </a:p>
          <a:p>
            <a:pPr marL="190500" lvl="1" indent="-188913" eaLnBrk="0" hangingPunct="0">
              <a:lnSpc>
                <a:spcPct val="110000"/>
              </a:lnSpc>
              <a:spcBef>
                <a:spcPct val="0"/>
              </a:spcBef>
              <a:spcAft>
                <a:spcPct val="40000"/>
              </a:spcAft>
              <a:buClr>
                <a:schemeClr val="tx1"/>
              </a:buClr>
              <a:buFont typeface="Wingdings" pitchFamily="2" charset="2"/>
              <a:buChar char="§"/>
            </a:pPr>
            <a:endParaRPr lang="en-US" sz="1800" dirty="0"/>
          </a:p>
          <a:p>
            <a:pPr eaLnBrk="0" hangingPunct="0">
              <a:lnSpc>
                <a:spcPct val="110000"/>
              </a:lnSpc>
              <a:spcBef>
                <a:spcPct val="0"/>
              </a:spcBef>
              <a:buFont typeface="Wingdings" pitchFamily="2" charset="2"/>
              <a:buNone/>
            </a:pPr>
            <a:endParaRPr lang="en-US" sz="1800" dirty="0"/>
          </a:p>
          <a:p>
            <a:pPr marL="190500" lvl="1" indent="-188913" eaLnBrk="0" hangingPunct="0">
              <a:lnSpc>
                <a:spcPct val="110000"/>
              </a:lnSpc>
              <a:spcBef>
                <a:spcPct val="0"/>
              </a:spcBef>
              <a:buClr>
                <a:schemeClr val="tx1"/>
              </a:buClr>
              <a:buFont typeface="Wingdings" pitchFamily="2" charset="2"/>
              <a:buChar char="§"/>
            </a:pPr>
            <a:endParaRPr lang="en-US" sz="1800" dirty="0"/>
          </a:p>
        </p:txBody>
      </p:sp>
      <p:sp>
        <p:nvSpPr>
          <p:cNvPr id="2" name="Title 1"/>
          <p:cNvSpPr>
            <a:spLocks noGrp="1"/>
          </p:cNvSpPr>
          <p:nvPr>
            <p:ph type="title"/>
          </p:nvPr>
        </p:nvSpPr>
        <p:spPr/>
        <p:txBody>
          <a:bodyPr>
            <a:normAutofit/>
          </a:bodyPr>
          <a:lstStyle/>
          <a:p>
            <a:r>
              <a:rPr lang="en-US" sz="3200" dirty="0"/>
              <a:t>Installation Considerations – Liquids</a:t>
            </a:r>
          </a:p>
        </p:txBody>
      </p:sp>
      <p:sp>
        <p:nvSpPr>
          <p:cNvPr id="62" name="TextBox 61"/>
          <p:cNvSpPr txBox="1"/>
          <p:nvPr/>
        </p:nvSpPr>
        <p:spPr>
          <a:xfrm>
            <a:off x="8305800" y="3045023"/>
            <a:ext cx="760864" cy="307777"/>
          </a:xfrm>
          <a:prstGeom prst="rect">
            <a:avLst/>
          </a:prstGeom>
          <a:noFill/>
        </p:spPr>
        <p:txBody>
          <a:bodyPr wrap="square" rtlCol="0">
            <a:spAutoFit/>
          </a:bodyPr>
          <a:lstStyle/>
          <a:p>
            <a:r>
              <a:rPr lang="en-US" sz="1400" dirty="0"/>
              <a:t>Fill Pipe</a:t>
            </a:r>
          </a:p>
        </p:txBody>
      </p:sp>
    </p:spTree>
    <p:extLst>
      <p:ext uri="{BB962C8B-B14F-4D97-AF65-F5344CB8AC3E}">
        <p14:creationId xmlns:p14="http://schemas.microsoft.com/office/powerpoint/2010/main" val="18356697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7641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07" name="think-cell Slide" r:id="rId46" imgW="0" imgH="0" progId="TCLayout.ActiveDocument.1">
                  <p:embed/>
                </p:oleObj>
              </mc:Choice>
              <mc:Fallback>
                <p:oleObj name="think-cell Slide" r:id="rId4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6482" name="Rectangle 66"/>
          <p:cNvSpPr>
            <a:spLocks noChangeArrowheads="1"/>
          </p:cNvSpPr>
          <p:nvPr/>
        </p:nvSpPr>
        <p:spPr bwMode="auto">
          <a:xfrm>
            <a:off x="4716463" y="2281640"/>
            <a:ext cx="4427537" cy="3824162"/>
          </a:xfrm>
          <a:prstGeom prst="rect">
            <a:avLst/>
          </a:prstGeom>
          <a:solidFill>
            <a:schemeClr val="bg1"/>
          </a:solidFill>
          <a:ln w="9525">
            <a:noFill/>
            <a:miter lim="800000"/>
            <a:headEnd/>
            <a:tailEnd/>
          </a:ln>
          <a:effectLst/>
        </p:spPr>
        <p:txBody>
          <a:bodyPr lIns="180000" tIns="360000" rIns="180000" bIns="180000"/>
          <a:lstStyle/>
          <a:p>
            <a:pPr eaLnBrk="0" hangingPunct="0">
              <a:lnSpc>
                <a:spcPct val="110000"/>
              </a:lnSpc>
              <a:spcBef>
                <a:spcPct val="0"/>
              </a:spcBef>
              <a:buFont typeface="Wingdings" pitchFamily="2" charset="2"/>
              <a:buNone/>
            </a:pPr>
            <a:endParaRPr lang="en-US" sz="1400" b="1" dirty="0"/>
          </a:p>
          <a:p>
            <a:pPr marL="190500" lvl="1" indent="-188913" eaLnBrk="0" hangingPunct="0">
              <a:lnSpc>
                <a:spcPct val="110000"/>
              </a:lnSpc>
              <a:spcBef>
                <a:spcPct val="0"/>
              </a:spcBef>
              <a:spcAft>
                <a:spcPct val="40000"/>
              </a:spcAft>
              <a:buClr>
                <a:schemeClr val="tx1"/>
              </a:buClr>
              <a:buFont typeface="Wingdings" pitchFamily="2" charset="2"/>
              <a:buChar char="§"/>
            </a:pPr>
            <a:r>
              <a:rPr lang="en-US" sz="1400" dirty="0"/>
              <a:t>The sound path should be perpendicular to the monitored surface</a:t>
            </a:r>
          </a:p>
          <a:p>
            <a:pPr marL="381000" lvl="2" indent="-188913" eaLnBrk="0" hangingPunct="0">
              <a:lnSpc>
                <a:spcPct val="110000"/>
              </a:lnSpc>
              <a:spcBef>
                <a:spcPct val="0"/>
              </a:spcBef>
              <a:spcAft>
                <a:spcPct val="40000"/>
              </a:spcAft>
              <a:buClr>
                <a:schemeClr val="tx1"/>
              </a:buClr>
              <a:buFont typeface="Wingdings" pitchFamily="2" charset="2"/>
              <a:buChar char="§"/>
            </a:pPr>
            <a:r>
              <a:rPr lang="en-US" sz="1400" dirty="0"/>
              <a:t>Flat for liquids and slurries</a:t>
            </a:r>
          </a:p>
          <a:p>
            <a:pPr marL="381000" lvl="2" indent="-188913" eaLnBrk="0" hangingPunct="0">
              <a:lnSpc>
                <a:spcPct val="110000"/>
              </a:lnSpc>
              <a:spcBef>
                <a:spcPct val="0"/>
              </a:spcBef>
              <a:spcAft>
                <a:spcPct val="40000"/>
              </a:spcAft>
              <a:buClr>
                <a:schemeClr val="tx1"/>
              </a:buClr>
              <a:buFont typeface="Wingdings" pitchFamily="2" charset="2"/>
              <a:buChar char="§"/>
            </a:pPr>
            <a:r>
              <a:rPr lang="en-US" sz="1400" dirty="0"/>
              <a:t>Matching the angle of repose for solids</a:t>
            </a:r>
          </a:p>
          <a:p>
            <a:pPr marL="190500" lvl="1" indent="-188913" eaLnBrk="0" hangingPunct="0">
              <a:lnSpc>
                <a:spcPct val="110000"/>
              </a:lnSpc>
              <a:spcBef>
                <a:spcPct val="0"/>
              </a:spcBef>
              <a:spcAft>
                <a:spcPct val="40000"/>
              </a:spcAft>
              <a:buClr>
                <a:schemeClr val="tx1"/>
              </a:buClr>
              <a:buFont typeface="Wingdings" pitchFamily="2" charset="2"/>
              <a:buChar char="§"/>
            </a:pPr>
            <a:r>
              <a:rPr lang="en-US" sz="1400" dirty="0"/>
              <a:t>For </a:t>
            </a:r>
            <a:r>
              <a:rPr lang="en-US" sz="1400" dirty="0" err="1"/>
              <a:t>Ultrasonics</a:t>
            </a:r>
            <a:r>
              <a:rPr lang="en-US" sz="1400" dirty="0"/>
              <a:t>, avoid proximity to high voltage or current wiring, high voltage or current contacts, and to variable frequency motor speed controllers</a:t>
            </a:r>
            <a:endParaRPr lang="de-DE" sz="2000" b="1" dirty="0"/>
          </a:p>
          <a:p>
            <a:pPr>
              <a:spcBef>
                <a:spcPct val="0"/>
              </a:spcBef>
              <a:tabLst>
                <a:tab pos="2686050" algn="r"/>
              </a:tabLst>
            </a:pPr>
            <a:r>
              <a:rPr lang="de-DE" sz="1600" b="1" dirty="0"/>
              <a:t>Nozzle considerations</a:t>
            </a:r>
          </a:p>
          <a:p>
            <a:pPr marL="265113" lvl="1" indent="-263525">
              <a:spcBef>
                <a:spcPct val="30000"/>
              </a:spcBef>
              <a:buClr>
                <a:schemeClr val="tx1"/>
              </a:buClr>
              <a:buFont typeface="Wingdings" pitchFamily="2" charset="2"/>
              <a:buChar char="§"/>
              <a:tabLst>
                <a:tab pos="2686050" algn="r"/>
              </a:tabLst>
            </a:pPr>
            <a:r>
              <a:rPr lang="en-US" sz="1400" dirty="0"/>
              <a:t>Most horn antennas should extend 0.4” below nozzle</a:t>
            </a:r>
          </a:p>
          <a:p>
            <a:pPr marL="265113" lvl="1" indent="-263525">
              <a:spcBef>
                <a:spcPct val="30000"/>
              </a:spcBef>
              <a:buClr>
                <a:schemeClr val="tx1"/>
              </a:buClr>
              <a:buFont typeface="Wingdings" pitchFamily="2" charset="2"/>
              <a:buChar char="§"/>
              <a:tabLst>
                <a:tab pos="2686050" algn="r"/>
              </a:tabLst>
            </a:pPr>
            <a:r>
              <a:rPr lang="en-US" sz="1400" dirty="0"/>
              <a:t>Measure nozzle from inside</a:t>
            </a:r>
          </a:p>
          <a:p>
            <a:pPr marL="265113" lvl="1" indent="-263525">
              <a:spcBef>
                <a:spcPct val="30000"/>
              </a:spcBef>
              <a:buClr>
                <a:schemeClr val="tx1"/>
              </a:buClr>
              <a:tabLst>
                <a:tab pos="2686050" algn="r"/>
              </a:tabLst>
            </a:pPr>
            <a:endParaRPr lang="en-US" sz="2000" dirty="0"/>
          </a:p>
        </p:txBody>
      </p:sp>
      <p:grpSp>
        <p:nvGrpSpPr>
          <p:cNvPr id="2" name="Group 93"/>
          <p:cNvGrpSpPr>
            <a:grpSpLocks/>
          </p:cNvGrpSpPr>
          <p:nvPr/>
        </p:nvGrpSpPr>
        <p:grpSpPr bwMode="auto">
          <a:xfrm>
            <a:off x="228600" y="2209800"/>
            <a:ext cx="3765550" cy="4070350"/>
            <a:chOff x="137" y="1410"/>
            <a:chExt cx="2372" cy="2564"/>
          </a:xfrm>
        </p:grpSpPr>
        <p:grpSp>
          <p:nvGrpSpPr>
            <p:cNvPr id="3" name="Group 7"/>
            <p:cNvGrpSpPr>
              <a:grpSpLocks/>
            </p:cNvGrpSpPr>
            <p:nvPr>
              <p:custDataLst>
                <p:tags r:id="rId3"/>
              </p:custDataLst>
            </p:nvPr>
          </p:nvGrpSpPr>
          <p:grpSpPr bwMode="auto">
            <a:xfrm rot="-1529420">
              <a:off x="775" y="1841"/>
              <a:ext cx="558" cy="2002"/>
              <a:chOff x="360" y="1764"/>
              <a:chExt cx="558" cy="2002"/>
            </a:xfrm>
          </p:grpSpPr>
          <p:sp>
            <p:nvSpPr>
              <p:cNvPr id="2876424" name="Line 8"/>
              <p:cNvSpPr>
                <a:spLocks noChangeShapeType="1"/>
              </p:cNvSpPr>
              <p:nvPr/>
            </p:nvSpPr>
            <p:spPr bwMode="auto">
              <a:xfrm flipH="1">
                <a:off x="360" y="1765"/>
                <a:ext cx="277" cy="1916"/>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76425" name="Line 9"/>
              <p:cNvSpPr>
                <a:spLocks noChangeShapeType="1"/>
              </p:cNvSpPr>
              <p:nvPr/>
            </p:nvSpPr>
            <p:spPr bwMode="auto">
              <a:xfrm>
                <a:off x="732" y="1764"/>
                <a:ext cx="186" cy="1924"/>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76426" name="Oval 10"/>
              <p:cNvSpPr>
                <a:spLocks noChangeArrowheads="1"/>
              </p:cNvSpPr>
              <p:nvPr/>
            </p:nvSpPr>
            <p:spPr bwMode="auto">
              <a:xfrm>
                <a:off x="360" y="3612"/>
                <a:ext cx="552" cy="1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sp>
            <p:nvSpPr>
              <p:cNvPr id="2876427" name="Oval 11"/>
              <p:cNvSpPr>
                <a:spLocks noChangeArrowheads="1"/>
              </p:cNvSpPr>
              <p:nvPr/>
            </p:nvSpPr>
            <p:spPr bwMode="auto">
              <a:xfrm>
                <a:off x="530" y="2535"/>
                <a:ext cx="282" cy="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grpSp>
        <p:sp>
          <p:nvSpPr>
            <p:cNvPr id="2876428" name="Line 12"/>
            <p:cNvSpPr>
              <a:spLocks noChangeShapeType="1"/>
            </p:cNvSpPr>
            <p:nvPr>
              <p:custDataLst>
                <p:tags r:id="rId4"/>
              </p:custDataLst>
            </p:nvPr>
          </p:nvSpPr>
          <p:spPr bwMode="auto">
            <a:xfrm>
              <a:off x="180" y="1950"/>
              <a:ext cx="2289" cy="0"/>
            </a:xfrm>
            <a:prstGeom prst="line">
              <a:avLst/>
            </a:prstGeom>
            <a:noFill/>
            <a:ln w="9525">
              <a:solidFill>
                <a:schemeClr val="tx1"/>
              </a:solidFill>
              <a:round/>
              <a:headEnd/>
              <a:tailEnd/>
            </a:ln>
            <a:effectLst/>
          </p:spPr>
          <p:txBody>
            <a:bodyPr lIns="180000" tIns="180000" rIns="180000" bIns="180000" anchor="ctr">
              <a:spAutoFit/>
            </a:bodyPr>
            <a:lstStyle/>
            <a:p>
              <a:endParaRPr lang="en-US" dirty="0"/>
            </a:p>
          </p:txBody>
        </p:sp>
        <p:sp>
          <p:nvSpPr>
            <p:cNvPr id="2876429" name="Line 13"/>
            <p:cNvSpPr>
              <a:spLocks noChangeShapeType="1"/>
            </p:cNvSpPr>
            <p:nvPr>
              <p:custDataLst>
                <p:tags r:id="rId5"/>
              </p:custDataLst>
            </p:nvPr>
          </p:nvSpPr>
          <p:spPr bwMode="auto">
            <a:xfrm flipH="1">
              <a:off x="301" y="2047"/>
              <a:ext cx="1" cy="1239"/>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76430" name="Line 14"/>
            <p:cNvSpPr>
              <a:spLocks noChangeShapeType="1"/>
            </p:cNvSpPr>
            <p:nvPr>
              <p:custDataLst>
                <p:tags r:id="rId6"/>
              </p:custDataLst>
            </p:nvPr>
          </p:nvSpPr>
          <p:spPr bwMode="auto">
            <a:xfrm flipH="1">
              <a:off x="177" y="2051"/>
              <a:ext cx="131"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76431" name="Line 15"/>
            <p:cNvSpPr>
              <a:spLocks noChangeShapeType="1"/>
            </p:cNvSpPr>
            <p:nvPr>
              <p:custDataLst>
                <p:tags r:id="rId7"/>
              </p:custDataLst>
            </p:nvPr>
          </p:nvSpPr>
          <p:spPr bwMode="auto">
            <a:xfrm flipH="1">
              <a:off x="179" y="3281"/>
              <a:ext cx="12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76432" name="Oval 16"/>
            <p:cNvSpPr>
              <a:spLocks noChangeArrowheads="1"/>
            </p:cNvSpPr>
            <p:nvPr>
              <p:custDataLst>
                <p:tags r:id="rId8"/>
              </p:custDataLst>
            </p:nvPr>
          </p:nvSpPr>
          <p:spPr bwMode="auto">
            <a:xfrm>
              <a:off x="286" y="3102"/>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76433" name="Oval 17"/>
            <p:cNvSpPr>
              <a:spLocks noChangeArrowheads="1"/>
            </p:cNvSpPr>
            <p:nvPr>
              <p:custDataLst>
                <p:tags r:id="rId9"/>
              </p:custDataLst>
            </p:nvPr>
          </p:nvSpPr>
          <p:spPr bwMode="auto">
            <a:xfrm>
              <a:off x="287" y="2830"/>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76434" name="Oval 18"/>
            <p:cNvSpPr>
              <a:spLocks noChangeArrowheads="1"/>
            </p:cNvSpPr>
            <p:nvPr>
              <p:custDataLst>
                <p:tags r:id="rId10"/>
              </p:custDataLst>
            </p:nvPr>
          </p:nvSpPr>
          <p:spPr bwMode="auto">
            <a:xfrm>
              <a:off x="286" y="2557"/>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76435" name="Oval 19"/>
            <p:cNvSpPr>
              <a:spLocks noChangeArrowheads="1"/>
            </p:cNvSpPr>
            <p:nvPr>
              <p:custDataLst>
                <p:tags r:id="rId11"/>
              </p:custDataLst>
            </p:nvPr>
          </p:nvSpPr>
          <p:spPr bwMode="auto">
            <a:xfrm>
              <a:off x="287" y="2256"/>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76436" name="AutoShape 20"/>
            <p:cNvSpPr>
              <a:spLocks noChangeArrowheads="1"/>
            </p:cNvSpPr>
            <p:nvPr>
              <p:custDataLst>
                <p:tags r:id="rId12"/>
              </p:custDataLst>
            </p:nvPr>
          </p:nvSpPr>
          <p:spPr bwMode="auto">
            <a:xfrm rot="13551890">
              <a:off x="134" y="2317"/>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76437" name="AutoShape 21"/>
            <p:cNvSpPr>
              <a:spLocks noChangeArrowheads="1"/>
            </p:cNvSpPr>
            <p:nvPr>
              <p:custDataLst>
                <p:tags r:id="rId13"/>
              </p:custDataLst>
            </p:nvPr>
          </p:nvSpPr>
          <p:spPr bwMode="auto">
            <a:xfrm rot="24421928">
              <a:off x="2404" y="2323"/>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76475" name="Line 59"/>
            <p:cNvSpPr>
              <a:spLocks noChangeShapeType="1"/>
            </p:cNvSpPr>
            <p:nvPr>
              <p:custDataLst>
                <p:tags r:id="rId14"/>
              </p:custDataLst>
            </p:nvPr>
          </p:nvSpPr>
          <p:spPr bwMode="auto">
            <a:xfrm>
              <a:off x="630" y="1922"/>
              <a:ext cx="831" cy="1943"/>
            </a:xfrm>
            <a:prstGeom prst="line">
              <a:avLst/>
            </a:prstGeom>
            <a:noFill/>
            <a:ln w="19050">
              <a:solidFill>
                <a:schemeClr val="hlink"/>
              </a:solidFill>
              <a:round/>
              <a:headEnd/>
              <a:tailEnd type="triangle" w="med" len="med"/>
            </a:ln>
            <a:effectLst/>
          </p:spPr>
          <p:txBody>
            <a:bodyPr lIns="180000" tIns="180000" rIns="180000" bIns="180000" anchor="ctr">
              <a:spAutoFit/>
            </a:bodyPr>
            <a:lstStyle/>
            <a:p>
              <a:endParaRPr lang="en-US" dirty="0"/>
            </a:p>
          </p:txBody>
        </p:sp>
        <p:sp>
          <p:nvSpPr>
            <p:cNvPr id="2876476" name="Line 60"/>
            <p:cNvSpPr>
              <a:spLocks noChangeShapeType="1"/>
            </p:cNvSpPr>
            <p:nvPr>
              <p:custDataLst>
                <p:tags r:id="rId15"/>
              </p:custDataLst>
            </p:nvPr>
          </p:nvSpPr>
          <p:spPr bwMode="auto">
            <a:xfrm>
              <a:off x="679" y="1899"/>
              <a:ext cx="831" cy="1931"/>
            </a:xfrm>
            <a:prstGeom prst="line">
              <a:avLst/>
            </a:prstGeom>
            <a:noFill/>
            <a:ln w="19050">
              <a:solidFill>
                <a:schemeClr val="accent2"/>
              </a:solidFill>
              <a:round/>
              <a:headEnd type="triangle" w="med" len="med"/>
              <a:tailEnd/>
            </a:ln>
            <a:effectLst/>
          </p:spPr>
          <p:txBody>
            <a:bodyPr lIns="180000" tIns="180000" rIns="180000" bIns="180000" anchor="ctr">
              <a:spAutoFit/>
            </a:bodyPr>
            <a:lstStyle/>
            <a:p>
              <a:endParaRPr lang="en-US" dirty="0"/>
            </a:p>
          </p:txBody>
        </p:sp>
        <p:sp>
          <p:nvSpPr>
            <p:cNvPr id="2876477" name="AutoShape 61"/>
            <p:cNvSpPr>
              <a:spLocks noChangeArrowheads="1"/>
            </p:cNvSpPr>
            <p:nvPr>
              <p:custDataLst>
                <p:tags r:id="rId16"/>
              </p:custDataLst>
            </p:nvPr>
          </p:nvSpPr>
          <p:spPr bwMode="auto">
            <a:xfrm rot="13551890">
              <a:off x="135" y="2944"/>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76478" name="AutoShape 62"/>
            <p:cNvSpPr>
              <a:spLocks noChangeArrowheads="1"/>
            </p:cNvSpPr>
            <p:nvPr>
              <p:custDataLst>
                <p:tags r:id="rId17"/>
              </p:custDataLst>
            </p:nvPr>
          </p:nvSpPr>
          <p:spPr bwMode="auto">
            <a:xfrm rot="24421928">
              <a:off x="2403" y="2952"/>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76480" name="Freeform 64"/>
            <p:cNvSpPr>
              <a:spLocks/>
            </p:cNvSpPr>
            <p:nvPr>
              <p:custDataLst>
                <p:tags r:id="rId18"/>
              </p:custDataLst>
            </p:nvPr>
          </p:nvSpPr>
          <p:spPr bwMode="auto">
            <a:xfrm>
              <a:off x="182" y="2598"/>
              <a:ext cx="2283" cy="1368"/>
            </a:xfrm>
            <a:custGeom>
              <a:avLst/>
              <a:gdLst/>
              <a:ahLst/>
              <a:cxnLst>
                <a:cxn ang="0">
                  <a:pos x="1144" y="0"/>
                </a:cxn>
                <a:cxn ang="0">
                  <a:pos x="0" y="474"/>
                </a:cxn>
                <a:cxn ang="0">
                  <a:pos x="1" y="699"/>
                </a:cxn>
                <a:cxn ang="0">
                  <a:pos x="1150" y="1368"/>
                </a:cxn>
                <a:cxn ang="0">
                  <a:pos x="2283" y="681"/>
                </a:cxn>
                <a:cxn ang="0">
                  <a:pos x="2278" y="483"/>
                </a:cxn>
                <a:cxn ang="0">
                  <a:pos x="1144" y="0"/>
                </a:cxn>
              </a:cxnLst>
              <a:rect l="0" t="0" r="r" b="b"/>
              <a:pathLst>
                <a:path w="2283" h="1368">
                  <a:moveTo>
                    <a:pt x="1144" y="0"/>
                  </a:moveTo>
                  <a:lnTo>
                    <a:pt x="0" y="474"/>
                  </a:lnTo>
                  <a:lnTo>
                    <a:pt x="1" y="699"/>
                  </a:lnTo>
                  <a:lnTo>
                    <a:pt x="1150" y="1368"/>
                  </a:lnTo>
                  <a:lnTo>
                    <a:pt x="2283" y="681"/>
                  </a:lnTo>
                  <a:lnTo>
                    <a:pt x="2278" y="483"/>
                  </a:lnTo>
                  <a:lnTo>
                    <a:pt x="1144" y="0"/>
                  </a:lnTo>
                  <a:close/>
                </a:path>
              </a:pathLst>
            </a:custGeom>
            <a:solidFill>
              <a:srgbClr val="FFC000"/>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76422" name="Freeform 6"/>
            <p:cNvSpPr>
              <a:spLocks/>
            </p:cNvSpPr>
            <p:nvPr>
              <p:custDataLst>
                <p:tags r:id="rId19"/>
              </p:custDataLst>
            </p:nvPr>
          </p:nvSpPr>
          <p:spPr bwMode="auto">
            <a:xfrm>
              <a:off x="180" y="1745"/>
              <a:ext cx="2286" cy="2229"/>
            </a:xfrm>
            <a:custGeom>
              <a:avLst/>
              <a:gdLst/>
              <a:ahLst/>
              <a:cxnLst>
                <a:cxn ang="0">
                  <a:pos x="111" y="0"/>
                </a:cxn>
                <a:cxn ang="0">
                  <a:pos x="179" y="0"/>
                </a:cxn>
                <a:cxn ang="0">
                  <a:pos x="177" y="106"/>
                </a:cxn>
                <a:cxn ang="0">
                  <a:pos x="86" y="147"/>
                </a:cxn>
                <a:cxn ang="0">
                  <a:pos x="0" y="204"/>
                </a:cxn>
                <a:cxn ang="0">
                  <a:pos x="3" y="1554"/>
                </a:cxn>
                <a:cxn ang="0">
                  <a:pos x="1151" y="2229"/>
                </a:cxn>
                <a:cxn ang="0">
                  <a:pos x="2283" y="1536"/>
                </a:cxn>
                <a:cxn ang="0">
                  <a:pos x="2286" y="199"/>
                </a:cxn>
                <a:cxn ang="0">
                  <a:pos x="1950" y="97"/>
                </a:cxn>
                <a:cxn ang="0">
                  <a:pos x="1704" y="60"/>
                </a:cxn>
                <a:cxn ang="0">
                  <a:pos x="1458" y="31"/>
                </a:cxn>
                <a:cxn ang="0">
                  <a:pos x="1140" y="21"/>
                </a:cxn>
                <a:cxn ang="0">
                  <a:pos x="834" y="37"/>
                </a:cxn>
                <a:cxn ang="0">
                  <a:pos x="591" y="57"/>
                </a:cxn>
                <a:cxn ang="0">
                  <a:pos x="591" y="0"/>
                </a:cxn>
                <a:cxn ang="0">
                  <a:pos x="665" y="0"/>
                </a:cxn>
              </a:cxnLst>
              <a:rect l="0" t="0" r="r" b="b"/>
              <a:pathLst>
                <a:path w="2286" h="2229">
                  <a:moveTo>
                    <a:pt x="111" y="0"/>
                  </a:moveTo>
                  <a:lnTo>
                    <a:pt x="179" y="0"/>
                  </a:lnTo>
                  <a:lnTo>
                    <a:pt x="177" y="106"/>
                  </a:lnTo>
                  <a:lnTo>
                    <a:pt x="86" y="147"/>
                  </a:lnTo>
                  <a:lnTo>
                    <a:pt x="0" y="204"/>
                  </a:lnTo>
                  <a:lnTo>
                    <a:pt x="3" y="1554"/>
                  </a:lnTo>
                  <a:lnTo>
                    <a:pt x="1151" y="2229"/>
                  </a:lnTo>
                  <a:lnTo>
                    <a:pt x="2283" y="1536"/>
                  </a:lnTo>
                  <a:lnTo>
                    <a:pt x="2286" y="199"/>
                  </a:lnTo>
                  <a:lnTo>
                    <a:pt x="1950" y="97"/>
                  </a:lnTo>
                  <a:lnTo>
                    <a:pt x="1704" y="60"/>
                  </a:lnTo>
                  <a:lnTo>
                    <a:pt x="1458" y="31"/>
                  </a:lnTo>
                  <a:lnTo>
                    <a:pt x="1140" y="21"/>
                  </a:lnTo>
                  <a:lnTo>
                    <a:pt x="834" y="37"/>
                  </a:lnTo>
                  <a:lnTo>
                    <a:pt x="591" y="57"/>
                  </a:lnTo>
                  <a:lnTo>
                    <a:pt x="591" y="0"/>
                  </a:lnTo>
                  <a:lnTo>
                    <a:pt x="665" y="0"/>
                  </a:lnTo>
                </a:path>
              </a:pathLst>
            </a:custGeom>
            <a:noFill/>
            <a:ln w="19050" cap="flat" cmpd="sng">
              <a:solidFill>
                <a:schemeClr val="tx1"/>
              </a:solidFill>
              <a:prstDash val="solid"/>
              <a:round/>
              <a:headEnd type="none" w="med" len="med"/>
              <a:tailEnd type="none" w="med" len="med"/>
            </a:ln>
            <a:effectLst/>
          </p:spPr>
          <p:txBody>
            <a:bodyPr lIns="180000" tIns="180000" rIns="180000" bIns="180000" anchor="ctr">
              <a:spAutoFit/>
            </a:bodyPr>
            <a:lstStyle/>
            <a:p>
              <a:endParaRPr lang="en-US" dirty="0"/>
            </a:p>
          </p:txBody>
        </p:sp>
        <p:grpSp>
          <p:nvGrpSpPr>
            <p:cNvPr id="4" name="Group 92"/>
            <p:cNvGrpSpPr>
              <a:grpSpLocks/>
            </p:cNvGrpSpPr>
            <p:nvPr/>
          </p:nvGrpSpPr>
          <p:grpSpPr bwMode="auto">
            <a:xfrm>
              <a:off x="469" y="1410"/>
              <a:ext cx="210" cy="496"/>
              <a:chOff x="469" y="1410"/>
              <a:chExt cx="210" cy="496"/>
            </a:xfrm>
          </p:grpSpPr>
          <p:grpSp>
            <p:nvGrpSpPr>
              <p:cNvPr id="5" name="Group 91"/>
              <p:cNvGrpSpPr>
                <a:grpSpLocks/>
              </p:cNvGrpSpPr>
              <p:nvPr>
                <p:custDataLst>
                  <p:tags r:id="rId21"/>
                </p:custDataLst>
              </p:nvPr>
            </p:nvGrpSpPr>
            <p:grpSpPr bwMode="auto">
              <a:xfrm rot="-1329029">
                <a:off x="470" y="1410"/>
                <a:ext cx="160" cy="496"/>
                <a:chOff x="1237" y="1189"/>
                <a:chExt cx="160" cy="496"/>
              </a:xfrm>
            </p:grpSpPr>
            <p:sp>
              <p:nvSpPr>
                <p:cNvPr id="2876484" name="AutoShape 68"/>
                <p:cNvSpPr>
                  <a:spLocks noChangeArrowheads="1"/>
                </p:cNvSpPr>
                <p:nvPr>
                  <p:custDataLst>
                    <p:tags r:id="rId27"/>
                  </p:custDataLst>
                </p:nvPr>
              </p:nvSpPr>
              <p:spPr bwMode="auto">
                <a:xfrm>
                  <a:off x="1272" y="1189"/>
                  <a:ext cx="26" cy="15"/>
                </a:xfrm>
                <a:prstGeom prst="roundRect">
                  <a:avLst>
                    <a:gd name="adj" fmla="val 50000"/>
                  </a:avLst>
                </a:prstGeom>
                <a:solidFill>
                  <a:srgbClr val="66FFCC"/>
                </a:solidFill>
                <a:ln w="9525" algn="ctr">
                  <a:noFill/>
                  <a:round/>
                  <a:headEnd/>
                  <a:tailEnd/>
                </a:ln>
                <a:effectLst/>
              </p:spPr>
              <p:txBody>
                <a:bodyPr anchor="ctr"/>
                <a:lstStyle/>
                <a:p>
                  <a:endParaRPr lang="en-US" dirty="0"/>
                </a:p>
              </p:txBody>
            </p:sp>
            <p:sp>
              <p:nvSpPr>
                <p:cNvPr id="2876485" name="AutoShape 69"/>
                <p:cNvSpPr>
                  <a:spLocks noChangeArrowheads="1"/>
                </p:cNvSpPr>
                <p:nvPr>
                  <p:custDataLst>
                    <p:tags r:id="rId28"/>
                  </p:custDataLst>
                </p:nvPr>
              </p:nvSpPr>
              <p:spPr bwMode="auto">
                <a:xfrm>
                  <a:off x="1336" y="1189"/>
                  <a:ext cx="26" cy="15"/>
                </a:xfrm>
                <a:prstGeom prst="roundRect">
                  <a:avLst>
                    <a:gd name="adj" fmla="val 50000"/>
                  </a:avLst>
                </a:prstGeom>
                <a:solidFill>
                  <a:srgbClr val="66FFCC"/>
                </a:solidFill>
                <a:ln w="9525">
                  <a:noFill/>
                  <a:round/>
                  <a:headEnd/>
                  <a:tailEnd/>
                </a:ln>
                <a:effectLst/>
              </p:spPr>
              <p:txBody>
                <a:bodyPr anchor="ctr"/>
                <a:lstStyle/>
                <a:p>
                  <a:endParaRPr lang="en-US" dirty="0"/>
                </a:p>
              </p:txBody>
            </p:sp>
            <p:sp>
              <p:nvSpPr>
                <p:cNvPr id="2876486" name="AutoShape 70"/>
                <p:cNvSpPr>
                  <a:spLocks noChangeArrowheads="1"/>
                </p:cNvSpPr>
                <p:nvPr>
                  <p:custDataLst>
                    <p:tags r:id="rId29"/>
                  </p:custDataLst>
                </p:nvPr>
              </p:nvSpPr>
              <p:spPr bwMode="auto">
                <a:xfrm>
                  <a:off x="1284" y="1446"/>
                  <a:ext cx="66" cy="232"/>
                </a:xfrm>
                <a:prstGeom prst="triangle">
                  <a:avLst>
                    <a:gd name="adj" fmla="val 49852"/>
                  </a:avLst>
                </a:prstGeom>
                <a:solidFill>
                  <a:srgbClr val="5F5F5F"/>
                </a:solidFill>
                <a:ln w="9525">
                  <a:noFill/>
                  <a:miter lim="800000"/>
                  <a:headEnd/>
                  <a:tailEnd/>
                </a:ln>
                <a:effectLst/>
              </p:spPr>
              <p:txBody>
                <a:bodyPr anchor="ctr"/>
                <a:lstStyle/>
                <a:p>
                  <a:endParaRPr lang="en-US" dirty="0"/>
                </a:p>
              </p:txBody>
            </p:sp>
            <p:sp>
              <p:nvSpPr>
                <p:cNvPr id="2876487" name="AutoShape 71"/>
                <p:cNvSpPr>
                  <a:spLocks noChangeArrowheads="1"/>
                </p:cNvSpPr>
                <p:nvPr>
                  <p:custDataLst>
                    <p:tags r:id="rId30"/>
                  </p:custDataLst>
                </p:nvPr>
              </p:nvSpPr>
              <p:spPr bwMode="auto">
                <a:xfrm>
                  <a:off x="1303" y="1412"/>
                  <a:ext cx="27" cy="60"/>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rgbClr val="5F5F5F"/>
                </a:solidFill>
                <a:ln w="9525" algn="ctr">
                  <a:noFill/>
                  <a:miter lim="800000"/>
                  <a:headEnd/>
                  <a:tailEnd/>
                </a:ln>
                <a:effectLst/>
              </p:spPr>
              <p:txBody>
                <a:bodyPr anchor="ctr"/>
                <a:lstStyle/>
                <a:p>
                  <a:endParaRPr lang="en-US" dirty="0"/>
                </a:p>
              </p:txBody>
            </p:sp>
            <p:sp>
              <p:nvSpPr>
                <p:cNvPr id="2876488" name="Rectangle 72"/>
                <p:cNvSpPr>
                  <a:spLocks noChangeArrowheads="1"/>
                </p:cNvSpPr>
                <p:nvPr>
                  <p:custDataLst>
                    <p:tags r:id="rId31"/>
                  </p:custDataLst>
                </p:nvPr>
              </p:nvSpPr>
              <p:spPr bwMode="auto">
                <a:xfrm>
                  <a:off x="1294" y="1486"/>
                  <a:ext cx="44" cy="10"/>
                </a:xfrm>
                <a:prstGeom prst="rect">
                  <a:avLst/>
                </a:prstGeom>
                <a:solidFill>
                  <a:srgbClr val="5F5F5F"/>
                </a:solidFill>
                <a:ln w="9525" algn="ctr">
                  <a:noFill/>
                  <a:miter lim="800000"/>
                  <a:headEnd/>
                  <a:tailEnd/>
                </a:ln>
                <a:effectLst/>
              </p:spPr>
              <p:txBody>
                <a:bodyPr anchor="ctr"/>
                <a:lstStyle/>
                <a:p>
                  <a:endParaRPr lang="en-US" dirty="0"/>
                </a:p>
              </p:txBody>
            </p:sp>
            <p:sp>
              <p:nvSpPr>
                <p:cNvPr id="2876489" name="Rectangle 73"/>
                <p:cNvSpPr>
                  <a:spLocks noChangeArrowheads="1"/>
                </p:cNvSpPr>
                <p:nvPr>
                  <p:custDataLst>
                    <p:tags r:id="rId32"/>
                  </p:custDataLst>
                </p:nvPr>
              </p:nvSpPr>
              <p:spPr bwMode="auto">
                <a:xfrm>
                  <a:off x="1284" y="1672"/>
                  <a:ext cx="66" cy="13"/>
                </a:xfrm>
                <a:prstGeom prst="rect">
                  <a:avLst/>
                </a:prstGeom>
                <a:solidFill>
                  <a:srgbClr val="5F5F5F"/>
                </a:solidFill>
                <a:ln w="9525" algn="ctr">
                  <a:noFill/>
                  <a:miter lim="800000"/>
                  <a:headEnd/>
                  <a:tailEnd/>
                </a:ln>
                <a:effectLst/>
              </p:spPr>
              <p:txBody>
                <a:bodyPr anchor="ctr"/>
                <a:lstStyle/>
                <a:p>
                  <a:endParaRPr lang="en-US" dirty="0"/>
                </a:p>
              </p:txBody>
            </p:sp>
            <p:sp>
              <p:nvSpPr>
                <p:cNvPr id="2876490" name="AutoShape 74"/>
                <p:cNvSpPr>
                  <a:spLocks noChangeArrowheads="1"/>
                </p:cNvSpPr>
                <p:nvPr>
                  <p:custDataLst>
                    <p:tags r:id="rId33"/>
                  </p:custDataLst>
                </p:nvPr>
              </p:nvSpPr>
              <p:spPr bwMode="auto">
                <a:xfrm>
                  <a:off x="1237" y="1287"/>
                  <a:ext cx="160" cy="91"/>
                </a:xfrm>
                <a:custGeom>
                  <a:avLst/>
                  <a:gdLst>
                    <a:gd name="G0" fmla="+- 4737 0 0"/>
                    <a:gd name="G1" fmla="+- 21600 0 4737"/>
                    <a:gd name="G2" fmla="*/ 4737 1 2"/>
                    <a:gd name="G3" fmla="+- 21600 0 G2"/>
                    <a:gd name="G4" fmla="+/ 4737 21600 2"/>
                    <a:gd name="G5" fmla="+/ G1 0 2"/>
                    <a:gd name="G6" fmla="*/ 21600 21600 4737"/>
                    <a:gd name="G7" fmla="*/ G6 1 2"/>
                    <a:gd name="G8" fmla="+- 21600 0 G7"/>
                    <a:gd name="G9" fmla="*/ 21600 1 2"/>
                    <a:gd name="G10" fmla="+- 4737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7" y="21600"/>
                      </a:lnTo>
                      <a:lnTo>
                        <a:pt x="16863"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76491" name="Rectangle 75"/>
                <p:cNvSpPr>
                  <a:spLocks noChangeArrowheads="1"/>
                </p:cNvSpPr>
                <p:nvPr>
                  <p:custDataLst>
                    <p:tags r:id="rId34"/>
                  </p:custDataLst>
                </p:nvPr>
              </p:nvSpPr>
              <p:spPr bwMode="auto">
                <a:xfrm>
                  <a:off x="1274" y="1378"/>
                  <a:ext cx="86" cy="33"/>
                </a:xfrm>
                <a:prstGeom prst="rect">
                  <a:avLst/>
                </a:prstGeom>
                <a:solidFill>
                  <a:srgbClr val="5F5F5F"/>
                </a:solidFill>
                <a:ln w="9525" algn="ctr">
                  <a:solidFill>
                    <a:srgbClr val="5F5F5F"/>
                  </a:solidFill>
                  <a:miter lim="800000"/>
                  <a:headEnd/>
                  <a:tailEnd/>
                </a:ln>
                <a:effectLst/>
              </p:spPr>
              <p:txBody>
                <a:bodyPr anchor="ctr"/>
                <a:lstStyle/>
                <a:p>
                  <a:endParaRPr lang="en-US" dirty="0"/>
                </a:p>
              </p:txBody>
            </p:sp>
            <p:sp>
              <p:nvSpPr>
                <p:cNvPr id="2876492" name="AutoShape 76"/>
                <p:cNvSpPr>
                  <a:spLocks noChangeArrowheads="1"/>
                </p:cNvSpPr>
                <p:nvPr>
                  <p:custDataLst>
                    <p:tags r:id="rId35"/>
                  </p:custDataLst>
                </p:nvPr>
              </p:nvSpPr>
              <p:spPr bwMode="auto">
                <a:xfrm rot="10800000">
                  <a:off x="1237" y="1252"/>
                  <a:ext cx="160" cy="38"/>
                </a:xfrm>
                <a:custGeom>
                  <a:avLst/>
                  <a:gdLst>
                    <a:gd name="G0" fmla="+- 568 0 0"/>
                    <a:gd name="G1" fmla="+- 21600 0 568"/>
                    <a:gd name="G2" fmla="*/ 568 1 2"/>
                    <a:gd name="G3" fmla="+- 21600 0 G2"/>
                    <a:gd name="G4" fmla="+/ 568 21600 2"/>
                    <a:gd name="G5" fmla="+/ G1 0 2"/>
                    <a:gd name="G6" fmla="*/ 21600 21600 568"/>
                    <a:gd name="G7" fmla="*/ G6 1 2"/>
                    <a:gd name="G8" fmla="+- 21600 0 G7"/>
                    <a:gd name="G9" fmla="*/ 21600 1 2"/>
                    <a:gd name="G10" fmla="+- 568 0 G9"/>
                    <a:gd name="G11" fmla="?: G10 G8 0"/>
                    <a:gd name="G12" fmla="?: G10 G7 21600"/>
                    <a:gd name="T0" fmla="*/ 21316 w 21600"/>
                    <a:gd name="T1" fmla="*/ 10800 h 21600"/>
                    <a:gd name="T2" fmla="*/ 10800 w 21600"/>
                    <a:gd name="T3" fmla="*/ 21600 h 21600"/>
                    <a:gd name="T4" fmla="*/ 284 w 21600"/>
                    <a:gd name="T5" fmla="*/ 10800 h 21600"/>
                    <a:gd name="T6" fmla="*/ 10800 w 21600"/>
                    <a:gd name="T7" fmla="*/ 0 h 21600"/>
                    <a:gd name="T8" fmla="*/ 2084 w 21600"/>
                    <a:gd name="T9" fmla="*/ 2084 h 21600"/>
                    <a:gd name="T10" fmla="*/ 19516 w 21600"/>
                    <a:gd name="T11" fmla="*/ 19516 h 21600"/>
                  </a:gdLst>
                  <a:ahLst/>
                  <a:cxnLst>
                    <a:cxn ang="0">
                      <a:pos x="T0" y="T1"/>
                    </a:cxn>
                    <a:cxn ang="0">
                      <a:pos x="T2" y="T3"/>
                    </a:cxn>
                    <a:cxn ang="0">
                      <a:pos x="T4" y="T5"/>
                    </a:cxn>
                    <a:cxn ang="0">
                      <a:pos x="T6" y="T7"/>
                    </a:cxn>
                  </a:cxnLst>
                  <a:rect l="T8" t="T9" r="T10" b="T11"/>
                  <a:pathLst>
                    <a:path w="21600" h="21600">
                      <a:moveTo>
                        <a:pt x="0" y="0"/>
                      </a:moveTo>
                      <a:lnTo>
                        <a:pt x="568" y="21600"/>
                      </a:lnTo>
                      <a:lnTo>
                        <a:pt x="21032"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76493" name="AutoShape 77"/>
                <p:cNvSpPr>
                  <a:spLocks noChangeArrowheads="1"/>
                </p:cNvSpPr>
                <p:nvPr>
                  <p:custDataLst>
                    <p:tags r:id="rId36"/>
                  </p:custDataLst>
                </p:nvPr>
              </p:nvSpPr>
              <p:spPr bwMode="auto">
                <a:xfrm>
                  <a:off x="1241" y="1209"/>
                  <a:ext cx="152" cy="98"/>
                </a:xfrm>
                <a:prstGeom prst="roundRect">
                  <a:avLst>
                    <a:gd name="adj" fmla="val 50000"/>
                  </a:avLst>
                </a:prstGeom>
                <a:solidFill>
                  <a:srgbClr val="5F5F5F"/>
                </a:solidFill>
                <a:ln w="9525" algn="ctr">
                  <a:noFill/>
                  <a:round/>
                  <a:headEnd/>
                  <a:tailEnd/>
                </a:ln>
                <a:effectLst/>
              </p:spPr>
              <p:txBody>
                <a:bodyPr anchor="ctr"/>
                <a:lstStyle/>
                <a:p>
                  <a:endParaRPr lang="en-US" dirty="0"/>
                </a:p>
              </p:txBody>
            </p:sp>
            <p:sp>
              <p:nvSpPr>
                <p:cNvPr id="2876494" name="Rectangle 78"/>
                <p:cNvSpPr>
                  <a:spLocks noChangeArrowheads="1"/>
                </p:cNvSpPr>
                <p:nvPr>
                  <p:custDataLst>
                    <p:tags r:id="rId37"/>
                  </p:custDataLst>
                </p:nvPr>
              </p:nvSpPr>
              <p:spPr bwMode="auto">
                <a:xfrm>
                  <a:off x="1277" y="1219"/>
                  <a:ext cx="80" cy="55"/>
                </a:xfrm>
                <a:prstGeom prst="rect">
                  <a:avLst/>
                </a:prstGeom>
                <a:solidFill>
                  <a:srgbClr val="CCCCCC"/>
                </a:solidFill>
                <a:ln w="9525">
                  <a:noFill/>
                  <a:miter lim="800000"/>
                  <a:headEnd/>
                  <a:tailEnd/>
                </a:ln>
                <a:effectLst/>
              </p:spPr>
              <p:txBody>
                <a:bodyPr anchor="ctr"/>
                <a:lstStyle/>
                <a:p>
                  <a:endParaRPr lang="en-US" dirty="0"/>
                </a:p>
              </p:txBody>
            </p:sp>
            <p:sp>
              <p:nvSpPr>
                <p:cNvPr id="2876495" name="AutoShape 79"/>
                <p:cNvSpPr>
                  <a:spLocks noChangeArrowheads="1"/>
                </p:cNvSpPr>
                <p:nvPr>
                  <p:custDataLst>
                    <p:tags r:id="rId38"/>
                  </p:custDataLst>
                </p:nvPr>
              </p:nvSpPr>
              <p:spPr bwMode="auto">
                <a:xfrm rot="5400000">
                  <a:off x="1354" y="1231"/>
                  <a:ext cx="50"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76496" name="AutoShape 80"/>
                <p:cNvSpPr>
                  <a:spLocks noChangeArrowheads="1"/>
                </p:cNvSpPr>
                <p:nvPr>
                  <p:custDataLst>
                    <p:tags r:id="rId39"/>
                  </p:custDataLst>
                </p:nvPr>
              </p:nvSpPr>
              <p:spPr bwMode="auto">
                <a:xfrm rot="16200000" flipH="1">
                  <a:off x="1234" y="1233"/>
                  <a:ext cx="49"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76497" name="AutoShape 81"/>
                <p:cNvSpPr>
                  <a:spLocks noChangeArrowheads="1"/>
                </p:cNvSpPr>
                <p:nvPr>
                  <p:custDataLst>
                    <p:tags r:id="rId40"/>
                  </p:custDataLst>
                </p:nvPr>
              </p:nvSpPr>
              <p:spPr bwMode="auto">
                <a:xfrm>
                  <a:off x="1266" y="1205"/>
                  <a:ext cx="100" cy="12"/>
                </a:xfrm>
                <a:prstGeom prst="roundRect">
                  <a:avLst>
                    <a:gd name="adj" fmla="val 30356"/>
                  </a:avLst>
                </a:prstGeom>
                <a:solidFill>
                  <a:srgbClr val="5F5F5F"/>
                </a:solidFill>
                <a:ln w="9525" algn="ctr">
                  <a:noFill/>
                  <a:round/>
                  <a:headEnd/>
                  <a:tailEnd/>
                </a:ln>
                <a:effectLst/>
              </p:spPr>
              <p:txBody>
                <a:bodyPr anchor="ctr"/>
                <a:lstStyle/>
                <a:p>
                  <a:endParaRPr lang="en-US" dirty="0"/>
                </a:p>
              </p:txBody>
            </p:sp>
            <p:sp>
              <p:nvSpPr>
                <p:cNvPr id="2876498" name="Line 82"/>
                <p:cNvSpPr>
                  <a:spLocks noChangeShapeType="1"/>
                </p:cNvSpPr>
                <p:nvPr>
                  <p:custDataLst>
                    <p:tags r:id="rId41"/>
                  </p:custDataLst>
                </p:nvPr>
              </p:nvSpPr>
              <p:spPr bwMode="auto">
                <a:xfrm>
                  <a:off x="1275" y="1201"/>
                  <a:ext cx="84" cy="0"/>
                </a:xfrm>
                <a:prstGeom prst="line">
                  <a:avLst/>
                </a:prstGeom>
                <a:noFill/>
                <a:ln w="28575">
                  <a:solidFill>
                    <a:srgbClr val="66FFCC"/>
                  </a:solidFill>
                  <a:round/>
                  <a:headEnd/>
                  <a:tailEnd/>
                </a:ln>
                <a:effectLst/>
              </p:spPr>
              <p:txBody>
                <a:bodyPr/>
                <a:lstStyle/>
                <a:p>
                  <a:endParaRPr lang="en-US" dirty="0"/>
                </a:p>
              </p:txBody>
            </p:sp>
            <p:sp>
              <p:nvSpPr>
                <p:cNvPr id="2876499" name="Oval 83"/>
                <p:cNvSpPr>
                  <a:spLocks noChangeArrowheads="1"/>
                </p:cNvSpPr>
                <p:nvPr>
                  <p:custDataLst>
                    <p:tags r:id="rId42"/>
                  </p:custDataLst>
                </p:nvPr>
              </p:nvSpPr>
              <p:spPr bwMode="auto">
                <a:xfrm>
                  <a:off x="1284" y="1449"/>
                  <a:ext cx="66" cy="72"/>
                </a:xfrm>
                <a:prstGeom prst="ellipse">
                  <a:avLst/>
                </a:prstGeom>
                <a:solidFill>
                  <a:srgbClr val="5F5F5F"/>
                </a:solidFill>
                <a:ln w="9525" algn="ctr">
                  <a:noFill/>
                  <a:round/>
                  <a:headEnd/>
                  <a:tailEnd/>
                </a:ln>
                <a:effectLst/>
              </p:spPr>
              <p:txBody>
                <a:bodyPr anchor="ctr"/>
                <a:lstStyle/>
                <a:p>
                  <a:endParaRPr lang="en-US" dirty="0"/>
                </a:p>
              </p:txBody>
            </p:sp>
            <p:sp>
              <p:nvSpPr>
                <p:cNvPr id="2876500" name="Line 84"/>
                <p:cNvSpPr>
                  <a:spLocks noChangeShapeType="1"/>
                </p:cNvSpPr>
                <p:nvPr>
                  <p:custDataLst>
                    <p:tags r:id="rId43"/>
                  </p:custDataLst>
                </p:nvPr>
              </p:nvSpPr>
              <p:spPr bwMode="auto">
                <a:xfrm>
                  <a:off x="1310" y="1465"/>
                  <a:ext cx="0" cy="0"/>
                </a:xfrm>
                <a:prstGeom prst="line">
                  <a:avLst/>
                </a:prstGeom>
                <a:noFill/>
                <a:ln w="9525">
                  <a:solidFill>
                    <a:schemeClr val="tx1"/>
                  </a:solidFill>
                  <a:round/>
                  <a:headEnd/>
                  <a:tailEnd/>
                </a:ln>
                <a:effectLst/>
              </p:spPr>
              <p:txBody>
                <a:bodyPr wrap="none" lIns="180000" tIns="180000" rIns="180000" bIns="180000" anchor="ctr">
                  <a:spAutoFit/>
                </a:bodyPr>
                <a:lstStyle/>
                <a:p>
                  <a:endParaRPr lang="en-US" dirty="0"/>
                </a:p>
              </p:txBody>
            </p:sp>
            <p:sp>
              <p:nvSpPr>
                <p:cNvPr id="2876506" name="Line 90"/>
                <p:cNvSpPr>
                  <a:spLocks noChangeShapeType="1"/>
                </p:cNvSpPr>
                <p:nvPr/>
              </p:nvSpPr>
              <p:spPr bwMode="auto">
                <a:xfrm>
                  <a:off x="1297" y="1430"/>
                  <a:ext cx="40" cy="0"/>
                </a:xfrm>
                <a:prstGeom prst="line">
                  <a:avLst/>
                </a:prstGeom>
                <a:noFill/>
                <a:ln w="57150">
                  <a:solidFill>
                    <a:srgbClr val="5F5F5F"/>
                  </a:solidFill>
                  <a:round/>
                  <a:headEnd/>
                  <a:tailEnd/>
                </a:ln>
                <a:effectLst/>
              </p:spPr>
              <p:txBody>
                <a:bodyPr wrap="none" lIns="180000" tIns="180000" rIns="180000" bIns="180000" anchor="ctr">
                  <a:spAutoFit/>
                </a:bodyPr>
                <a:lstStyle/>
                <a:p>
                  <a:endParaRPr lang="en-US" dirty="0"/>
                </a:p>
              </p:txBody>
            </p:sp>
          </p:grpSp>
          <p:grpSp>
            <p:nvGrpSpPr>
              <p:cNvPr id="6" name="Group 85"/>
              <p:cNvGrpSpPr>
                <a:grpSpLocks/>
              </p:cNvGrpSpPr>
              <p:nvPr>
                <p:custDataLst>
                  <p:tags r:id="rId22"/>
                </p:custDataLst>
              </p:nvPr>
            </p:nvGrpSpPr>
            <p:grpSpPr bwMode="auto">
              <a:xfrm>
                <a:off x="469" y="1675"/>
                <a:ext cx="210" cy="38"/>
                <a:chOff x="285" y="1481"/>
                <a:chExt cx="299" cy="46"/>
              </a:xfrm>
            </p:grpSpPr>
            <p:sp>
              <p:nvSpPr>
                <p:cNvPr id="2876502" name="AutoShape 86"/>
                <p:cNvSpPr>
                  <a:spLocks noChangeArrowheads="1"/>
                </p:cNvSpPr>
                <p:nvPr>
                  <p:custDataLst>
                    <p:tags r:id="rId23"/>
                  </p:custDataLst>
                </p:nvPr>
              </p:nvSpPr>
              <p:spPr bwMode="auto">
                <a:xfrm rot="16200000">
                  <a:off x="491"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76503" name="AutoShape 87"/>
                <p:cNvSpPr>
                  <a:spLocks noChangeArrowheads="1"/>
                </p:cNvSpPr>
                <p:nvPr>
                  <p:custDataLst>
                    <p:tags r:id="rId24"/>
                  </p:custDataLst>
                </p:nvPr>
              </p:nvSpPr>
              <p:spPr bwMode="auto">
                <a:xfrm rot="16200000">
                  <a:off x="333"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76504" name="Line 88"/>
                <p:cNvSpPr>
                  <a:spLocks noChangeShapeType="1"/>
                </p:cNvSpPr>
                <p:nvPr>
                  <p:custDataLst>
                    <p:tags r:id="rId25"/>
                  </p:custDataLst>
                </p:nvPr>
              </p:nvSpPr>
              <p:spPr bwMode="auto">
                <a:xfrm flipV="1">
                  <a:off x="285" y="1526"/>
                  <a:ext cx="299"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sp>
              <p:nvSpPr>
                <p:cNvPr id="2876505" name="Line 89"/>
                <p:cNvSpPr>
                  <a:spLocks noChangeShapeType="1"/>
                </p:cNvSpPr>
                <p:nvPr>
                  <p:custDataLst>
                    <p:tags r:id="rId26"/>
                  </p:custDataLst>
                </p:nvPr>
              </p:nvSpPr>
              <p:spPr bwMode="auto">
                <a:xfrm flipV="1">
                  <a:off x="321" y="1504"/>
                  <a:ext cx="208"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grpSp>
        </p:grpSp>
        <p:sp>
          <p:nvSpPr>
            <p:cNvPr id="2876474" name="Line 58"/>
            <p:cNvSpPr>
              <a:spLocks noChangeShapeType="1"/>
            </p:cNvSpPr>
            <p:nvPr>
              <p:custDataLst>
                <p:tags r:id="rId20"/>
              </p:custDataLst>
            </p:nvPr>
          </p:nvSpPr>
          <p:spPr bwMode="auto">
            <a:xfrm>
              <a:off x="291" y="1730"/>
              <a:ext cx="55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grpSp>
      <p:sp>
        <p:nvSpPr>
          <p:cNvPr id="7" name="Title 6"/>
          <p:cNvSpPr>
            <a:spLocks noGrp="1"/>
          </p:cNvSpPr>
          <p:nvPr>
            <p:ph type="title"/>
          </p:nvPr>
        </p:nvSpPr>
        <p:spPr/>
        <p:txBody>
          <a:bodyPr>
            <a:normAutofit/>
          </a:bodyPr>
          <a:lstStyle/>
          <a:p>
            <a:r>
              <a:rPr lang="en-US" sz="3200" dirty="0"/>
              <a:t>Installation Considerations – Solids</a:t>
            </a:r>
          </a:p>
        </p:txBody>
      </p:sp>
    </p:spTree>
    <p:extLst>
      <p:ext uri="{BB962C8B-B14F-4D97-AF65-F5344CB8AC3E}">
        <p14:creationId xmlns:p14="http://schemas.microsoft.com/office/powerpoint/2010/main" val="33389652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8051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54" name="think-cell Slide" r:id="rId49" imgW="0" imgH="0" progId="TCLayout.ActiveDocument.1">
                  <p:embed/>
                </p:oleObj>
              </mc:Choice>
              <mc:Fallback>
                <p:oleObj name="think-cell Slide" r:id="rId4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80515" name="Rectangle 3"/>
          <p:cNvSpPr>
            <a:spLocks noGrp="1" noChangeAspect="1" noChangeArrowheads="1"/>
          </p:cNvSpPr>
          <p:nvPr>
            <p:ph type="title"/>
          </p:nvPr>
        </p:nvSpPr>
        <p:spPr/>
        <p:txBody>
          <a:bodyPr/>
          <a:lstStyle/>
          <a:p>
            <a:r>
              <a:rPr lang="en-US" dirty="0"/>
              <a:t>Mounting Considerations</a:t>
            </a:r>
          </a:p>
        </p:txBody>
      </p:sp>
      <p:grpSp>
        <p:nvGrpSpPr>
          <p:cNvPr id="2" name="Group 95"/>
          <p:cNvGrpSpPr>
            <a:grpSpLocks/>
          </p:cNvGrpSpPr>
          <p:nvPr/>
        </p:nvGrpSpPr>
        <p:grpSpPr bwMode="auto">
          <a:xfrm>
            <a:off x="217488" y="1608138"/>
            <a:ext cx="3765550" cy="4700587"/>
            <a:chOff x="137" y="1013"/>
            <a:chExt cx="2372" cy="2961"/>
          </a:xfrm>
        </p:grpSpPr>
        <p:grpSp>
          <p:nvGrpSpPr>
            <p:cNvPr id="3" name="Group 70"/>
            <p:cNvGrpSpPr>
              <a:grpSpLocks/>
            </p:cNvGrpSpPr>
            <p:nvPr>
              <p:custDataLst>
                <p:tags r:id="rId3"/>
              </p:custDataLst>
            </p:nvPr>
          </p:nvGrpSpPr>
          <p:grpSpPr bwMode="auto">
            <a:xfrm>
              <a:off x="343" y="1013"/>
              <a:ext cx="210" cy="496"/>
              <a:chOff x="469" y="1410"/>
              <a:chExt cx="210" cy="496"/>
            </a:xfrm>
          </p:grpSpPr>
          <p:grpSp>
            <p:nvGrpSpPr>
              <p:cNvPr id="4" name="Group 71"/>
              <p:cNvGrpSpPr>
                <a:grpSpLocks/>
              </p:cNvGrpSpPr>
              <p:nvPr>
                <p:custDataLst>
                  <p:tags r:id="rId24"/>
                </p:custDataLst>
              </p:nvPr>
            </p:nvGrpSpPr>
            <p:grpSpPr bwMode="auto">
              <a:xfrm rot="-1329029">
                <a:off x="470" y="1410"/>
                <a:ext cx="160" cy="496"/>
                <a:chOff x="1237" y="1189"/>
                <a:chExt cx="160" cy="496"/>
              </a:xfrm>
            </p:grpSpPr>
            <p:sp>
              <p:nvSpPr>
                <p:cNvPr id="2880584" name="AutoShape 72"/>
                <p:cNvSpPr>
                  <a:spLocks noChangeArrowheads="1"/>
                </p:cNvSpPr>
                <p:nvPr>
                  <p:custDataLst>
                    <p:tags r:id="rId30"/>
                  </p:custDataLst>
                </p:nvPr>
              </p:nvSpPr>
              <p:spPr bwMode="auto">
                <a:xfrm>
                  <a:off x="1272" y="1189"/>
                  <a:ext cx="26" cy="15"/>
                </a:xfrm>
                <a:prstGeom prst="roundRect">
                  <a:avLst>
                    <a:gd name="adj" fmla="val 50000"/>
                  </a:avLst>
                </a:prstGeom>
                <a:solidFill>
                  <a:srgbClr val="66FFCC"/>
                </a:solidFill>
                <a:ln w="9525" algn="ctr">
                  <a:noFill/>
                  <a:round/>
                  <a:headEnd/>
                  <a:tailEnd/>
                </a:ln>
                <a:effectLst/>
              </p:spPr>
              <p:txBody>
                <a:bodyPr anchor="ctr"/>
                <a:lstStyle/>
                <a:p>
                  <a:endParaRPr lang="en-US" dirty="0"/>
                </a:p>
              </p:txBody>
            </p:sp>
            <p:sp>
              <p:nvSpPr>
                <p:cNvPr id="2880585" name="AutoShape 73"/>
                <p:cNvSpPr>
                  <a:spLocks noChangeArrowheads="1"/>
                </p:cNvSpPr>
                <p:nvPr>
                  <p:custDataLst>
                    <p:tags r:id="rId31"/>
                  </p:custDataLst>
                </p:nvPr>
              </p:nvSpPr>
              <p:spPr bwMode="auto">
                <a:xfrm>
                  <a:off x="1336" y="1189"/>
                  <a:ext cx="26" cy="15"/>
                </a:xfrm>
                <a:prstGeom prst="roundRect">
                  <a:avLst>
                    <a:gd name="adj" fmla="val 50000"/>
                  </a:avLst>
                </a:prstGeom>
                <a:solidFill>
                  <a:srgbClr val="66FFCC"/>
                </a:solidFill>
                <a:ln w="9525">
                  <a:noFill/>
                  <a:round/>
                  <a:headEnd/>
                  <a:tailEnd/>
                </a:ln>
                <a:effectLst/>
              </p:spPr>
              <p:txBody>
                <a:bodyPr anchor="ctr"/>
                <a:lstStyle/>
                <a:p>
                  <a:endParaRPr lang="en-US" dirty="0"/>
                </a:p>
              </p:txBody>
            </p:sp>
            <p:sp>
              <p:nvSpPr>
                <p:cNvPr id="2880586" name="AutoShape 74"/>
                <p:cNvSpPr>
                  <a:spLocks noChangeArrowheads="1"/>
                </p:cNvSpPr>
                <p:nvPr>
                  <p:custDataLst>
                    <p:tags r:id="rId32"/>
                  </p:custDataLst>
                </p:nvPr>
              </p:nvSpPr>
              <p:spPr bwMode="auto">
                <a:xfrm>
                  <a:off x="1284" y="1446"/>
                  <a:ext cx="66" cy="232"/>
                </a:xfrm>
                <a:prstGeom prst="triangle">
                  <a:avLst>
                    <a:gd name="adj" fmla="val 49852"/>
                  </a:avLst>
                </a:prstGeom>
                <a:solidFill>
                  <a:srgbClr val="5F5F5F"/>
                </a:solidFill>
                <a:ln w="9525">
                  <a:noFill/>
                  <a:miter lim="800000"/>
                  <a:headEnd/>
                  <a:tailEnd/>
                </a:ln>
                <a:effectLst/>
              </p:spPr>
              <p:txBody>
                <a:bodyPr anchor="ctr"/>
                <a:lstStyle/>
                <a:p>
                  <a:endParaRPr lang="en-US" dirty="0"/>
                </a:p>
              </p:txBody>
            </p:sp>
            <p:sp>
              <p:nvSpPr>
                <p:cNvPr id="2880587" name="AutoShape 75"/>
                <p:cNvSpPr>
                  <a:spLocks noChangeArrowheads="1"/>
                </p:cNvSpPr>
                <p:nvPr>
                  <p:custDataLst>
                    <p:tags r:id="rId33"/>
                  </p:custDataLst>
                </p:nvPr>
              </p:nvSpPr>
              <p:spPr bwMode="auto">
                <a:xfrm>
                  <a:off x="1303" y="1412"/>
                  <a:ext cx="27" cy="60"/>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rgbClr val="5F5F5F"/>
                </a:solidFill>
                <a:ln w="9525" algn="ctr">
                  <a:noFill/>
                  <a:miter lim="800000"/>
                  <a:headEnd/>
                  <a:tailEnd/>
                </a:ln>
                <a:effectLst/>
              </p:spPr>
              <p:txBody>
                <a:bodyPr anchor="ctr"/>
                <a:lstStyle/>
                <a:p>
                  <a:endParaRPr lang="en-US" dirty="0"/>
                </a:p>
              </p:txBody>
            </p:sp>
            <p:sp>
              <p:nvSpPr>
                <p:cNvPr id="2880588" name="Rectangle 76"/>
                <p:cNvSpPr>
                  <a:spLocks noChangeArrowheads="1"/>
                </p:cNvSpPr>
                <p:nvPr>
                  <p:custDataLst>
                    <p:tags r:id="rId34"/>
                  </p:custDataLst>
                </p:nvPr>
              </p:nvSpPr>
              <p:spPr bwMode="auto">
                <a:xfrm>
                  <a:off x="1294" y="1486"/>
                  <a:ext cx="44" cy="10"/>
                </a:xfrm>
                <a:prstGeom prst="rect">
                  <a:avLst/>
                </a:prstGeom>
                <a:solidFill>
                  <a:srgbClr val="5F5F5F"/>
                </a:solidFill>
                <a:ln w="9525" algn="ctr">
                  <a:noFill/>
                  <a:miter lim="800000"/>
                  <a:headEnd/>
                  <a:tailEnd/>
                </a:ln>
                <a:effectLst/>
              </p:spPr>
              <p:txBody>
                <a:bodyPr anchor="ctr"/>
                <a:lstStyle/>
                <a:p>
                  <a:endParaRPr lang="en-US" dirty="0"/>
                </a:p>
              </p:txBody>
            </p:sp>
            <p:sp>
              <p:nvSpPr>
                <p:cNvPr id="2880589" name="Rectangle 77"/>
                <p:cNvSpPr>
                  <a:spLocks noChangeArrowheads="1"/>
                </p:cNvSpPr>
                <p:nvPr>
                  <p:custDataLst>
                    <p:tags r:id="rId35"/>
                  </p:custDataLst>
                </p:nvPr>
              </p:nvSpPr>
              <p:spPr bwMode="auto">
                <a:xfrm>
                  <a:off x="1284" y="1672"/>
                  <a:ext cx="66" cy="13"/>
                </a:xfrm>
                <a:prstGeom prst="rect">
                  <a:avLst/>
                </a:prstGeom>
                <a:solidFill>
                  <a:srgbClr val="5F5F5F"/>
                </a:solidFill>
                <a:ln w="9525" algn="ctr">
                  <a:noFill/>
                  <a:miter lim="800000"/>
                  <a:headEnd/>
                  <a:tailEnd/>
                </a:ln>
                <a:effectLst/>
              </p:spPr>
              <p:txBody>
                <a:bodyPr anchor="ctr"/>
                <a:lstStyle/>
                <a:p>
                  <a:endParaRPr lang="en-US" dirty="0"/>
                </a:p>
              </p:txBody>
            </p:sp>
            <p:sp>
              <p:nvSpPr>
                <p:cNvPr id="2880590" name="AutoShape 78"/>
                <p:cNvSpPr>
                  <a:spLocks noChangeArrowheads="1"/>
                </p:cNvSpPr>
                <p:nvPr>
                  <p:custDataLst>
                    <p:tags r:id="rId36"/>
                  </p:custDataLst>
                </p:nvPr>
              </p:nvSpPr>
              <p:spPr bwMode="auto">
                <a:xfrm>
                  <a:off x="1237" y="1287"/>
                  <a:ext cx="160" cy="91"/>
                </a:xfrm>
                <a:custGeom>
                  <a:avLst/>
                  <a:gdLst>
                    <a:gd name="G0" fmla="+- 4737 0 0"/>
                    <a:gd name="G1" fmla="+- 21600 0 4737"/>
                    <a:gd name="G2" fmla="*/ 4737 1 2"/>
                    <a:gd name="G3" fmla="+- 21600 0 G2"/>
                    <a:gd name="G4" fmla="+/ 4737 21600 2"/>
                    <a:gd name="G5" fmla="+/ G1 0 2"/>
                    <a:gd name="G6" fmla="*/ 21600 21600 4737"/>
                    <a:gd name="G7" fmla="*/ G6 1 2"/>
                    <a:gd name="G8" fmla="+- 21600 0 G7"/>
                    <a:gd name="G9" fmla="*/ 21600 1 2"/>
                    <a:gd name="G10" fmla="+- 4737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7" y="21600"/>
                      </a:lnTo>
                      <a:lnTo>
                        <a:pt x="16863"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80591" name="Rectangle 79"/>
                <p:cNvSpPr>
                  <a:spLocks noChangeArrowheads="1"/>
                </p:cNvSpPr>
                <p:nvPr>
                  <p:custDataLst>
                    <p:tags r:id="rId37"/>
                  </p:custDataLst>
                </p:nvPr>
              </p:nvSpPr>
              <p:spPr bwMode="auto">
                <a:xfrm>
                  <a:off x="1274" y="1378"/>
                  <a:ext cx="86" cy="33"/>
                </a:xfrm>
                <a:prstGeom prst="rect">
                  <a:avLst/>
                </a:prstGeom>
                <a:solidFill>
                  <a:srgbClr val="5F5F5F"/>
                </a:solidFill>
                <a:ln w="9525" algn="ctr">
                  <a:solidFill>
                    <a:srgbClr val="5F5F5F"/>
                  </a:solidFill>
                  <a:miter lim="800000"/>
                  <a:headEnd/>
                  <a:tailEnd/>
                </a:ln>
                <a:effectLst/>
              </p:spPr>
              <p:txBody>
                <a:bodyPr anchor="ctr"/>
                <a:lstStyle/>
                <a:p>
                  <a:endParaRPr lang="en-US" dirty="0"/>
                </a:p>
              </p:txBody>
            </p:sp>
            <p:sp>
              <p:nvSpPr>
                <p:cNvPr id="2880592" name="AutoShape 80"/>
                <p:cNvSpPr>
                  <a:spLocks noChangeArrowheads="1"/>
                </p:cNvSpPr>
                <p:nvPr>
                  <p:custDataLst>
                    <p:tags r:id="rId38"/>
                  </p:custDataLst>
                </p:nvPr>
              </p:nvSpPr>
              <p:spPr bwMode="auto">
                <a:xfrm rot="10800000">
                  <a:off x="1237" y="1252"/>
                  <a:ext cx="160" cy="38"/>
                </a:xfrm>
                <a:custGeom>
                  <a:avLst/>
                  <a:gdLst>
                    <a:gd name="G0" fmla="+- 568 0 0"/>
                    <a:gd name="G1" fmla="+- 21600 0 568"/>
                    <a:gd name="G2" fmla="*/ 568 1 2"/>
                    <a:gd name="G3" fmla="+- 21600 0 G2"/>
                    <a:gd name="G4" fmla="+/ 568 21600 2"/>
                    <a:gd name="G5" fmla="+/ G1 0 2"/>
                    <a:gd name="G6" fmla="*/ 21600 21600 568"/>
                    <a:gd name="G7" fmla="*/ G6 1 2"/>
                    <a:gd name="G8" fmla="+- 21600 0 G7"/>
                    <a:gd name="G9" fmla="*/ 21600 1 2"/>
                    <a:gd name="G10" fmla="+- 568 0 G9"/>
                    <a:gd name="G11" fmla="?: G10 G8 0"/>
                    <a:gd name="G12" fmla="?: G10 G7 21600"/>
                    <a:gd name="T0" fmla="*/ 21316 w 21600"/>
                    <a:gd name="T1" fmla="*/ 10800 h 21600"/>
                    <a:gd name="T2" fmla="*/ 10800 w 21600"/>
                    <a:gd name="T3" fmla="*/ 21600 h 21600"/>
                    <a:gd name="T4" fmla="*/ 284 w 21600"/>
                    <a:gd name="T5" fmla="*/ 10800 h 21600"/>
                    <a:gd name="T6" fmla="*/ 10800 w 21600"/>
                    <a:gd name="T7" fmla="*/ 0 h 21600"/>
                    <a:gd name="T8" fmla="*/ 2084 w 21600"/>
                    <a:gd name="T9" fmla="*/ 2084 h 21600"/>
                    <a:gd name="T10" fmla="*/ 19516 w 21600"/>
                    <a:gd name="T11" fmla="*/ 19516 h 21600"/>
                  </a:gdLst>
                  <a:ahLst/>
                  <a:cxnLst>
                    <a:cxn ang="0">
                      <a:pos x="T0" y="T1"/>
                    </a:cxn>
                    <a:cxn ang="0">
                      <a:pos x="T2" y="T3"/>
                    </a:cxn>
                    <a:cxn ang="0">
                      <a:pos x="T4" y="T5"/>
                    </a:cxn>
                    <a:cxn ang="0">
                      <a:pos x="T6" y="T7"/>
                    </a:cxn>
                  </a:cxnLst>
                  <a:rect l="T8" t="T9" r="T10" b="T11"/>
                  <a:pathLst>
                    <a:path w="21600" h="21600">
                      <a:moveTo>
                        <a:pt x="0" y="0"/>
                      </a:moveTo>
                      <a:lnTo>
                        <a:pt x="568" y="21600"/>
                      </a:lnTo>
                      <a:lnTo>
                        <a:pt x="21032"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80593" name="AutoShape 81"/>
                <p:cNvSpPr>
                  <a:spLocks noChangeArrowheads="1"/>
                </p:cNvSpPr>
                <p:nvPr>
                  <p:custDataLst>
                    <p:tags r:id="rId39"/>
                  </p:custDataLst>
                </p:nvPr>
              </p:nvSpPr>
              <p:spPr bwMode="auto">
                <a:xfrm>
                  <a:off x="1241" y="1209"/>
                  <a:ext cx="152" cy="98"/>
                </a:xfrm>
                <a:prstGeom prst="roundRect">
                  <a:avLst>
                    <a:gd name="adj" fmla="val 50000"/>
                  </a:avLst>
                </a:prstGeom>
                <a:solidFill>
                  <a:srgbClr val="5F5F5F"/>
                </a:solidFill>
                <a:ln w="9525" algn="ctr">
                  <a:noFill/>
                  <a:round/>
                  <a:headEnd/>
                  <a:tailEnd/>
                </a:ln>
                <a:effectLst/>
              </p:spPr>
              <p:txBody>
                <a:bodyPr anchor="ctr"/>
                <a:lstStyle/>
                <a:p>
                  <a:endParaRPr lang="en-US" dirty="0"/>
                </a:p>
              </p:txBody>
            </p:sp>
            <p:sp>
              <p:nvSpPr>
                <p:cNvPr id="2880594" name="Rectangle 82"/>
                <p:cNvSpPr>
                  <a:spLocks noChangeArrowheads="1"/>
                </p:cNvSpPr>
                <p:nvPr>
                  <p:custDataLst>
                    <p:tags r:id="rId40"/>
                  </p:custDataLst>
                </p:nvPr>
              </p:nvSpPr>
              <p:spPr bwMode="auto">
                <a:xfrm>
                  <a:off x="1277" y="1219"/>
                  <a:ext cx="80" cy="55"/>
                </a:xfrm>
                <a:prstGeom prst="rect">
                  <a:avLst/>
                </a:prstGeom>
                <a:solidFill>
                  <a:srgbClr val="CCCCCC"/>
                </a:solidFill>
                <a:ln w="9525">
                  <a:noFill/>
                  <a:miter lim="800000"/>
                  <a:headEnd/>
                  <a:tailEnd/>
                </a:ln>
                <a:effectLst/>
              </p:spPr>
              <p:txBody>
                <a:bodyPr anchor="ctr"/>
                <a:lstStyle/>
                <a:p>
                  <a:endParaRPr lang="en-US" dirty="0"/>
                </a:p>
              </p:txBody>
            </p:sp>
            <p:sp>
              <p:nvSpPr>
                <p:cNvPr id="2880595" name="AutoShape 83"/>
                <p:cNvSpPr>
                  <a:spLocks noChangeArrowheads="1"/>
                </p:cNvSpPr>
                <p:nvPr>
                  <p:custDataLst>
                    <p:tags r:id="rId41"/>
                  </p:custDataLst>
                </p:nvPr>
              </p:nvSpPr>
              <p:spPr bwMode="auto">
                <a:xfrm rot="5400000">
                  <a:off x="1354" y="1231"/>
                  <a:ext cx="50"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80596" name="AutoShape 84"/>
                <p:cNvSpPr>
                  <a:spLocks noChangeArrowheads="1"/>
                </p:cNvSpPr>
                <p:nvPr>
                  <p:custDataLst>
                    <p:tags r:id="rId42"/>
                  </p:custDataLst>
                </p:nvPr>
              </p:nvSpPr>
              <p:spPr bwMode="auto">
                <a:xfrm rot="16200000" flipH="1">
                  <a:off x="1234" y="1233"/>
                  <a:ext cx="49"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80597" name="AutoShape 85"/>
                <p:cNvSpPr>
                  <a:spLocks noChangeArrowheads="1"/>
                </p:cNvSpPr>
                <p:nvPr>
                  <p:custDataLst>
                    <p:tags r:id="rId43"/>
                  </p:custDataLst>
                </p:nvPr>
              </p:nvSpPr>
              <p:spPr bwMode="auto">
                <a:xfrm>
                  <a:off x="1266" y="1205"/>
                  <a:ext cx="100" cy="12"/>
                </a:xfrm>
                <a:prstGeom prst="roundRect">
                  <a:avLst>
                    <a:gd name="adj" fmla="val 30356"/>
                  </a:avLst>
                </a:prstGeom>
                <a:solidFill>
                  <a:srgbClr val="5F5F5F"/>
                </a:solidFill>
                <a:ln w="9525" algn="ctr">
                  <a:noFill/>
                  <a:round/>
                  <a:headEnd/>
                  <a:tailEnd/>
                </a:ln>
                <a:effectLst/>
              </p:spPr>
              <p:txBody>
                <a:bodyPr anchor="ctr"/>
                <a:lstStyle/>
                <a:p>
                  <a:endParaRPr lang="en-US" dirty="0"/>
                </a:p>
              </p:txBody>
            </p:sp>
            <p:sp>
              <p:nvSpPr>
                <p:cNvPr id="2880598" name="Line 86"/>
                <p:cNvSpPr>
                  <a:spLocks noChangeShapeType="1"/>
                </p:cNvSpPr>
                <p:nvPr>
                  <p:custDataLst>
                    <p:tags r:id="rId44"/>
                  </p:custDataLst>
                </p:nvPr>
              </p:nvSpPr>
              <p:spPr bwMode="auto">
                <a:xfrm>
                  <a:off x="1275" y="1201"/>
                  <a:ext cx="84" cy="0"/>
                </a:xfrm>
                <a:prstGeom prst="line">
                  <a:avLst/>
                </a:prstGeom>
                <a:noFill/>
                <a:ln w="28575">
                  <a:solidFill>
                    <a:srgbClr val="66FFCC"/>
                  </a:solidFill>
                  <a:round/>
                  <a:headEnd/>
                  <a:tailEnd/>
                </a:ln>
                <a:effectLst/>
              </p:spPr>
              <p:txBody>
                <a:bodyPr/>
                <a:lstStyle/>
                <a:p>
                  <a:endParaRPr lang="en-US" dirty="0"/>
                </a:p>
              </p:txBody>
            </p:sp>
            <p:sp>
              <p:nvSpPr>
                <p:cNvPr id="2880599" name="Oval 87"/>
                <p:cNvSpPr>
                  <a:spLocks noChangeArrowheads="1"/>
                </p:cNvSpPr>
                <p:nvPr>
                  <p:custDataLst>
                    <p:tags r:id="rId45"/>
                  </p:custDataLst>
                </p:nvPr>
              </p:nvSpPr>
              <p:spPr bwMode="auto">
                <a:xfrm>
                  <a:off x="1284" y="1449"/>
                  <a:ext cx="66" cy="72"/>
                </a:xfrm>
                <a:prstGeom prst="ellipse">
                  <a:avLst/>
                </a:prstGeom>
                <a:solidFill>
                  <a:srgbClr val="5F5F5F"/>
                </a:solidFill>
                <a:ln w="9525" algn="ctr">
                  <a:noFill/>
                  <a:round/>
                  <a:headEnd/>
                  <a:tailEnd/>
                </a:ln>
                <a:effectLst/>
              </p:spPr>
              <p:txBody>
                <a:bodyPr anchor="ctr"/>
                <a:lstStyle/>
                <a:p>
                  <a:endParaRPr lang="en-US" dirty="0"/>
                </a:p>
              </p:txBody>
            </p:sp>
            <p:sp>
              <p:nvSpPr>
                <p:cNvPr id="2880600" name="Line 88"/>
                <p:cNvSpPr>
                  <a:spLocks noChangeShapeType="1"/>
                </p:cNvSpPr>
                <p:nvPr>
                  <p:custDataLst>
                    <p:tags r:id="rId46"/>
                  </p:custDataLst>
                </p:nvPr>
              </p:nvSpPr>
              <p:spPr bwMode="auto">
                <a:xfrm>
                  <a:off x="1310" y="1465"/>
                  <a:ext cx="0" cy="0"/>
                </a:xfrm>
                <a:prstGeom prst="line">
                  <a:avLst/>
                </a:prstGeom>
                <a:noFill/>
                <a:ln w="9525">
                  <a:solidFill>
                    <a:schemeClr val="tx1"/>
                  </a:solidFill>
                  <a:round/>
                  <a:headEnd/>
                  <a:tailEnd/>
                </a:ln>
                <a:effectLst/>
              </p:spPr>
              <p:txBody>
                <a:bodyPr wrap="none" lIns="180000" tIns="180000" rIns="180000" bIns="180000" anchor="ctr">
                  <a:spAutoFit/>
                </a:bodyPr>
                <a:lstStyle/>
                <a:p>
                  <a:endParaRPr lang="en-US" dirty="0"/>
                </a:p>
              </p:txBody>
            </p:sp>
            <p:sp>
              <p:nvSpPr>
                <p:cNvPr id="2880601" name="Line 89"/>
                <p:cNvSpPr>
                  <a:spLocks noChangeShapeType="1"/>
                </p:cNvSpPr>
                <p:nvPr/>
              </p:nvSpPr>
              <p:spPr bwMode="auto">
                <a:xfrm>
                  <a:off x="1297" y="1430"/>
                  <a:ext cx="40" cy="0"/>
                </a:xfrm>
                <a:prstGeom prst="line">
                  <a:avLst/>
                </a:prstGeom>
                <a:noFill/>
                <a:ln w="57150">
                  <a:solidFill>
                    <a:srgbClr val="5F5F5F"/>
                  </a:solidFill>
                  <a:round/>
                  <a:headEnd/>
                  <a:tailEnd/>
                </a:ln>
                <a:effectLst/>
              </p:spPr>
              <p:txBody>
                <a:bodyPr wrap="none" lIns="180000" tIns="180000" rIns="180000" bIns="180000" anchor="ctr">
                  <a:spAutoFit/>
                </a:bodyPr>
                <a:lstStyle/>
                <a:p>
                  <a:endParaRPr lang="en-US" dirty="0"/>
                </a:p>
              </p:txBody>
            </p:sp>
          </p:grpSp>
          <p:grpSp>
            <p:nvGrpSpPr>
              <p:cNvPr id="5" name="Group 90"/>
              <p:cNvGrpSpPr>
                <a:grpSpLocks/>
              </p:cNvGrpSpPr>
              <p:nvPr>
                <p:custDataLst>
                  <p:tags r:id="rId25"/>
                </p:custDataLst>
              </p:nvPr>
            </p:nvGrpSpPr>
            <p:grpSpPr bwMode="auto">
              <a:xfrm>
                <a:off x="469" y="1675"/>
                <a:ext cx="210" cy="38"/>
                <a:chOff x="285" y="1481"/>
                <a:chExt cx="299" cy="46"/>
              </a:xfrm>
            </p:grpSpPr>
            <p:sp>
              <p:nvSpPr>
                <p:cNvPr id="2880603" name="AutoShape 91"/>
                <p:cNvSpPr>
                  <a:spLocks noChangeArrowheads="1"/>
                </p:cNvSpPr>
                <p:nvPr>
                  <p:custDataLst>
                    <p:tags r:id="rId26"/>
                  </p:custDataLst>
                </p:nvPr>
              </p:nvSpPr>
              <p:spPr bwMode="auto">
                <a:xfrm rot="16200000">
                  <a:off x="491"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80604" name="AutoShape 92"/>
                <p:cNvSpPr>
                  <a:spLocks noChangeArrowheads="1"/>
                </p:cNvSpPr>
                <p:nvPr>
                  <p:custDataLst>
                    <p:tags r:id="rId27"/>
                  </p:custDataLst>
                </p:nvPr>
              </p:nvSpPr>
              <p:spPr bwMode="auto">
                <a:xfrm rot="16200000">
                  <a:off x="333"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80605" name="Line 93"/>
                <p:cNvSpPr>
                  <a:spLocks noChangeShapeType="1"/>
                </p:cNvSpPr>
                <p:nvPr>
                  <p:custDataLst>
                    <p:tags r:id="rId28"/>
                  </p:custDataLst>
                </p:nvPr>
              </p:nvSpPr>
              <p:spPr bwMode="auto">
                <a:xfrm flipV="1">
                  <a:off x="285" y="1526"/>
                  <a:ext cx="299"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sp>
              <p:nvSpPr>
                <p:cNvPr id="2880606" name="Line 94"/>
                <p:cNvSpPr>
                  <a:spLocks noChangeShapeType="1"/>
                </p:cNvSpPr>
                <p:nvPr>
                  <p:custDataLst>
                    <p:tags r:id="rId29"/>
                  </p:custDataLst>
                </p:nvPr>
              </p:nvSpPr>
              <p:spPr bwMode="auto">
                <a:xfrm flipV="1">
                  <a:off x="321" y="1504"/>
                  <a:ext cx="208"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grpSp>
        </p:grpSp>
        <p:grpSp>
          <p:nvGrpSpPr>
            <p:cNvPr id="6" name="Group 5"/>
            <p:cNvGrpSpPr>
              <a:grpSpLocks/>
            </p:cNvGrpSpPr>
            <p:nvPr>
              <p:custDataLst>
                <p:tags r:id="rId4"/>
              </p:custDataLst>
            </p:nvPr>
          </p:nvGrpSpPr>
          <p:grpSpPr bwMode="auto">
            <a:xfrm rot="-1529420">
              <a:off x="643" y="1457"/>
              <a:ext cx="558" cy="2002"/>
              <a:chOff x="360" y="1764"/>
              <a:chExt cx="558" cy="2002"/>
            </a:xfrm>
          </p:grpSpPr>
          <p:sp>
            <p:nvSpPr>
              <p:cNvPr id="2880518" name="Line 6"/>
              <p:cNvSpPr>
                <a:spLocks noChangeShapeType="1"/>
              </p:cNvSpPr>
              <p:nvPr/>
            </p:nvSpPr>
            <p:spPr bwMode="auto">
              <a:xfrm flipH="1">
                <a:off x="360" y="1765"/>
                <a:ext cx="277" cy="1916"/>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80519" name="Line 7"/>
              <p:cNvSpPr>
                <a:spLocks noChangeShapeType="1"/>
              </p:cNvSpPr>
              <p:nvPr/>
            </p:nvSpPr>
            <p:spPr bwMode="auto">
              <a:xfrm>
                <a:off x="732" y="1764"/>
                <a:ext cx="186" cy="1924"/>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80520" name="Oval 8"/>
              <p:cNvSpPr>
                <a:spLocks noChangeArrowheads="1"/>
              </p:cNvSpPr>
              <p:nvPr/>
            </p:nvSpPr>
            <p:spPr bwMode="auto">
              <a:xfrm>
                <a:off x="360" y="3612"/>
                <a:ext cx="552" cy="1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sp>
            <p:nvSpPr>
              <p:cNvPr id="2880521" name="Oval 9"/>
              <p:cNvSpPr>
                <a:spLocks noChangeArrowheads="1"/>
              </p:cNvSpPr>
              <p:nvPr/>
            </p:nvSpPr>
            <p:spPr bwMode="auto">
              <a:xfrm>
                <a:off x="530" y="2535"/>
                <a:ext cx="282" cy="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grpSp>
        <p:sp>
          <p:nvSpPr>
            <p:cNvPr id="2880522" name="Line 10"/>
            <p:cNvSpPr>
              <a:spLocks noChangeShapeType="1"/>
            </p:cNvSpPr>
            <p:nvPr>
              <p:custDataLst>
                <p:tags r:id="rId5"/>
              </p:custDataLst>
            </p:nvPr>
          </p:nvSpPr>
          <p:spPr bwMode="auto">
            <a:xfrm>
              <a:off x="180" y="1950"/>
              <a:ext cx="2289" cy="0"/>
            </a:xfrm>
            <a:prstGeom prst="line">
              <a:avLst/>
            </a:prstGeom>
            <a:noFill/>
            <a:ln w="9525">
              <a:solidFill>
                <a:schemeClr val="tx1"/>
              </a:solidFill>
              <a:round/>
              <a:headEnd/>
              <a:tailEnd/>
            </a:ln>
            <a:effectLst/>
          </p:spPr>
          <p:txBody>
            <a:bodyPr lIns="180000" tIns="180000" rIns="180000" bIns="180000" anchor="ctr">
              <a:spAutoFit/>
            </a:bodyPr>
            <a:lstStyle/>
            <a:p>
              <a:endParaRPr lang="en-US" dirty="0"/>
            </a:p>
          </p:txBody>
        </p:sp>
        <p:sp>
          <p:nvSpPr>
            <p:cNvPr id="2880523" name="Line 11"/>
            <p:cNvSpPr>
              <a:spLocks noChangeShapeType="1"/>
            </p:cNvSpPr>
            <p:nvPr>
              <p:custDataLst>
                <p:tags r:id="rId6"/>
              </p:custDataLst>
            </p:nvPr>
          </p:nvSpPr>
          <p:spPr bwMode="auto">
            <a:xfrm flipH="1">
              <a:off x="301" y="2047"/>
              <a:ext cx="1" cy="1239"/>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0524" name="Line 12"/>
            <p:cNvSpPr>
              <a:spLocks noChangeShapeType="1"/>
            </p:cNvSpPr>
            <p:nvPr>
              <p:custDataLst>
                <p:tags r:id="rId7"/>
              </p:custDataLst>
            </p:nvPr>
          </p:nvSpPr>
          <p:spPr bwMode="auto">
            <a:xfrm flipH="1">
              <a:off x="177" y="2051"/>
              <a:ext cx="131"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0525" name="Line 13"/>
            <p:cNvSpPr>
              <a:spLocks noChangeShapeType="1"/>
            </p:cNvSpPr>
            <p:nvPr>
              <p:custDataLst>
                <p:tags r:id="rId8"/>
              </p:custDataLst>
            </p:nvPr>
          </p:nvSpPr>
          <p:spPr bwMode="auto">
            <a:xfrm flipH="1">
              <a:off x="179" y="3281"/>
              <a:ext cx="12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0526" name="Oval 14"/>
            <p:cNvSpPr>
              <a:spLocks noChangeArrowheads="1"/>
            </p:cNvSpPr>
            <p:nvPr>
              <p:custDataLst>
                <p:tags r:id="rId9"/>
              </p:custDataLst>
            </p:nvPr>
          </p:nvSpPr>
          <p:spPr bwMode="auto">
            <a:xfrm>
              <a:off x="286" y="3102"/>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0527" name="Oval 15"/>
            <p:cNvSpPr>
              <a:spLocks noChangeArrowheads="1"/>
            </p:cNvSpPr>
            <p:nvPr>
              <p:custDataLst>
                <p:tags r:id="rId10"/>
              </p:custDataLst>
            </p:nvPr>
          </p:nvSpPr>
          <p:spPr bwMode="auto">
            <a:xfrm>
              <a:off x="287" y="2830"/>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0528" name="Oval 16"/>
            <p:cNvSpPr>
              <a:spLocks noChangeArrowheads="1"/>
            </p:cNvSpPr>
            <p:nvPr>
              <p:custDataLst>
                <p:tags r:id="rId11"/>
              </p:custDataLst>
            </p:nvPr>
          </p:nvSpPr>
          <p:spPr bwMode="auto">
            <a:xfrm>
              <a:off x="286" y="2557"/>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0529" name="Oval 17"/>
            <p:cNvSpPr>
              <a:spLocks noChangeArrowheads="1"/>
            </p:cNvSpPr>
            <p:nvPr>
              <p:custDataLst>
                <p:tags r:id="rId12"/>
              </p:custDataLst>
            </p:nvPr>
          </p:nvSpPr>
          <p:spPr bwMode="auto">
            <a:xfrm>
              <a:off x="287" y="2256"/>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0530" name="AutoShape 18"/>
            <p:cNvSpPr>
              <a:spLocks noChangeArrowheads="1"/>
            </p:cNvSpPr>
            <p:nvPr>
              <p:custDataLst>
                <p:tags r:id="rId13"/>
              </p:custDataLst>
            </p:nvPr>
          </p:nvSpPr>
          <p:spPr bwMode="auto">
            <a:xfrm rot="13551890">
              <a:off x="134" y="2317"/>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0531" name="AutoShape 19"/>
            <p:cNvSpPr>
              <a:spLocks noChangeArrowheads="1"/>
            </p:cNvSpPr>
            <p:nvPr>
              <p:custDataLst>
                <p:tags r:id="rId14"/>
              </p:custDataLst>
            </p:nvPr>
          </p:nvSpPr>
          <p:spPr bwMode="auto">
            <a:xfrm rot="24421928">
              <a:off x="2404" y="2323"/>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0568" name="Line 56"/>
            <p:cNvSpPr>
              <a:spLocks noChangeShapeType="1"/>
            </p:cNvSpPr>
            <p:nvPr>
              <p:custDataLst>
                <p:tags r:id="rId15"/>
              </p:custDataLst>
            </p:nvPr>
          </p:nvSpPr>
          <p:spPr bwMode="auto">
            <a:xfrm>
              <a:off x="291" y="1332"/>
              <a:ext cx="55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0569" name="Line 57"/>
            <p:cNvSpPr>
              <a:spLocks noChangeShapeType="1"/>
            </p:cNvSpPr>
            <p:nvPr>
              <p:custDataLst>
                <p:tags r:id="rId16"/>
              </p:custDataLst>
            </p:nvPr>
          </p:nvSpPr>
          <p:spPr bwMode="auto">
            <a:xfrm>
              <a:off x="510" y="1544"/>
              <a:ext cx="495" cy="1169"/>
            </a:xfrm>
            <a:prstGeom prst="line">
              <a:avLst/>
            </a:prstGeom>
            <a:noFill/>
            <a:ln w="19050">
              <a:solidFill>
                <a:schemeClr val="hlink"/>
              </a:solidFill>
              <a:round/>
              <a:headEnd/>
              <a:tailEnd type="triangle" w="med" len="med"/>
            </a:ln>
            <a:effectLst/>
          </p:spPr>
          <p:txBody>
            <a:bodyPr lIns="180000" tIns="180000" rIns="180000" bIns="180000" anchor="ctr">
              <a:spAutoFit/>
            </a:bodyPr>
            <a:lstStyle/>
            <a:p>
              <a:endParaRPr lang="en-US" dirty="0"/>
            </a:p>
          </p:txBody>
        </p:sp>
        <p:sp>
          <p:nvSpPr>
            <p:cNvPr id="2880570" name="Line 58"/>
            <p:cNvSpPr>
              <a:spLocks noChangeShapeType="1"/>
            </p:cNvSpPr>
            <p:nvPr>
              <p:custDataLst>
                <p:tags r:id="rId17"/>
              </p:custDataLst>
            </p:nvPr>
          </p:nvSpPr>
          <p:spPr bwMode="auto">
            <a:xfrm>
              <a:off x="553" y="1509"/>
              <a:ext cx="831" cy="1931"/>
            </a:xfrm>
            <a:prstGeom prst="line">
              <a:avLst/>
            </a:prstGeom>
            <a:noFill/>
            <a:ln w="19050">
              <a:solidFill>
                <a:schemeClr val="accent2"/>
              </a:solidFill>
              <a:round/>
              <a:headEnd type="triangle" w="med" len="med"/>
              <a:tailEnd/>
            </a:ln>
            <a:effectLst/>
          </p:spPr>
          <p:txBody>
            <a:bodyPr lIns="180000" tIns="180000" rIns="180000" bIns="180000" anchor="ctr">
              <a:spAutoFit/>
            </a:bodyPr>
            <a:lstStyle/>
            <a:p>
              <a:endParaRPr lang="en-US" dirty="0"/>
            </a:p>
          </p:txBody>
        </p:sp>
        <p:sp>
          <p:nvSpPr>
            <p:cNvPr id="2880571" name="AutoShape 59"/>
            <p:cNvSpPr>
              <a:spLocks noChangeArrowheads="1"/>
            </p:cNvSpPr>
            <p:nvPr>
              <p:custDataLst>
                <p:tags r:id="rId18"/>
              </p:custDataLst>
            </p:nvPr>
          </p:nvSpPr>
          <p:spPr bwMode="auto">
            <a:xfrm rot="13551890">
              <a:off x="135" y="2944"/>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0572" name="AutoShape 60"/>
            <p:cNvSpPr>
              <a:spLocks noChangeArrowheads="1"/>
            </p:cNvSpPr>
            <p:nvPr>
              <p:custDataLst>
                <p:tags r:id="rId19"/>
              </p:custDataLst>
            </p:nvPr>
          </p:nvSpPr>
          <p:spPr bwMode="auto">
            <a:xfrm rot="24421928">
              <a:off x="2403" y="2952"/>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0573" name="Freeform 61"/>
            <p:cNvSpPr>
              <a:spLocks/>
            </p:cNvSpPr>
            <p:nvPr>
              <p:custDataLst>
                <p:tags r:id="rId20"/>
              </p:custDataLst>
            </p:nvPr>
          </p:nvSpPr>
          <p:spPr bwMode="auto">
            <a:xfrm>
              <a:off x="182" y="2598"/>
              <a:ext cx="2283" cy="1368"/>
            </a:xfrm>
            <a:custGeom>
              <a:avLst/>
              <a:gdLst/>
              <a:ahLst/>
              <a:cxnLst>
                <a:cxn ang="0">
                  <a:pos x="1144" y="0"/>
                </a:cxn>
                <a:cxn ang="0">
                  <a:pos x="0" y="474"/>
                </a:cxn>
                <a:cxn ang="0">
                  <a:pos x="1" y="699"/>
                </a:cxn>
                <a:cxn ang="0">
                  <a:pos x="1150" y="1368"/>
                </a:cxn>
                <a:cxn ang="0">
                  <a:pos x="2283" y="681"/>
                </a:cxn>
                <a:cxn ang="0">
                  <a:pos x="2278" y="483"/>
                </a:cxn>
                <a:cxn ang="0">
                  <a:pos x="1144" y="0"/>
                </a:cxn>
              </a:cxnLst>
              <a:rect l="0" t="0" r="r" b="b"/>
              <a:pathLst>
                <a:path w="2283" h="1368">
                  <a:moveTo>
                    <a:pt x="1144" y="0"/>
                  </a:moveTo>
                  <a:lnTo>
                    <a:pt x="0" y="474"/>
                  </a:lnTo>
                  <a:lnTo>
                    <a:pt x="1" y="699"/>
                  </a:lnTo>
                  <a:lnTo>
                    <a:pt x="1150" y="1368"/>
                  </a:lnTo>
                  <a:lnTo>
                    <a:pt x="2283" y="681"/>
                  </a:lnTo>
                  <a:lnTo>
                    <a:pt x="2278" y="483"/>
                  </a:lnTo>
                  <a:lnTo>
                    <a:pt x="1144" y="0"/>
                  </a:lnTo>
                  <a:close/>
                </a:path>
              </a:pathLst>
            </a:custGeom>
            <a:solidFill>
              <a:srgbClr val="FFC000"/>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80574" name="Freeform 62"/>
            <p:cNvSpPr>
              <a:spLocks/>
            </p:cNvSpPr>
            <p:nvPr>
              <p:custDataLst>
                <p:tags r:id="rId21"/>
              </p:custDataLst>
            </p:nvPr>
          </p:nvSpPr>
          <p:spPr bwMode="auto">
            <a:xfrm>
              <a:off x="180" y="1346"/>
              <a:ext cx="2286" cy="2628"/>
            </a:xfrm>
            <a:custGeom>
              <a:avLst/>
              <a:gdLst/>
              <a:ahLst/>
              <a:cxnLst>
                <a:cxn ang="0">
                  <a:pos x="111" y="0"/>
                </a:cxn>
                <a:cxn ang="0">
                  <a:pos x="185" y="0"/>
                </a:cxn>
                <a:cxn ang="0">
                  <a:pos x="177" y="505"/>
                </a:cxn>
                <a:cxn ang="0">
                  <a:pos x="86" y="546"/>
                </a:cxn>
                <a:cxn ang="0">
                  <a:pos x="0" y="603"/>
                </a:cxn>
                <a:cxn ang="0">
                  <a:pos x="3" y="1953"/>
                </a:cxn>
                <a:cxn ang="0">
                  <a:pos x="1151" y="2628"/>
                </a:cxn>
                <a:cxn ang="0">
                  <a:pos x="2283" y="1935"/>
                </a:cxn>
                <a:cxn ang="0">
                  <a:pos x="2286" y="598"/>
                </a:cxn>
                <a:cxn ang="0">
                  <a:pos x="1950" y="496"/>
                </a:cxn>
                <a:cxn ang="0">
                  <a:pos x="1704" y="459"/>
                </a:cxn>
                <a:cxn ang="0">
                  <a:pos x="1458" y="430"/>
                </a:cxn>
                <a:cxn ang="0">
                  <a:pos x="1140" y="420"/>
                </a:cxn>
                <a:cxn ang="0">
                  <a:pos x="834" y="436"/>
                </a:cxn>
                <a:cxn ang="0">
                  <a:pos x="591" y="456"/>
                </a:cxn>
                <a:cxn ang="0">
                  <a:pos x="593" y="0"/>
                </a:cxn>
                <a:cxn ang="0">
                  <a:pos x="665" y="0"/>
                </a:cxn>
              </a:cxnLst>
              <a:rect l="0" t="0" r="r" b="b"/>
              <a:pathLst>
                <a:path w="2286" h="2628">
                  <a:moveTo>
                    <a:pt x="111" y="0"/>
                  </a:moveTo>
                  <a:lnTo>
                    <a:pt x="185" y="0"/>
                  </a:lnTo>
                  <a:lnTo>
                    <a:pt x="177" y="505"/>
                  </a:lnTo>
                  <a:lnTo>
                    <a:pt x="86" y="546"/>
                  </a:lnTo>
                  <a:lnTo>
                    <a:pt x="0" y="603"/>
                  </a:lnTo>
                  <a:lnTo>
                    <a:pt x="3" y="1953"/>
                  </a:lnTo>
                  <a:lnTo>
                    <a:pt x="1151" y="2628"/>
                  </a:lnTo>
                  <a:lnTo>
                    <a:pt x="2283" y="1935"/>
                  </a:lnTo>
                  <a:lnTo>
                    <a:pt x="2286" y="598"/>
                  </a:lnTo>
                  <a:lnTo>
                    <a:pt x="1950" y="496"/>
                  </a:lnTo>
                  <a:lnTo>
                    <a:pt x="1704" y="459"/>
                  </a:lnTo>
                  <a:lnTo>
                    <a:pt x="1458" y="430"/>
                  </a:lnTo>
                  <a:lnTo>
                    <a:pt x="1140" y="420"/>
                  </a:lnTo>
                  <a:lnTo>
                    <a:pt x="834" y="436"/>
                  </a:lnTo>
                  <a:lnTo>
                    <a:pt x="591" y="456"/>
                  </a:lnTo>
                  <a:lnTo>
                    <a:pt x="593" y="0"/>
                  </a:lnTo>
                  <a:lnTo>
                    <a:pt x="665" y="0"/>
                  </a:lnTo>
                </a:path>
              </a:pathLst>
            </a:custGeom>
            <a:noFill/>
            <a:ln w="19050" cap="flat" cmpd="sng">
              <a:solidFill>
                <a:schemeClr val="tx1"/>
              </a:solidFill>
              <a:prstDash val="solid"/>
              <a:round/>
              <a:headEnd type="none" w="med" len="med"/>
              <a:tailEnd type="none" w="med" len="med"/>
            </a:ln>
            <a:effectLst/>
          </p:spPr>
          <p:txBody>
            <a:bodyPr lIns="180000" tIns="180000" rIns="180000" bIns="180000" anchor="ctr">
              <a:spAutoFit/>
            </a:bodyPr>
            <a:lstStyle/>
            <a:p>
              <a:endParaRPr lang="en-US" dirty="0"/>
            </a:p>
          </p:txBody>
        </p:sp>
        <p:sp>
          <p:nvSpPr>
            <p:cNvPr id="2880578" name="Line 66"/>
            <p:cNvSpPr>
              <a:spLocks noChangeShapeType="1"/>
            </p:cNvSpPr>
            <p:nvPr>
              <p:custDataLst>
                <p:tags r:id="rId22"/>
              </p:custDataLst>
            </p:nvPr>
          </p:nvSpPr>
          <p:spPr bwMode="auto">
            <a:xfrm>
              <a:off x="771" y="1801"/>
              <a:ext cx="0" cy="113"/>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0579" name="Line 67"/>
            <p:cNvSpPr>
              <a:spLocks noChangeShapeType="1"/>
            </p:cNvSpPr>
            <p:nvPr>
              <p:custDataLst>
                <p:tags r:id="rId23"/>
              </p:custDataLst>
            </p:nvPr>
          </p:nvSpPr>
          <p:spPr bwMode="auto">
            <a:xfrm>
              <a:off x="358" y="1798"/>
              <a:ext cx="0" cy="113"/>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grpSp>
      <p:sp>
        <p:nvSpPr>
          <p:cNvPr id="2880581" name="Rectangle 69"/>
          <p:cNvSpPr>
            <a:spLocks noChangeArrowheads="1"/>
          </p:cNvSpPr>
          <p:nvPr/>
        </p:nvSpPr>
        <p:spPr bwMode="auto">
          <a:xfrm>
            <a:off x="4592472" y="2520156"/>
            <a:ext cx="4427537" cy="4109244"/>
          </a:xfrm>
          <a:prstGeom prst="rect">
            <a:avLst/>
          </a:prstGeom>
          <a:solidFill>
            <a:schemeClr val="bg1"/>
          </a:solidFill>
          <a:ln w="9525">
            <a:noFill/>
            <a:miter lim="800000"/>
            <a:headEnd/>
            <a:tailEnd/>
          </a:ln>
          <a:effectLst/>
        </p:spPr>
        <p:txBody>
          <a:bodyPr lIns="180000" tIns="360000" rIns="180000" bIns="180000"/>
          <a:lstStyle/>
          <a:p>
            <a:pPr>
              <a:spcBef>
                <a:spcPct val="0"/>
              </a:spcBef>
              <a:tabLst>
                <a:tab pos="2686050" algn="r"/>
              </a:tabLst>
            </a:pPr>
            <a:r>
              <a:rPr lang="de-DE" sz="2000" b="1" dirty="0"/>
              <a:t>Nozzle considerations</a:t>
            </a:r>
          </a:p>
          <a:p>
            <a:pPr marL="265113" lvl="1" indent="-263525">
              <a:spcBef>
                <a:spcPct val="30000"/>
              </a:spcBef>
              <a:buFont typeface="Wingdings" pitchFamily="2" charset="2"/>
              <a:buChar char="§"/>
              <a:tabLst>
                <a:tab pos="2686050" algn="r"/>
              </a:tabLst>
            </a:pPr>
            <a:r>
              <a:rPr lang="en-US" sz="2000" dirty="0"/>
              <a:t>Ensure nozzle does not interfere with beam path</a:t>
            </a:r>
          </a:p>
        </p:txBody>
      </p:sp>
    </p:spTree>
    <p:extLst>
      <p:ext uri="{BB962C8B-B14F-4D97-AF65-F5344CB8AC3E}">
        <p14:creationId xmlns:p14="http://schemas.microsoft.com/office/powerpoint/2010/main" val="264994591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8256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78" name="think-cell Slide" r:id="rId47" imgW="0" imgH="0" progId="TCLayout.ActiveDocument.1">
                  <p:embed/>
                </p:oleObj>
              </mc:Choice>
              <mc:Fallback>
                <p:oleObj name="think-cell Slide" r:id="rId4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82563" name="Rectangle 3"/>
          <p:cNvSpPr>
            <a:spLocks noGrp="1" noChangeAspect="1" noChangeArrowheads="1"/>
          </p:cNvSpPr>
          <p:nvPr>
            <p:ph type="title"/>
          </p:nvPr>
        </p:nvSpPr>
        <p:spPr/>
        <p:txBody>
          <a:bodyPr/>
          <a:lstStyle/>
          <a:p>
            <a:r>
              <a:rPr lang="en-US" dirty="0"/>
              <a:t>Mounting Considerations</a:t>
            </a:r>
          </a:p>
        </p:txBody>
      </p:sp>
      <p:grpSp>
        <p:nvGrpSpPr>
          <p:cNvPr id="2" name="Group 130"/>
          <p:cNvGrpSpPr>
            <a:grpSpLocks/>
          </p:cNvGrpSpPr>
          <p:nvPr/>
        </p:nvGrpSpPr>
        <p:grpSpPr bwMode="auto">
          <a:xfrm>
            <a:off x="217488" y="1616075"/>
            <a:ext cx="3765550" cy="4692650"/>
            <a:chOff x="137" y="1018"/>
            <a:chExt cx="2372" cy="2956"/>
          </a:xfrm>
        </p:grpSpPr>
        <p:grpSp>
          <p:nvGrpSpPr>
            <p:cNvPr id="3" name="Group 5"/>
            <p:cNvGrpSpPr>
              <a:grpSpLocks/>
            </p:cNvGrpSpPr>
            <p:nvPr>
              <p:custDataLst>
                <p:tags r:id="rId3"/>
              </p:custDataLst>
            </p:nvPr>
          </p:nvGrpSpPr>
          <p:grpSpPr bwMode="auto">
            <a:xfrm rot="-1529420">
              <a:off x="835" y="1897"/>
              <a:ext cx="558" cy="2002"/>
              <a:chOff x="360" y="1764"/>
              <a:chExt cx="558" cy="2002"/>
            </a:xfrm>
          </p:grpSpPr>
          <p:sp>
            <p:nvSpPr>
              <p:cNvPr id="2882566" name="Line 6"/>
              <p:cNvSpPr>
                <a:spLocks noChangeShapeType="1"/>
              </p:cNvSpPr>
              <p:nvPr/>
            </p:nvSpPr>
            <p:spPr bwMode="auto">
              <a:xfrm flipH="1">
                <a:off x="360" y="1765"/>
                <a:ext cx="277" cy="1916"/>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82567" name="Line 7"/>
              <p:cNvSpPr>
                <a:spLocks noChangeShapeType="1"/>
              </p:cNvSpPr>
              <p:nvPr/>
            </p:nvSpPr>
            <p:spPr bwMode="auto">
              <a:xfrm>
                <a:off x="732" y="1764"/>
                <a:ext cx="186" cy="1924"/>
              </a:xfrm>
              <a:prstGeom prst="line">
                <a:avLst/>
              </a:prstGeom>
              <a:noFill/>
              <a:ln w="9525">
                <a:solidFill>
                  <a:schemeClr val="tx1"/>
                </a:solidFill>
                <a:prstDash val="dashDot"/>
                <a:round/>
                <a:headEnd/>
                <a:tailEnd/>
              </a:ln>
              <a:effectLst/>
            </p:spPr>
            <p:txBody>
              <a:bodyPr lIns="180000" tIns="180000" rIns="180000" bIns="180000" anchor="ctr">
                <a:spAutoFit/>
              </a:bodyPr>
              <a:lstStyle/>
              <a:p>
                <a:endParaRPr lang="en-US" dirty="0"/>
              </a:p>
            </p:txBody>
          </p:sp>
          <p:sp>
            <p:nvSpPr>
              <p:cNvPr id="2882568" name="Oval 8"/>
              <p:cNvSpPr>
                <a:spLocks noChangeArrowheads="1"/>
              </p:cNvSpPr>
              <p:nvPr/>
            </p:nvSpPr>
            <p:spPr bwMode="auto">
              <a:xfrm>
                <a:off x="360" y="3612"/>
                <a:ext cx="552" cy="1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sp>
            <p:nvSpPr>
              <p:cNvPr id="2882569" name="Oval 9"/>
              <p:cNvSpPr>
                <a:spLocks noChangeArrowheads="1"/>
              </p:cNvSpPr>
              <p:nvPr/>
            </p:nvSpPr>
            <p:spPr bwMode="auto">
              <a:xfrm>
                <a:off x="530" y="2535"/>
                <a:ext cx="282" cy="54"/>
              </a:xfrm>
              <a:prstGeom prst="ellipse">
                <a:avLst/>
              </a:prstGeom>
              <a:noFill/>
              <a:ln w="9525" algn="ctr">
                <a:solidFill>
                  <a:schemeClr val="tx1"/>
                </a:solidFill>
                <a:prstDash val="dash"/>
                <a:round/>
                <a:headEnd/>
                <a:tailEnd/>
              </a:ln>
              <a:effectLst/>
            </p:spPr>
            <p:txBody>
              <a:bodyPr lIns="180000" tIns="180000" rIns="180000" bIns="180000" anchor="ctr">
                <a:spAutoFit/>
              </a:bodyPr>
              <a:lstStyle/>
              <a:p>
                <a:endParaRPr lang="en-US" dirty="0"/>
              </a:p>
            </p:txBody>
          </p:sp>
        </p:grpSp>
        <p:sp>
          <p:nvSpPr>
            <p:cNvPr id="2882571" name="Line 11"/>
            <p:cNvSpPr>
              <a:spLocks noChangeShapeType="1"/>
            </p:cNvSpPr>
            <p:nvPr>
              <p:custDataLst>
                <p:tags r:id="rId4"/>
              </p:custDataLst>
            </p:nvPr>
          </p:nvSpPr>
          <p:spPr bwMode="auto">
            <a:xfrm flipH="1">
              <a:off x="301" y="2047"/>
              <a:ext cx="1" cy="1239"/>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572" name="Line 12"/>
            <p:cNvSpPr>
              <a:spLocks noChangeShapeType="1"/>
            </p:cNvSpPr>
            <p:nvPr>
              <p:custDataLst>
                <p:tags r:id="rId5"/>
              </p:custDataLst>
            </p:nvPr>
          </p:nvSpPr>
          <p:spPr bwMode="auto">
            <a:xfrm flipH="1">
              <a:off x="177" y="2051"/>
              <a:ext cx="131"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573" name="Line 13"/>
            <p:cNvSpPr>
              <a:spLocks noChangeShapeType="1"/>
            </p:cNvSpPr>
            <p:nvPr>
              <p:custDataLst>
                <p:tags r:id="rId6"/>
              </p:custDataLst>
            </p:nvPr>
          </p:nvSpPr>
          <p:spPr bwMode="auto">
            <a:xfrm flipH="1">
              <a:off x="179" y="3281"/>
              <a:ext cx="12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574" name="Oval 14"/>
            <p:cNvSpPr>
              <a:spLocks noChangeArrowheads="1"/>
            </p:cNvSpPr>
            <p:nvPr>
              <p:custDataLst>
                <p:tags r:id="rId7"/>
              </p:custDataLst>
            </p:nvPr>
          </p:nvSpPr>
          <p:spPr bwMode="auto">
            <a:xfrm>
              <a:off x="286" y="3102"/>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2575" name="Oval 15"/>
            <p:cNvSpPr>
              <a:spLocks noChangeArrowheads="1"/>
            </p:cNvSpPr>
            <p:nvPr>
              <p:custDataLst>
                <p:tags r:id="rId8"/>
              </p:custDataLst>
            </p:nvPr>
          </p:nvSpPr>
          <p:spPr bwMode="auto">
            <a:xfrm>
              <a:off x="287" y="2830"/>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2576" name="Oval 16"/>
            <p:cNvSpPr>
              <a:spLocks noChangeArrowheads="1"/>
            </p:cNvSpPr>
            <p:nvPr>
              <p:custDataLst>
                <p:tags r:id="rId9"/>
              </p:custDataLst>
            </p:nvPr>
          </p:nvSpPr>
          <p:spPr bwMode="auto">
            <a:xfrm>
              <a:off x="286" y="2557"/>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2577" name="Oval 17"/>
            <p:cNvSpPr>
              <a:spLocks noChangeArrowheads="1"/>
            </p:cNvSpPr>
            <p:nvPr>
              <p:custDataLst>
                <p:tags r:id="rId10"/>
              </p:custDataLst>
            </p:nvPr>
          </p:nvSpPr>
          <p:spPr bwMode="auto">
            <a:xfrm>
              <a:off x="287" y="2256"/>
              <a:ext cx="33" cy="27"/>
            </a:xfrm>
            <a:prstGeom prst="ellipse">
              <a:avLst/>
            </a:prstGeom>
            <a:solidFill>
              <a:schemeClr val="tx1"/>
            </a:solidFill>
            <a:ln w="9525" algn="ctr">
              <a:solidFill>
                <a:schemeClr val="tx1"/>
              </a:solidFill>
              <a:round/>
              <a:headEnd/>
              <a:tailEnd/>
            </a:ln>
            <a:effectLst/>
          </p:spPr>
          <p:txBody>
            <a:bodyPr lIns="180000" tIns="180000" rIns="180000" bIns="180000" anchor="ctr">
              <a:spAutoFit/>
            </a:bodyPr>
            <a:lstStyle/>
            <a:p>
              <a:endParaRPr lang="en-US" dirty="0"/>
            </a:p>
          </p:txBody>
        </p:sp>
        <p:sp>
          <p:nvSpPr>
            <p:cNvPr id="2882578" name="AutoShape 18"/>
            <p:cNvSpPr>
              <a:spLocks noChangeArrowheads="1"/>
            </p:cNvSpPr>
            <p:nvPr>
              <p:custDataLst>
                <p:tags r:id="rId11"/>
              </p:custDataLst>
            </p:nvPr>
          </p:nvSpPr>
          <p:spPr bwMode="auto">
            <a:xfrm rot="13551890">
              <a:off x="134" y="2317"/>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2579" name="AutoShape 19"/>
            <p:cNvSpPr>
              <a:spLocks noChangeArrowheads="1"/>
            </p:cNvSpPr>
            <p:nvPr>
              <p:custDataLst>
                <p:tags r:id="rId12"/>
              </p:custDataLst>
            </p:nvPr>
          </p:nvSpPr>
          <p:spPr bwMode="auto">
            <a:xfrm rot="24421928">
              <a:off x="2404" y="2323"/>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2616" name="Line 56"/>
            <p:cNvSpPr>
              <a:spLocks noChangeShapeType="1"/>
            </p:cNvSpPr>
            <p:nvPr>
              <p:custDataLst>
                <p:tags r:id="rId13"/>
              </p:custDataLst>
            </p:nvPr>
          </p:nvSpPr>
          <p:spPr bwMode="auto">
            <a:xfrm>
              <a:off x="291" y="1332"/>
              <a:ext cx="556" cy="0"/>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617" name="Line 57"/>
            <p:cNvSpPr>
              <a:spLocks noChangeShapeType="1"/>
            </p:cNvSpPr>
            <p:nvPr>
              <p:custDataLst>
                <p:tags r:id="rId14"/>
              </p:custDataLst>
            </p:nvPr>
          </p:nvSpPr>
          <p:spPr bwMode="auto">
            <a:xfrm>
              <a:off x="694" y="1980"/>
              <a:ext cx="311" cy="733"/>
            </a:xfrm>
            <a:prstGeom prst="line">
              <a:avLst/>
            </a:prstGeom>
            <a:noFill/>
            <a:ln w="19050">
              <a:solidFill>
                <a:schemeClr val="hlink"/>
              </a:solidFill>
              <a:round/>
              <a:headEnd/>
              <a:tailEnd type="triangle" w="med" len="med"/>
            </a:ln>
            <a:effectLst/>
          </p:spPr>
          <p:txBody>
            <a:bodyPr lIns="180000" tIns="180000" rIns="180000" bIns="180000" anchor="ctr">
              <a:spAutoFit/>
            </a:bodyPr>
            <a:lstStyle/>
            <a:p>
              <a:endParaRPr lang="en-US" dirty="0"/>
            </a:p>
          </p:txBody>
        </p:sp>
        <p:sp>
          <p:nvSpPr>
            <p:cNvPr id="2882618" name="Line 58"/>
            <p:cNvSpPr>
              <a:spLocks noChangeShapeType="1"/>
            </p:cNvSpPr>
            <p:nvPr>
              <p:custDataLst>
                <p:tags r:id="rId15"/>
              </p:custDataLst>
            </p:nvPr>
          </p:nvSpPr>
          <p:spPr bwMode="auto">
            <a:xfrm>
              <a:off x="748" y="1961"/>
              <a:ext cx="636" cy="1479"/>
            </a:xfrm>
            <a:prstGeom prst="line">
              <a:avLst/>
            </a:prstGeom>
            <a:noFill/>
            <a:ln w="19050">
              <a:solidFill>
                <a:schemeClr val="accent2"/>
              </a:solidFill>
              <a:round/>
              <a:headEnd type="triangle" w="med" len="med"/>
              <a:tailEnd/>
            </a:ln>
            <a:effectLst/>
          </p:spPr>
          <p:txBody>
            <a:bodyPr lIns="180000" tIns="180000" rIns="180000" bIns="180000" anchor="ctr">
              <a:spAutoFit/>
            </a:bodyPr>
            <a:lstStyle/>
            <a:p>
              <a:endParaRPr lang="en-US" dirty="0"/>
            </a:p>
          </p:txBody>
        </p:sp>
        <p:sp>
          <p:nvSpPr>
            <p:cNvPr id="2882619" name="AutoShape 59"/>
            <p:cNvSpPr>
              <a:spLocks noChangeArrowheads="1"/>
            </p:cNvSpPr>
            <p:nvPr>
              <p:custDataLst>
                <p:tags r:id="rId16"/>
              </p:custDataLst>
            </p:nvPr>
          </p:nvSpPr>
          <p:spPr bwMode="auto">
            <a:xfrm rot="13551890">
              <a:off x="135" y="2944"/>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2620" name="AutoShape 60"/>
            <p:cNvSpPr>
              <a:spLocks noChangeArrowheads="1"/>
            </p:cNvSpPr>
            <p:nvPr>
              <p:custDataLst>
                <p:tags r:id="rId17"/>
              </p:custDataLst>
            </p:nvPr>
          </p:nvSpPr>
          <p:spPr bwMode="auto">
            <a:xfrm rot="24421928">
              <a:off x="2403" y="2952"/>
              <a:ext cx="107" cy="102"/>
            </a:xfrm>
            <a:prstGeom prst="rtTriangle">
              <a:avLst/>
            </a:prstGeom>
            <a:solidFill>
              <a:srgbClr val="999999"/>
            </a:solidFill>
            <a:ln w="9525" algn="ctr">
              <a:noFill/>
              <a:miter lim="800000"/>
              <a:headEnd/>
              <a:tailEnd/>
            </a:ln>
            <a:effectLst/>
          </p:spPr>
          <p:txBody>
            <a:bodyPr lIns="180000" tIns="180000" rIns="180000" bIns="180000" anchor="ctr">
              <a:spAutoFit/>
            </a:bodyPr>
            <a:lstStyle/>
            <a:p>
              <a:endParaRPr lang="en-US" dirty="0"/>
            </a:p>
          </p:txBody>
        </p:sp>
        <p:sp>
          <p:nvSpPr>
            <p:cNvPr id="2882621" name="Freeform 61"/>
            <p:cNvSpPr>
              <a:spLocks/>
            </p:cNvSpPr>
            <p:nvPr>
              <p:custDataLst>
                <p:tags r:id="rId18"/>
              </p:custDataLst>
            </p:nvPr>
          </p:nvSpPr>
          <p:spPr bwMode="auto">
            <a:xfrm>
              <a:off x="182" y="2598"/>
              <a:ext cx="2283" cy="1368"/>
            </a:xfrm>
            <a:custGeom>
              <a:avLst/>
              <a:gdLst/>
              <a:ahLst/>
              <a:cxnLst>
                <a:cxn ang="0">
                  <a:pos x="1144" y="0"/>
                </a:cxn>
                <a:cxn ang="0">
                  <a:pos x="0" y="474"/>
                </a:cxn>
                <a:cxn ang="0">
                  <a:pos x="1" y="699"/>
                </a:cxn>
                <a:cxn ang="0">
                  <a:pos x="1150" y="1368"/>
                </a:cxn>
                <a:cxn ang="0">
                  <a:pos x="2283" y="681"/>
                </a:cxn>
                <a:cxn ang="0">
                  <a:pos x="2278" y="483"/>
                </a:cxn>
                <a:cxn ang="0">
                  <a:pos x="1144" y="0"/>
                </a:cxn>
              </a:cxnLst>
              <a:rect l="0" t="0" r="r" b="b"/>
              <a:pathLst>
                <a:path w="2283" h="1368">
                  <a:moveTo>
                    <a:pt x="1144" y="0"/>
                  </a:moveTo>
                  <a:lnTo>
                    <a:pt x="0" y="474"/>
                  </a:lnTo>
                  <a:lnTo>
                    <a:pt x="1" y="699"/>
                  </a:lnTo>
                  <a:lnTo>
                    <a:pt x="1150" y="1368"/>
                  </a:lnTo>
                  <a:lnTo>
                    <a:pt x="2283" y="681"/>
                  </a:lnTo>
                  <a:lnTo>
                    <a:pt x="2278" y="483"/>
                  </a:lnTo>
                  <a:lnTo>
                    <a:pt x="1144" y="0"/>
                  </a:lnTo>
                  <a:close/>
                </a:path>
              </a:pathLst>
            </a:custGeom>
            <a:solidFill>
              <a:srgbClr val="FFC000"/>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82622" name="Freeform 62"/>
            <p:cNvSpPr>
              <a:spLocks/>
            </p:cNvSpPr>
            <p:nvPr>
              <p:custDataLst>
                <p:tags r:id="rId19"/>
              </p:custDataLst>
            </p:nvPr>
          </p:nvSpPr>
          <p:spPr bwMode="auto">
            <a:xfrm>
              <a:off x="180" y="1346"/>
              <a:ext cx="2286" cy="2628"/>
            </a:xfrm>
            <a:custGeom>
              <a:avLst/>
              <a:gdLst/>
              <a:ahLst/>
              <a:cxnLst>
                <a:cxn ang="0">
                  <a:pos x="111" y="0"/>
                </a:cxn>
                <a:cxn ang="0">
                  <a:pos x="185" y="0"/>
                </a:cxn>
                <a:cxn ang="0">
                  <a:pos x="177" y="505"/>
                </a:cxn>
                <a:cxn ang="0">
                  <a:pos x="86" y="546"/>
                </a:cxn>
                <a:cxn ang="0">
                  <a:pos x="0" y="603"/>
                </a:cxn>
                <a:cxn ang="0">
                  <a:pos x="3" y="1953"/>
                </a:cxn>
                <a:cxn ang="0">
                  <a:pos x="1151" y="2628"/>
                </a:cxn>
                <a:cxn ang="0">
                  <a:pos x="2283" y="1935"/>
                </a:cxn>
                <a:cxn ang="0">
                  <a:pos x="2286" y="598"/>
                </a:cxn>
                <a:cxn ang="0">
                  <a:pos x="1950" y="496"/>
                </a:cxn>
                <a:cxn ang="0">
                  <a:pos x="1704" y="459"/>
                </a:cxn>
                <a:cxn ang="0">
                  <a:pos x="1458" y="430"/>
                </a:cxn>
                <a:cxn ang="0">
                  <a:pos x="1140" y="420"/>
                </a:cxn>
                <a:cxn ang="0">
                  <a:pos x="834" y="436"/>
                </a:cxn>
                <a:cxn ang="0">
                  <a:pos x="591" y="456"/>
                </a:cxn>
                <a:cxn ang="0">
                  <a:pos x="593" y="0"/>
                </a:cxn>
                <a:cxn ang="0">
                  <a:pos x="665" y="0"/>
                </a:cxn>
              </a:cxnLst>
              <a:rect l="0" t="0" r="r" b="b"/>
              <a:pathLst>
                <a:path w="2286" h="2628">
                  <a:moveTo>
                    <a:pt x="111" y="0"/>
                  </a:moveTo>
                  <a:lnTo>
                    <a:pt x="185" y="0"/>
                  </a:lnTo>
                  <a:lnTo>
                    <a:pt x="177" y="505"/>
                  </a:lnTo>
                  <a:lnTo>
                    <a:pt x="86" y="546"/>
                  </a:lnTo>
                  <a:lnTo>
                    <a:pt x="0" y="603"/>
                  </a:lnTo>
                  <a:lnTo>
                    <a:pt x="3" y="1953"/>
                  </a:lnTo>
                  <a:lnTo>
                    <a:pt x="1151" y="2628"/>
                  </a:lnTo>
                  <a:lnTo>
                    <a:pt x="2283" y="1935"/>
                  </a:lnTo>
                  <a:lnTo>
                    <a:pt x="2286" y="598"/>
                  </a:lnTo>
                  <a:lnTo>
                    <a:pt x="1950" y="496"/>
                  </a:lnTo>
                  <a:lnTo>
                    <a:pt x="1704" y="459"/>
                  </a:lnTo>
                  <a:lnTo>
                    <a:pt x="1458" y="430"/>
                  </a:lnTo>
                  <a:lnTo>
                    <a:pt x="1140" y="420"/>
                  </a:lnTo>
                  <a:lnTo>
                    <a:pt x="834" y="436"/>
                  </a:lnTo>
                  <a:lnTo>
                    <a:pt x="591" y="456"/>
                  </a:lnTo>
                  <a:lnTo>
                    <a:pt x="593" y="0"/>
                  </a:lnTo>
                  <a:lnTo>
                    <a:pt x="665" y="0"/>
                  </a:lnTo>
                </a:path>
              </a:pathLst>
            </a:custGeom>
            <a:noFill/>
            <a:ln w="19050" cap="flat" cmpd="sng">
              <a:solidFill>
                <a:schemeClr val="tx1"/>
              </a:solidFill>
              <a:prstDash val="solid"/>
              <a:round/>
              <a:headEnd type="none" w="med" len="med"/>
              <a:tailEnd type="none" w="med" len="med"/>
            </a:ln>
            <a:effectLst/>
          </p:spPr>
          <p:txBody>
            <a:bodyPr lIns="180000" tIns="180000" rIns="180000" bIns="180000" anchor="ctr">
              <a:spAutoFit/>
            </a:bodyPr>
            <a:lstStyle/>
            <a:p>
              <a:endParaRPr lang="en-US" dirty="0"/>
            </a:p>
          </p:txBody>
        </p:sp>
        <p:grpSp>
          <p:nvGrpSpPr>
            <p:cNvPr id="4" name="Group 129"/>
            <p:cNvGrpSpPr>
              <a:grpSpLocks/>
            </p:cNvGrpSpPr>
            <p:nvPr/>
          </p:nvGrpSpPr>
          <p:grpSpPr bwMode="auto">
            <a:xfrm>
              <a:off x="280" y="1018"/>
              <a:ext cx="491" cy="956"/>
              <a:chOff x="280" y="1018"/>
              <a:chExt cx="491" cy="956"/>
            </a:xfrm>
          </p:grpSpPr>
          <p:sp>
            <p:nvSpPr>
              <p:cNvPr id="2882625" name="Line 65"/>
              <p:cNvSpPr>
                <a:spLocks noChangeShapeType="1"/>
              </p:cNvSpPr>
              <p:nvPr>
                <p:custDataLst>
                  <p:tags r:id="rId21"/>
                </p:custDataLst>
              </p:nvPr>
            </p:nvSpPr>
            <p:spPr bwMode="auto">
              <a:xfrm>
                <a:off x="458" y="1326"/>
                <a:ext cx="243" cy="607"/>
              </a:xfrm>
              <a:prstGeom prst="line">
                <a:avLst/>
              </a:prstGeom>
              <a:noFill/>
              <a:ln w="57150">
                <a:solidFill>
                  <a:srgbClr val="5F5F5F"/>
                </a:solidFill>
                <a:round/>
                <a:headEnd/>
                <a:tailEnd/>
              </a:ln>
              <a:effectLst/>
            </p:spPr>
            <p:txBody>
              <a:bodyPr lIns="180000" tIns="180000" rIns="180000" bIns="180000" anchor="ctr">
                <a:spAutoFit/>
              </a:bodyPr>
              <a:lstStyle/>
              <a:p>
                <a:endParaRPr lang="en-US" dirty="0"/>
              </a:p>
            </p:txBody>
          </p:sp>
          <p:sp>
            <p:nvSpPr>
              <p:cNvPr id="2882666" name="AutoShape 106"/>
              <p:cNvSpPr>
                <a:spLocks noChangeArrowheads="1"/>
              </p:cNvSpPr>
              <p:nvPr>
                <p:custDataLst>
                  <p:tags r:id="rId22"/>
                </p:custDataLst>
              </p:nvPr>
            </p:nvSpPr>
            <p:spPr bwMode="auto">
              <a:xfrm rot="-1329029">
                <a:off x="290" y="1042"/>
                <a:ext cx="26" cy="15"/>
              </a:xfrm>
              <a:prstGeom prst="roundRect">
                <a:avLst>
                  <a:gd name="adj" fmla="val 50000"/>
                </a:avLst>
              </a:prstGeom>
              <a:solidFill>
                <a:srgbClr val="66FFCC"/>
              </a:solidFill>
              <a:ln w="9525" algn="ctr">
                <a:noFill/>
                <a:round/>
                <a:headEnd/>
                <a:tailEnd/>
              </a:ln>
              <a:effectLst/>
            </p:spPr>
            <p:txBody>
              <a:bodyPr anchor="ctr"/>
              <a:lstStyle/>
              <a:p>
                <a:endParaRPr lang="en-US" dirty="0"/>
              </a:p>
            </p:txBody>
          </p:sp>
          <p:sp>
            <p:nvSpPr>
              <p:cNvPr id="2882667" name="AutoShape 107"/>
              <p:cNvSpPr>
                <a:spLocks noChangeArrowheads="1"/>
              </p:cNvSpPr>
              <p:nvPr>
                <p:custDataLst>
                  <p:tags r:id="rId23"/>
                </p:custDataLst>
              </p:nvPr>
            </p:nvSpPr>
            <p:spPr bwMode="auto">
              <a:xfrm rot="-1329029">
                <a:off x="350" y="1018"/>
                <a:ext cx="26" cy="15"/>
              </a:xfrm>
              <a:prstGeom prst="roundRect">
                <a:avLst>
                  <a:gd name="adj" fmla="val 50000"/>
                </a:avLst>
              </a:prstGeom>
              <a:solidFill>
                <a:srgbClr val="66FFCC"/>
              </a:solidFill>
              <a:ln w="9525">
                <a:noFill/>
                <a:round/>
                <a:headEnd/>
                <a:tailEnd/>
              </a:ln>
              <a:effectLst/>
            </p:spPr>
            <p:txBody>
              <a:bodyPr anchor="ctr"/>
              <a:lstStyle/>
              <a:p>
                <a:endParaRPr lang="en-US" dirty="0"/>
              </a:p>
            </p:txBody>
          </p:sp>
          <p:sp>
            <p:nvSpPr>
              <p:cNvPr id="2882669" name="AutoShape 109"/>
              <p:cNvSpPr>
                <a:spLocks noChangeArrowheads="1"/>
              </p:cNvSpPr>
              <p:nvPr>
                <p:custDataLst>
                  <p:tags r:id="rId24"/>
                </p:custDataLst>
              </p:nvPr>
            </p:nvSpPr>
            <p:spPr bwMode="auto">
              <a:xfrm rot="-1329029">
                <a:off x="411" y="1235"/>
                <a:ext cx="27" cy="60"/>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rgbClr val="5F5F5F"/>
              </a:solidFill>
              <a:ln w="9525" algn="ctr">
                <a:noFill/>
                <a:miter lim="800000"/>
                <a:headEnd/>
                <a:tailEnd/>
              </a:ln>
              <a:effectLst/>
            </p:spPr>
            <p:txBody>
              <a:bodyPr anchor="ctr"/>
              <a:lstStyle/>
              <a:p>
                <a:endParaRPr lang="en-US" dirty="0"/>
              </a:p>
            </p:txBody>
          </p:sp>
          <p:sp>
            <p:nvSpPr>
              <p:cNvPr id="2882670" name="Rectangle 110"/>
              <p:cNvSpPr>
                <a:spLocks noChangeArrowheads="1"/>
              </p:cNvSpPr>
              <p:nvPr>
                <p:custDataLst>
                  <p:tags r:id="rId25"/>
                </p:custDataLst>
              </p:nvPr>
            </p:nvSpPr>
            <p:spPr bwMode="auto">
              <a:xfrm rot="-1329029">
                <a:off x="421" y="1306"/>
                <a:ext cx="44" cy="10"/>
              </a:xfrm>
              <a:prstGeom prst="rect">
                <a:avLst/>
              </a:prstGeom>
              <a:solidFill>
                <a:srgbClr val="5F5F5F"/>
              </a:solidFill>
              <a:ln w="9525" algn="ctr">
                <a:noFill/>
                <a:miter lim="800000"/>
                <a:headEnd/>
                <a:tailEnd/>
              </a:ln>
              <a:effectLst/>
            </p:spPr>
            <p:txBody>
              <a:bodyPr anchor="ctr"/>
              <a:lstStyle/>
              <a:p>
                <a:endParaRPr lang="en-US" dirty="0"/>
              </a:p>
            </p:txBody>
          </p:sp>
          <p:sp>
            <p:nvSpPr>
              <p:cNvPr id="2882672" name="AutoShape 112"/>
              <p:cNvSpPr>
                <a:spLocks noChangeArrowheads="1"/>
              </p:cNvSpPr>
              <p:nvPr>
                <p:custDataLst>
                  <p:tags r:id="rId26"/>
                </p:custDataLst>
              </p:nvPr>
            </p:nvSpPr>
            <p:spPr bwMode="auto">
              <a:xfrm rot="-1329029">
                <a:off x="304" y="1118"/>
                <a:ext cx="160" cy="91"/>
              </a:xfrm>
              <a:custGeom>
                <a:avLst/>
                <a:gdLst>
                  <a:gd name="G0" fmla="+- 4737 0 0"/>
                  <a:gd name="G1" fmla="+- 21600 0 4737"/>
                  <a:gd name="G2" fmla="*/ 4737 1 2"/>
                  <a:gd name="G3" fmla="+- 21600 0 G2"/>
                  <a:gd name="G4" fmla="+/ 4737 21600 2"/>
                  <a:gd name="G5" fmla="+/ G1 0 2"/>
                  <a:gd name="G6" fmla="*/ 21600 21600 4737"/>
                  <a:gd name="G7" fmla="*/ G6 1 2"/>
                  <a:gd name="G8" fmla="+- 21600 0 G7"/>
                  <a:gd name="G9" fmla="*/ 21600 1 2"/>
                  <a:gd name="G10" fmla="+- 4737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7" y="21600"/>
                    </a:lnTo>
                    <a:lnTo>
                      <a:pt x="16863"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82673" name="Rectangle 113"/>
              <p:cNvSpPr>
                <a:spLocks noChangeArrowheads="1"/>
              </p:cNvSpPr>
              <p:nvPr>
                <p:custDataLst>
                  <p:tags r:id="rId27"/>
                </p:custDataLst>
              </p:nvPr>
            </p:nvSpPr>
            <p:spPr bwMode="auto">
              <a:xfrm rot="-1329029">
                <a:off x="365" y="1205"/>
                <a:ext cx="86" cy="33"/>
              </a:xfrm>
              <a:prstGeom prst="rect">
                <a:avLst/>
              </a:prstGeom>
              <a:solidFill>
                <a:srgbClr val="5F5F5F"/>
              </a:solidFill>
              <a:ln w="9525" algn="ctr">
                <a:solidFill>
                  <a:srgbClr val="5F5F5F"/>
                </a:solidFill>
                <a:miter lim="800000"/>
                <a:headEnd/>
                <a:tailEnd/>
              </a:ln>
              <a:effectLst/>
            </p:spPr>
            <p:txBody>
              <a:bodyPr anchor="ctr"/>
              <a:lstStyle/>
              <a:p>
                <a:endParaRPr lang="en-US" dirty="0"/>
              </a:p>
            </p:txBody>
          </p:sp>
          <p:sp>
            <p:nvSpPr>
              <p:cNvPr id="2882674" name="AutoShape 114"/>
              <p:cNvSpPr>
                <a:spLocks noChangeArrowheads="1"/>
              </p:cNvSpPr>
              <p:nvPr>
                <p:custDataLst>
                  <p:tags r:id="rId28"/>
                </p:custDataLst>
              </p:nvPr>
            </p:nvSpPr>
            <p:spPr bwMode="auto">
              <a:xfrm rot="9470971">
                <a:off x="281" y="1088"/>
                <a:ext cx="160" cy="38"/>
              </a:xfrm>
              <a:custGeom>
                <a:avLst/>
                <a:gdLst>
                  <a:gd name="G0" fmla="+- 568 0 0"/>
                  <a:gd name="G1" fmla="+- 21600 0 568"/>
                  <a:gd name="G2" fmla="*/ 568 1 2"/>
                  <a:gd name="G3" fmla="+- 21600 0 G2"/>
                  <a:gd name="G4" fmla="+/ 568 21600 2"/>
                  <a:gd name="G5" fmla="+/ G1 0 2"/>
                  <a:gd name="G6" fmla="*/ 21600 21600 568"/>
                  <a:gd name="G7" fmla="*/ G6 1 2"/>
                  <a:gd name="G8" fmla="+- 21600 0 G7"/>
                  <a:gd name="G9" fmla="*/ 21600 1 2"/>
                  <a:gd name="G10" fmla="+- 568 0 G9"/>
                  <a:gd name="G11" fmla="?: G10 G8 0"/>
                  <a:gd name="G12" fmla="?: G10 G7 21600"/>
                  <a:gd name="T0" fmla="*/ 21316 w 21600"/>
                  <a:gd name="T1" fmla="*/ 10800 h 21600"/>
                  <a:gd name="T2" fmla="*/ 10800 w 21600"/>
                  <a:gd name="T3" fmla="*/ 21600 h 21600"/>
                  <a:gd name="T4" fmla="*/ 284 w 21600"/>
                  <a:gd name="T5" fmla="*/ 10800 h 21600"/>
                  <a:gd name="T6" fmla="*/ 10800 w 21600"/>
                  <a:gd name="T7" fmla="*/ 0 h 21600"/>
                  <a:gd name="T8" fmla="*/ 2084 w 21600"/>
                  <a:gd name="T9" fmla="*/ 2084 h 21600"/>
                  <a:gd name="T10" fmla="*/ 19516 w 21600"/>
                  <a:gd name="T11" fmla="*/ 19516 h 21600"/>
                </a:gdLst>
                <a:ahLst/>
                <a:cxnLst>
                  <a:cxn ang="0">
                    <a:pos x="T0" y="T1"/>
                  </a:cxn>
                  <a:cxn ang="0">
                    <a:pos x="T2" y="T3"/>
                  </a:cxn>
                  <a:cxn ang="0">
                    <a:pos x="T4" y="T5"/>
                  </a:cxn>
                  <a:cxn ang="0">
                    <a:pos x="T6" y="T7"/>
                  </a:cxn>
                </a:cxnLst>
                <a:rect l="T8" t="T9" r="T10" b="T11"/>
                <a:pathLst>
                  <a:path w="21600" h="21600">
                    <a:moveTo>
                      <a:pt x="0" y="0"/>
                    </a:moveTo>
                    <a:lnTo>
                      <a:pt x="568" y="21600"/>
                    </a:lnTo>
                    <a:lnTo>
                      <a:pt x="21032"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82675" name="AutoShape 115"/>
              <p:cNvSpPr>
                <a:spLocks noChangeArrowheads="1"/>
              </p:cNvSpPr>
              <p:nvPr>
                <p:custDataLst>
                  <p:tags r:id="rId29"/>
                </p:custDataLst>
              </p:nvPr>
            </p:nvSpPr>
            <p:spPr bwMode="auto">
              <a:xfrm rot="-1329029">
                <a:off x="280" y="1046"/>
                <a:ext cx="152" cy="98"/>
              </a:xfrm>
              <a:prstGeom prst="roundRect">
                <a:avLst>
                  <a:gd name="adj" fmla="val 50000"/>
                </a:avLst>
              </a:prstGeom>
              <a:solidFill>
                <a:srgbClr val="5F5F5F"/>
              </a:solidFill>
              <a:ln w="9525" algn="ctr">
                <a:noFill/>
                <a:round/>
                <a:headEnd/>
                <a:tailEnd/>
              </a:ln>
              <a:effectLst/>
            </p:spPr>
            <p:txBody>
              <a:bodyPr anchor="ctr"/>
              <a:lstStyle/>
              <a:p>
                <a:endParaRPr lang="en-US" dirty="0"/>
              </a:p>
            </p:txBody>
          </p:sp>
          <p:sp>
            <p:nvSpPr>
              <p:cNvPr id="2882676" name="Rectangle 116"/>
              <p:cNvSpPr>
                <a:spLocks noChangeArrowheads="1"/>
              </p:cNvSpPr>
              <p:nvPr>
                <p:custDataLst>
                  <p:tags r:id="rId30"/>
                </p:custDataLst>
              </p:nvPr>
            </p:nvSpPr>
            <p:spPr bwMode="auto">
              <a:xfrm rot="-1329029">
                <a:off x="312" y="1057"/>
                <a:ext cx="80" cy="55"/>
              </a:xfrm>
              <a:prstGeom prst="rect">
                <a:avLst/>
              </a:prstGeom>
              <a:solidFill>
                <a:srgbClr val="CCCCCC"/>
              </a:solidFill>
              <a:ln w="9525">
                <a:noFill/>
                <a:miter lim="800000"/>
                <a:headEnd/>
                <a:tailEnd/>
              </a:ln>
              <a:effectLst/>
            </p:spPr>
            <p:txBody>
              <a:bodyPr anchor="ctr"/>
              <a:lstStyle/>
              <a:p>
                <a:endParaRPr lang="en-US" dirty="0"/>
              </a:p>
            </p:txBody>
          </p:sp>
          <p:sp>
            <p:nvSpPr>
              <p:cNvPr id="2882677" name="AutoShape 117"/>
              <p:cNvSpPr>
                <a:spLocks noChangeArrowheads="1"/>
              </p:cNvSpPr>
              <p:nvPr>
                <p:custDataLst>
                  <p:tags r:id="rId31"/>
                </p:custDataLst>
              </p:nvPr>
            </p:nvSpPr>
            <p:spPr bwMode="auto">
              <a:xfrm rot="4070971">
                <a:off x="384" y="1045"/>
                <a:ext cx="50"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82678" name="AutoShape 118"/>
              <p:cNvSpPr>
                <a:spLocks noChangeArrowheads="1"/>
              </p:cNvSpPr>
              <p:nvPr>
                <p:custDataLst>
                  <p:tags r:id="rId32"/>
                </p:custDataLst>
              </p:nvPr>
            </p:nvSpPr>
            <p:spPr bwMode="auto">
              <a:xfrm rot="14870971" flipH="1">
                <a:off x="273" y="1092"/>
                <a:ext cx="49" cy="27"/>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82679" name="AutoShape 119"/>
              <p:cNvSpPr>
                <a:spLocks noChangeArrowheads="1"/>
              </p:cNvSpPr>
              <p:nvPr>
                <p:custDataLst>
                  <p:tags r:id="rId33"/>
                </p:custDataLst>
              </p:nvPr>
            </p:nvSpPr>
            <p:spPr bwMode="auto">
              <a:xfrm rot="-1329029">
                <a:off x="287" y="1046"/>
                <a:ext cx="100" cy="12"/>
              </a:xfrm>
              <a:prstGeom prst="roundRect">
                <a:avLst>
                  <a:gd name="adj" fmla="val 30356"/>
                </a:avLst>
              </a:prstGeom>
              <a:solidFill>
                <a:srgbClr val="5F5F5F"/>
              </a:solidFill>
              <a:ln w="9525" algn="ctr">
                <a:noFill/>
                <a:round/>
                <a:headEnd/>
                <a:tailEnd/>
              </a:ln>
              <a:effectLst/>
            </p:spPr>
            <p:txBody>
              <a:bodyPr anchor="ctr"/>
              <a:lstStyle/>
              <a:p>
                <a:endParaRPr lang="en-US" dirty="0"/>
              </a:p>
            </p:txBody>
          </p:sp>
          <p:sp>
            <p:nvSpPr>
              <p:cNvPr id="2882680" name="Line 120"/>
              <p:cNvSpPr>
                <a:spLocks noChangeShapeType="1"/>
              </p:cNvSpPr>
              <p:nvPr>
                <p:custDataLst>
                  <p:tags r:id="rId34"/>
                </p:custDataLst>
              </p:nvPr>
            </p:nvSpPr>
            <p:spPr bwMode="auto">
              <a:xfrm rot="-1329029">
                <a:off x="293" y="1042"/>
                <a:ext cx="84" cy="0"/>
              </a:xfrm>
              <a:prstGeom prst="line">
                <a:avLst/>
              </a:prstGeom>
              <a:noFill/>
              <a:ln w="28575">
                <a:solidFill>
                  <a:srgbClr val="66FFCC"/>
                </a:solidFill>
                <a:round/>
                <a:headEnd/>
                <a:tailEnd/>
              </a:ln>
              <a:effectLst/>
            </p:spPr>
            <p:txBody>
              <a:bodyPr/>
              <a:lstStyle/>
              <a:p>
                <a:endParaRPr lang="en-US" dirty="0"/>
              </a:p>
            </p:txBody>
          </p:sp>
          <p:sp>
            <p:nvSpPr>
              <p:cNvPr id="2882681" name="Oval 121"/>
              <p:cNvSpPr>
                <a:spLocks noChangeArrowheads="1"/>
              </p:cNvSpPr>
              <p:nvPr>
                <p:custDataLst>
                  <p:tags r:id="rId35"/>
                </p:custDataLst>
              </p:nvPr>
            </p:nvSpPr>
            <p:spPr bwMode="auto">
              <a:xfrm rot="-1329029">
                <a:off x="409" y="1269"/>
                <a:ext cx="66" cy="72"/>
              </a:xfrm>
              <a:prstGeom prst="ellipse">
                <a:avLst/>
              </a:prstGeom>
              <a:solidFill>
                <a:srgbClr val="5F5F5F"/>
              </a:solidFill>
              <a:ln w="9525" algn="ctr">
                <a:noFill/>
                <a:round/>
                <a:headEnd/>
                <a:tailEnd/>
              </a:ln>
              <a:effectLst/>
            </p:spPr>
            <p:txBody>
              <a:bodyPr anchor="ctr"/>
              <a:lstStyle/>
              <a:p>
                <a:endParaRPr lang="en-US" dirty="0"/>
              </a:p>
            </p:txBody>
          </p:sp>
          <p:sp>
            <p:nvSpPr>
              <p:cNvPr id="2882682" name="Line 122"/>
              <p:cNvSpPr>
                <a:spLocks noChangeShapeType="1"/>
              </p:cNvSpPr>
              <p:nvPr>
                <p:custDataLst>
                  <p:tags r:id="rId36"/>
                </p:custDataLst>
              </p:nvPr>
            </p:nvSpPr>
            <p:spPr bwMode="auto">
              <a:xfrm rot="-1329029">
                <a:off x="428" y="1289"/>
                <a:ext cx="0" cy="0"/>
              </a:xfrm>
              <a:prstGeom prst="line">
                <a:avLst/>
              </a:prstGeom>
              <a:noFill/>
              <a:ln w="9525">
                <a:solidFill>
                  <a:schemeClr val="tx1"/>
                </a:solidFill>
                <a:round/>
                <a:headEnd/>
                <a:tailEnd/>
              </a:ln>
              <a:effectLst/>
            </p:spPr>
            <p:txBody>
              <a:bodyPr wrap="none" lIns="180000" tIns="180000" rIns="180000" bIns="180000" anchor="ctr">
                <a:spAutoFit/>
              </a:bodyPr>
              <a:lstStyle/>
              <a:p>
                <a:endParaRPr lang="en-US" dirty="0"/>
              </a:p>
            </p:txBody>
          </p:sp>
          <p:sp>
            <p:nvSpPr>
              <p:cNvPr id="2882683" name="Line 123"/>
              <p:cNvSpPr>
                <a:spLocks noChangeShapeType="1"/>
              </p:cNvSpPr>
              <p:nvPr/>
            </p:nvSpPr>
            <p:spPr bwMode="auto">
              <a:xfrm rot="-1329029">
                <a:off x="401" y="1254"/>
                <a:ext cx="40" cy="0"/>
              </a:xfrm>
              <a:prstGeom prst="line">
                <a:avLst/>
              </a:prstGeom>
              <a:noFill/>
              <a:ln w="57150">
                <a:solidFill>
                  <a:srgbClr val="5F5F5F"/>
                </a:solidFill>
                <a:round/>
                <a:headEnd/>
                <a:tailEnd/>
              </a:ln>
              <a:effectLst/>
            </p:spPr>
            <p:txBody>
              <a:bodyPr wrap="none" lIns="180000" tIns="180000" rIns="180000" bIns="180000" anchor="ctr">
                <a:spAutoFit/>
              </a:bodyPr>
              <a:lstStyle/>
              <a:p>
                <a:endParaRPr lang="en-US" dirty="0"/>
              </a:p>
            </p:txBody>
          </p:sp>
          <p:grpSp>
            <p:nvGrpSpPr>
              <p:cNvPr id="5" name="Group 124"/>
              <p:cNvGrpSpPr>
                <a:grpSpLocks/>
              </p:cNvGrpSpPr>
              <p:nvPr>
                <p:custDataLst>
                  <p:tags r:id="rId37"/>
                </p:custDataLst>
              </p:nvPr>
            </p:nvGrpSpPr>
            <p:grpSpPr bwMode="auto">
              <a:xfrm>
                <a:off x="343" y="1278"/>
                <a:ext cx="210" cy="38"/>
                <a:chOff x="285" y="1481"/>
                <a:chExt cx="299" cy="46"/>
              </a:xfrm>
            </p:grpSpPr>
            <p:sp>
              <p:nvSpPr>
                <p:cNvPr id="2882685" name="AutoShape 125"/>
                <p:cNvSpPr>
                  <a:spLocks noChangeArrowheads="1"/>
                </p:cNvSpPr>
                <p:nvPr>
                  <p:custDataLst>
                    <p:tags r:id="rId41"/>
                  </p:custDataLst>
                </p:nvPr>
              </p:nvSpPr>
              <p:spPr bwMode="auto">
                <a:xfrm rot="16200000">
                  <a:off x="491"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82686" name="AutoShape 126"/>
                <p:cNvSpPr>
                  <a:spLocks noChangeArrowheads="1"/>
                </p:cNvSpPr>
                <p:nvPr>
                  <p:custDataLst>
                    <p:tags r:id="rId42"/>
                  </p:custDataLst>
                </p:nvPr>
              </p:nvSpPr>
              <p:spPr bwMode="auto">
                <a:xfrm rot="16200000">
                  <a:off x="333"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82687" name="Line 127"/>
                <p:cNvSpPr>
                  <a:spLocks noChangeShapeType="1"/>
                </p:cNvSpPr>
                <p:nvPr>
                  <p:custDataLst>
                    <p:tags r:id="rId43"/>
                  </p:custDataLst>
                </p:nvPr>
              </p:nvSpPr>
              <p:spPr bwMode="auto">
                <a:xfrm flipV="1">
                  <a:off x="285" y="1526"/>
                  <a:ext cx="299"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sp>
              <p:nvSpPr>
                <p:cNvPr id="2882688" name="Line 128"/>
                <p:cNvSpPr>
                  <a:spLocks noChangeShapeType="1"/>
                </p:cNvSpPr>
                <p:nvPr>
                  <p:custDataLst>
                    <p:tags r:id="rId44"/>
                  </p:custDataLst>
                </p:nvPr>
              </p:nvSpPr>
              <p:spPr bwMode="auto">
                <a:xfrm flipV="1">
                  <a:off x="321" y="1504"/>
                  <a:ext cx="208"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grpSp>
          <p:sp>
            <p:nvSpPr>
              <p:cNvPr id="2882623" name="Line 63"/>
              <p:cNvSpPr>
                <a:spLocks noChangeShapeType="1"/>
              </p:cNvSpPr>
              <p:nvPr>
                <p:custDataLst>
                  <p:tags r:id="rId38"/>
                </p:custDataLst>
              </p:nvPr>
            </p:nvSpPr>
            <p:spPr bwMode="auto">
              <a:xfrm>
                <a:off x="771" y="1801"/>
                <a:ext cx="0" cy="113"/>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624" name="Line 64"/>
              <p:cNvSpPr>
                <a:spLocks noChangeShapeType="1"/>
              </p:cNvSpPr>
              <p:nvPr>
                <p:custDataLst>
                  <p:tags r:id="rId39"/>
                </p:custDataLst>
              </p:nvPr>
            </p:nvSpPr>
            <p:spPr bwMode="auto">
              <a:xfrm>
                <a:off x="358" y="1798"/>
                <a:ext cx="0" cy="113"/>
              </a:xfrm>
              <a:prstGeom prst="line">
                <a:avLst/>
              </a:prstGeom>
              <a:noFill/>
              <a:ln w="19050">
                <a:solidFill>
                  <a:schemeClr val="tx1"/>
                </a:solidFill>
                <a:round/>
                <a:headEnd/>
                <a:tailEnd/>
              </a:ln>
              <a:effectLst/>
            </p:spPr>
            <p:txBody>
              <a:bodyPr lIns="180000" tIns="180000" rIns="180000" bIns="180000" anchor="ctr">
                <a:spAutoFit/>
              </a:bodyPr>
              <a:lstStyle/>
              <a:p>
                <a:endParaRPr lang="en-US" dirty="0"/>
              </a:p>
            </p:txBody>
          </p:sp>
          <p:sp>
            <p:nvSpPr>
              <p:cNvPr id="2882632" name="AutoShape 72"/>
              <p:cNvSpPr>
                <a:spLocks noChangeArrowheads="1"/>
              </p:cNvSpPr>
              <p:nvPr>
                <p:custDataLst>
                  <p:tags r:id="rId40"/>
                </p:custDataLst>
              </p:nvPr>
            </p:nvSpPr>
            <p:spPr bwMode="auto">
              <a:xfrm rot="-1414697">
                <a:off x="616" y="1700"/>
                <a:ext cx="94" cy="274"/>
              </a:xfrm>
              <a:prstGeom prst="triangle">
                <a:avLst>
                  <a:gd name="adj" fmla="val 49852"/>
                </a:avLst>
              </a:prstGeom>
              <a:solidFill>
                <a:srgbClr val="5F5F5F"/>
              </a:solidFill>
              <a:ln w="9525">
                <a:noFill/>
                <a:miter lim="800000"/>
                <a:headEnd/>
                <a:tailEnd/>
              </a:ln>
              <a:effectLst/>
            </p:spPr>
            <p:txBody>
              <a:bodyPr anchor="ctr"/>
              <a:lstStyle/>
              <a:p>
                <a:endParaRPr lang="en-US" dirty="0"/>
              </a:p>
            </p:txBody>
          </p:sp>
        </p:grpSp>
        <p:sp>
          <p:nvSpPr>
            <p:cNvPr id="2882570" name="Line 10"/>
            <p:cNvSpPr>
              <a:spLocks noChangeShapeType="1"/>
            </p:cNvSpPr>
            <p:nvPr>
              <p:custDataLst>
                <p:tags r:id="rId20"/>
              </p:custDataLst>
            </p:nvPr>
          </p:nvSpPr>
          <p:spPr bwMode="auto">
            <a:xfrm>
              <a:off x="180" y="1950"/>
              <a:ext cx="2289" cy="0"/>
            </a:xfrm>
            <a:prstGeom prst="line">
              <a:avLst/>
            </a:prstGeom>
            <a:noFill/>
            <a:ln w="9525">
              <a:solidFill>
                <a:schemeClr val="tx1"/>
              </a:solidFill>
              <a:round/>
              <a:headEnd/>
              <a:tailEnd/>
            </a:ln>
            <a:effectLst/>
          </p:spPr>
          <p:txBody>
            <a:bodyPr lIns="180000" tIns="180000" rIns="180000" bIns="180000" anchor="ctr">
              <a:spAutoFit/>
            </a:bodyPr>
            <a:lstStyle/>
            <a:p>
              <a:endParaRPr lang="en-US" dirty="0"/>
            </a:p>
          </p:txBody>
        </p:sp>
      </p:grpSp>
      <p:sp>
        <p:nvSpPr>
          <p:cNvPr id="2882663" name="Rectangle 103"/>
          <p:cNvSpPr>
            <a:spLocks noChangeArrowheads="1"/>
          </p:cNvSpPr>
          <p:nvPr/>
        </p:nvSpPr>
        <p:spPr bwMode="auto">
          <a:xfrm>
            <a:off x="4716462" y="2869406"/>
            <a:ext cx="4427537" cy="2706688"/>
          </a:xfrm>
          <a:prstGeom prst="rect">
            <a:avLst/>
          </a:prstGeom>
          <a:solidFill>
            <a:schemeClr val="bg1"/>
          </a:solidFill>
          <a:ln w="9525">
            <a:noFill/>
            <a:miter lim="800000"/>
            <a:headEnd/>
            <a:tailEnd/>
          </a:ln>
          <a:effectLst/>
        </p:spPr>
        <p:txBody>
          <a:bodyPr lIns="180000" tIns="360000" rIns="180000" bIns="180000"/>
          <a:lstStyle/>
          <a:p>
            <a:pPr>
              <a:spcBef>
                <a:spcPct val="0"/>
              </a:spcBef>
              <a:tabLst>
                <a:tab pos="2686050" algn="r"/>
              </a:tabLst>
            </a:pPr>
            <a:r>
              <a:rPr lang="de-DE" sz="2000" b="1" dirty="0"/>
              <a:t>Nozzle considerations</a:t>
            </a:r>
          </a:p>
          <a:p>
            <a:pPr marL="265113" lvl="1" indent="-263525">
              <a:spcBef>
                <a:spcPct val="30000"/>
              </a:spcBef>
              <a:buFont typeface="Wingdings" pitchFamily="2" charset="2"/>
              <a:buChar char="§"/>
              <a:tabLst>
                <a:tab pos="2686050" algn="r"/>
              </a:tabLst>
            </a:pPr>
            <a:r>
              <a:rPr lang="en-US" sz="2000" dirty="0"/>
              <a:t>Ensure nozzle does not interfere with beam path</a:t>
            </a:r>
          </a:p>
          <a:p>
            <a:pPr marL="265113" lvl="1" indent="-263525">
              <a:spcBef>
                <a:spcPct val="30000"/>
              </a:spcBef>
              <a:buFont typeface="Wingdings" pitchFamily="2" charset="2"/>
              <a:buChar char="§"/>
              <a:tabLst>
                <a:tab pos="2686050" algn="r"/>
              </a:tabLst>
            </a:pPr>
            <a:r>
              <a:rPr lang="en-US" sz="2000" dirty="0"/>
              <a:t>Use horn extensions when required</a:t>
            </a:r>
          </a:p>
        </p:txBody>
      </p:sp>
    </p:spTree>
    <p:extLst>
      <p:ext uri="{BB962C8B-B14F-4D97-AF65-F5344CB8AC3E}">
        <p14:creationId xmlns:p14="http://schemas.microsoft.com/office/powerpoint/2010/main" val="30641199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9719" y="3924300"/>
            <a:ext cx="952500" cy="952500"/>
          </a:xfrm>
        </p:spPr>
      </p:pic>
      <p:sp>
        <p:nvSpPr>
          <p:cNvPr id="3" name="Title 2"/>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1783248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TextBox 17"/>
          <p:cNvSpPr txBox="1">
            <a:spLocks noChangeArrowheads="1"/>
          </p:cNvSpPr>
          <p:nvPr/>
        </p:nvSpPr>
        <p:spPr bwMode="auto">
          <a:xfrm>
            <a:off x="4218752" y="1409700"/>
            <a:ext cx="708848" cy="338554"/>
          </a:xfrm>
          <a:prstGeom prst="rect">
            <a:avLst/>
          </a:prstGeom>
          <a:noFill/>
          <a:ln w="9525">
            <a:noFill/>
            <a:miter lim="800000"/>
            <a:headEnd/>
            <a:tailEnd/>
          </a:ln>
        </p:spPr>
        <p:txBody>
          <a:bodyPr wrap="none">
            <a:spAutoFit/>
          </a:bodyPr>
          <a:lstStyle/>
          <a:p>
            <a:r>
              <a:rPr lang="en-US" sz="1600" b="1" dirty="0">
                <a:solidFill>
                  <a:schemeClr val="tx1"/>
                </a:solidFill>
              </a:rPr>
              <a:t>6GHz</a:t>
            </a:r>
          </a:p>
        </p:txBody>
      </p:sp>
      <p:pic>
        <p:nvPicPr>
          <p:cNvPr id="518146" name="Picture 2"/>
          <p:cNvPicPr>
            <a:picLocks noChangeAspect="1" noChangeArrowheads="1"/>
          </p:cNvPicPr>
          <p:nvPr/>
        </p:nvPicPr>
        <p:blipFill>
          <a:blip r:embed="rId3"/>
          <a:srcRect/>
          <a:stretch>
            <a:fillRect/>
          </a:stretch>
        </p:blipFill>
        <p:spPr bwMode="auto">
          <a:xfrm>
            <a:off x="2717800" y="2628900"/>
            <a:ext cx="3467100" cy="3911261"/>
          </a:xfrm>
          <a:prstGeom prst="rect">
            <a:avLst/>
          </a:prstGeom>
          <a:noFill/>
          <a:ln w="9525">
            <a:noFill/>
            <a:miter lim="800000"/>
            <a:headEnd/>
            <a:tailEnd/>
          </a:ln>
        </p:spPr>
      </p:pic>
      <p:pic>
        <p:nvPicPr>
          <p:cNvPr id="518147" name="Picture 3"/>
          <p:cNvPicPr>
            <a:picLocks noChangeAspect="1" noChangeArrowheads="1"/>
          </p:cNvPicPr>
          <p:nvPr/>
        </p:nvPicPr>
        <p:blipFill>
          <a:blip r:embed="rId4"/>
          <a:srcRect/>
          <a:stretch>
            <a:fillRect/>
          </a:stretch>
        </p:blipFill>
        <p:spPr bwMode="auto">
          <a:xfrm>
            <a:off x="2336800" y="1333500"/>
            <a:ext cx="1695450" cy="1381125"/>
          </a:xfrm>
          <a:prstGeom prst="rect">
            <a:avLst/>
          </a:prstGeom>
          <a:noFill/>
          <a:ln w="9525">
            <a:noFill/>
            <a:miter lim="800000"/>
            <a:headEnd/>
            <a:tailEnd/>
          </a:ln>
        </p:spPr>
      </p:pic>
      <p:pic>
        <p:nvPicPr>
          <p:cNvPr id="51814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flipH="1">
            <a:off x="5235463" y="1485900"/>
            <a:ext cx="1673337" cy="1447800"/>
          </a:xfrm>
          <a:prstGeom prst="rect">
            <a:avLst/>
          </a:prstGeom>
          <a:noFill/>
          <a:ln w="9525">
            <a:noFill/>
            <a:miter lim="800000"/>
            <a:headEnd/>
            <a:tailEnd/>
          </a:ln>
        </p:spPr>
      </p:pic>
      <p:sp>
        <p:nvSpPr>
          <p:cNvPr id="24" name="TextBox 23"/>
          <p:cNvSpPr txBox="1"/>
          <p:nvPr/>
        </p:nvSpPr>
        <p:spPr>
          <a:xfrm>
            <a:off x="1193800" y="3543300"/>
            <a:ext cx="2286000" cy="2369880"/>
          </a:xfrm>
          <a:prstGeom prst="rect">
            <a:avLst/>
          </a:prstGeom>
          <a:noFill/>
        </p:spPr>
        <p:txBody>
          <a:bodyPr wrap="square" lIns="0" tIns="0" rIns="0" bIns="0" rtlCol="0">
            <a:spAutoFit/>
          </a:bodyPr>
          <a:lstStyle/>
          <a:p>
            <a:pPr>
              <a:lnSpc>
                <a:spcPct val="110000"/>
              </a:lnSpc>
              <a:spcBef>
                <a:spcPts val="0"/>
              </a:spcBef>
            </a:pPr>
            <a:r>
              <a:rPr lang="en-US" sz="1400" dirty="0">
                <a:solidFill>
                  <a:schemeClr val="tx1"/>
                </a:solidFill>
              </a:rPr>
              <a:t>Beam angle:</a:t>
            </a:r>
          </a:p>
          <a:p>
            <a:pPr>
              <a:lnSpc>
                <a:spcPct val="110000"/>
              </a:lnSpc>
              <a:spcBef>
                <a:spcPts val="0"/>
              </a:spcBef>
            </a:pPr>
            <a:r>
              <a:rPr lang="en-US" sz="1400" dirty="0">
                <a:solidFill>
                  <a:schemeClr val="tx1"/>
                </a:solidFill>
              </a:rPr>
              <a:t>100 mm (4”) rod = 28°</a:t>
            </a:r>
          </a:p>
          <a:p>
            <a:pPr>
              <a:lnSpc>
                <a:spcPct val="110000"/>
              </a:lnSpc>
              <a:spcBef>
                <a:spcPts val="0"/>
              </a:spcBef>
            </a:pPr>
            <a:r>
              <a:rPr lang="en-US" sz="1400" dirty="0">
                <a:solidFill>
                  <a:schemeClr val="tx1"/>
                </a:solidFill>
              </a:rPr>
              <a:t>150 mm (6”) rod = 28°</a:t>
            </a:r>
          </a:p>
          <a:p>
            <a:pPr>
              <a:lnSpc>
                <a:spcPct val="110000"/>
              </a:lnSpc>
              <a:spcBef>
                <a:spcPts val="0"/>
              </a:spcBef>
            </a:pPr>
            <a:r>
              <a:rPr lang="en-US" sz="1400" dirty="0">
                <a:solidFill>
                  <a:schemeClr val="tx1"/>
                </a:solidFill>
              </a:rPr>
              <a:t>200 mm (8”) rod = 28°</a:t>
            </a:r>
          </a:p>
          <a:p>
            <a:pPr>
              <a:lnSpc>
                <a:spcPct val="110000"/>
              </a:lnSpc>
              <a:spcBef>
                <a:spcPts val="0"/>
              </a:spcBef>
            </a:pPr>
            <a:r>
              <a:rPr lang="en-US" sz="1400" dirty="0">
                <a:solidFill>
                  <a:schemeClr val="tx1"/>
                </a:solidFill>
              </a:rPr>
              <a:t>4” horn = 29°</a:t>
            </a:r>
          </a:p>
          <a:p>
            <a:pPr>
              <a:lnSpc>
                <a:spcPct val="110000"/>
              </a:lnSpc>
              <a:spcBef>
                <a:spcPts val="0"/>
              </a:spcBef>
            </a:pPr>
            <a:r>
              <a:rPr lang="en-US" sz="1400" dirty="0">
                <a:solidFill>
                  <a:schemeClr val="tx1"/>
                </a:solidFill>
              </a:rPr>
              <a:t>6” horn = 20°</a:t>
            </a:r>
          </a:p>
          <a:p>
            <a:pPr>
              <a:lnSpc>
                <a:spcPct val="110000"/>
              </a:lnSpc>
              <a:spcBef>
                <a:spcPts val="0"/>
              </a:spcBef>
            </a:pPr>
            <a:r>
              <a:rPr lang="en-US" sz="1400" dirty="0">
                <a:solidFill>
                  <a:schemeClr val="tx1"/>
                </a:solidFill>
              </a:rPr>
              <a:t>8” horn = 17°</a:t>
            </a:r>
          </a:p>
          <a:p>
            <a:pPr>
              <a:lnSpc>
                <a:spcPct val="110000"/>
              </a:lnSpc>
              <a:spcBef>
                <a:spcPts val="0"/>
              </a:spcBef>
            </a:pPr>
            <a:endParaRPr lang="en-US" sz="1400" dirty="0">
              <a:solidFill>
                <a:schemeClr val="tx1"/>
              </a:solidFill>
            </a:endParaRPr>
          </a:p>
          <a:p>
            <a:pPr>
              <a:lnSpc>
                <a:spcPct val="110000"/>
              </a:lnSpc>
              <a:spcBef>
                <a:spcPts val="0"/>
              </a:spcBef>
            </a:pPr>
            <a:endParaRPr lang="en-US" sz="1400" dirty="0">
              <a:solidFill>
                <a:schemeClr val="tx1"/>
              </a:solidFill>
            </a:endParaRPr>
          </a:p>
          <a:p>
            <a:pPr>
              <a:lnSpc>
                <a:spcPct val="110000"/>
              </a:lnSpc>
              <a:spcBef>
                <a:spcPts val="0"/>
              </a:spcBef>
            </a:pPr>
            <a:endParaRPr lang="en-US" sz="1400" dirty="0">
              <a:solidFill>
                <a:schemeClr val="tx1"/>
              </a:solidFill>
            </a:endParaRPr>
          </a:p>
        </p:txBody>
      </p:sp>
      <p:sp>
        <p:nvSpPr>
          <p:cNvPr id="21" name="TextBox 20"/>
          <p:cNvSpPr txBox="1"/>
          <p:nvPr/>
        </p:nvSpPr>
        <p:spPr>
          <a:xfrm>
            <a:off x="4051300" y="1943100"/>
            <a:ext cx="1219200" cy="473976"/>
          </a:xfrm>
          <a:prstGeom prst="rect">
            <a:avLst/>
          </a:prstGeom>
          <a:noFill/>
        </p:spPr>
        <p:txBody>
          <a:bodyPr wrap="square" lIns="0" tIns="0" rIns="0" bIns="0" rtlCol="0">
            <a:spAutoFit/>
          </a:bodyPr>
          <a:lstStyle/>
          <a:p>
            <a:pPr>
              <a:lnSpc>
                <a:spcPct val="110000"/>
              </a:lnSpc>
              <a:spcBef>
                <a:spcPts val="0"/>
              </a:spcBef>
            </a:pPr>
            <a:r>
              <a:rPr lang="en-US" sz="1400" dirty="0">
                <a:solidFill>
                  <a:schemeClr val="tx1"/>
                </a:solidFill>
              </a:rPr>
              <a:t>Min. clearance: 10 mm (0.4”)</a:t>
            </a:r>
          </a:p>
        </p:txBody>
      </p:sp>
      <p:sp>
        <p:nvSpPr>
          <p:cNvPr id="2" name="Title 1"/>
          <p:cNvSpPr>
            <a:spLocks noGrp="1"/>
          </p:cNvSpPr>
          <p:nvPr>
            <p:ph type="title"/>
          </p:nvPr>
        </p:nvSpPr>
        <p:spPr/>
        <p:txBody>
          <a:bodyPr>
            <a:normAutofit/>
          </a:bodyPr>
          <a:lstStyle/>
          <a:p>
            <a:r>
              <a:rPr lang="en-US" sz="3200" dirty="0"/>
              <a:t>Mounting Considerations</a:t>
            </a:r>
          </a:p>
        </p:txBody>
      </p:sp>
    </p:spTree>
    <p:extLst>
      <p:ext uri="{BB962C8B-B14F-4D97-AF65-F5344CB8AC3E}">
        <p14:creationId xmlns:p14="http://schemas.microsoft.com/office/powerpoint/2010/main" val="36077730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40"/>
          <p:cNvSpPr txBox="1">
            <a:spLocks/>
          </p:cNvSpPr>
          <p:nvPr/>
        </p:nvSpPr>
        <p:spPr>
          <a:xfrm>
            <a:off x="0" y="0"/>
            <a:ext cx="9144000" cy="1262055"/>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marL="0" marR="0" lvl="0" indent="0" defTabSz="914400" latinLnBrk="0">
              <a:lnSpc>
                <a:spcPct val="100000"/>
              </a:lnSpc>
              <a:spcBef>
                <a:spcPct val="0"/>
              </a:spcBef>
              <a:buClrTx/>
              <a:buSzTx/>
              <a:buFontTx/>
              <a:buNone/>
              <a:tabLst/>
              <a:defRPr/>
            </a:pPr>
            <a:endParaRPr lang="en-US" sz="2000" b="1" dirty="0">
              <a:solidFill>
                <a:schemeClr val="tx2"/>
              </a:solidFill>
              <a:ea typeface="+mj-ea"/>
              <a:cs typeface="Arial" pitchFamily="34" charset="0"/>
            </a:endParaRPr>
          </a:p>
        </p:txBody>
      </p:sp>
      <p:pic>
        <p:nvPicPr>
          <p:cNvPr id="517122" name="Picture 2"/>
          <p:cNvPicPr>
            <a:picLocks noChangeAspect="1" noChangeArrowheads="1"/>
          </p:cNvPicPr>
          <p:nvPr/>
        </p:nvPicPr>
        <p:blipFill>
          <a:blip r:embed="rId3"/>
          <a:srcRect/>
          <a:stretch>
            <a:fillRect/>
          </a:stretch>
        </p:blipFill>
        <p:spPr bwMode="auto">
          <a:xfrm>
            <a:off x="2895600" y="2905125"/>
            <a:ext cx="3369009" cy="3686175"/>
          </a:xfrm>
          <a:prstGeom prst="rect">
            <a:avLst/>
          </a:prstGeom>
          <a:noFill/>
          <a:ln w="9525">
            <a:noFill/>
            <a:miter lim="800000"/>
            <a:headEnd/>
            <a:tailEnd/>
          </a:ln>
        </p:spPr>
      </p:pic>
      <p:pic>
        <p:nvPicPr>
          <p:cNvPr id="517123" name="Picture 3"/>
          <p:cNvPicPr>
            <a:picLocks noChangeAspect="1" noChangeArrowheads="1"/>
          </p:cNvPicPr>
          <p:nvPr/>
        </p:nvPicPr>
        <p:blipFill>
          <a:blip r:embed="rId4"/>
          <a:srcRect/>
          <a:stretch>
            <a:fillRect/>
          </a:stretch>
        </p:blipFill>
        <p:spPr bwMode="auto">
          <a:xfrm>
            <a:off x="3200400" y="1828800"/>
            <a:ext cx="1352550" cy="1170184"/>
          </a:xfrm>
          <a:prstGeom prst="rect">
            <a:avLst/>
          </a:prstGeom>
          <a:noFill/>
          <a:ln w="9525">
            <a:noFill/>
            <a:miter lim="800000"/>
            <a:headEnd/>
            <a:tailEnd/>
          </a:ln>
        </p:spPr>
      </p:pic>
      <p:sp>
        <p:nvSpPr>
          <p:cNvPr id="21" name="TextBox 20"/>
          <p:cNvSpPr txBox="1"/>
          <p:nvPr/>
        </p:nvSpPr>
        <p:spPr>
          <a:xfrm>
            <a:off x="4629150" y="2586479"/>
            <a:ext cx="2438400" cy="236988"/>
          </a:xfrm>
          <a:prstGeom prst="rect">
            <a:avLst/>
          </a:prstGeom>
          <a:noFill/>
        </p:spPr>
        <p:txBody>
          <a:bodyPr wrap="square" lIns="0" tIns="0" rIns="0" bIns="0" rtlCol="0">
            <a:spAutoFit/>
          </a:bodyPr>
          <a:lstStyle/>
          <a:p>
            <a:pPr>
              <a:lnSpc>
                <a:spcPct val="110000"/>
              </a:lnSpc>
              <a:spcBef>
                <a:spcPts val="0"/>
              </a:spcBef>
            </a:pPr>
            <a:r>
              <a:rPr lang="en-US" sz="1400" dirty="0">
                <a:solidFill>
                  <a:schemeClr val="tx1"/>
                </a:solidFill>
              </a:rPr>
              <a:t>Min. clearance: 10 mm (0.4”)</a:t>
            </a:r>
          </a:p>
        </p:txBody>
      </p:sp>
      <p:sp>
        <p:nvSpPr>
          <p:cNvPr id="23" name="TextBox 22"/>
          <p:cNvSpPr txBox="1"/>
          <p:nvPr/>
        </p:nvSpPr>
        <p:spPr>
          <a:xfrm>
            <a:off x="4076700" y="4047696"/>
            <a:ext cx="1905000" cy="1895904"/>
          </a:xfrm>
          <a:prstGeom prst="rect">
            <a:avLst/>
          </a:prstGeom>
          <a:noFill/>
        </p:spPr>
        <p:txBody>
          <a:bodyPr wrap="square" lIns="0" tIns="0" rIns="0" bIns="0" rtlCol="0">
            <a:spAutoFit/>
          </a:bodyPr>
          <a:lstStyle/>
          <a:p>
            <a:pPr>
              <a:lnSpc>
                <a:spcPct val="110000"/>
              </a:lnSpc>
              <a:spcBef>
                <a:spcPts val="0"/>
              </a:spcBef>
            </a:pPr>
            <a:r>
              <a:rPr lang="en-US" sz="1400" dirty="0">
                <a:solidFill>
                  <a:schemeClr val="tx1"/>
                </a:solidFill>
              </a:rPr>
              <a:t>Beam angle:</a:t>
            </a:r>
          </a:p>
          <a:p>
            <a:pPr>
              <a:lnSpc>
                <a:spcPct val="110000"/>
              </a:lnSpc>
              <a:spcBef>
                <a:spcPts val="0"/>
              </a:spcBef>
            </a:pPr>
            <a:r>
              <a:rPr lang="en-US" sz="1400" dirty="0">
                <a:solidFill>
                  <a:schemeClr val="tx1"/>
                </a:solidFill>
              </a:rPr>
              <a:t>1.5” horn = 19°</a:t>
            </a:r>
          </a:p>
          <a:p>
            <a:pPr>
              <a:lnSpc>
                <a:spcPct val="110000"/>
              </a:lnSpc>
              <a:spcBef>
                <a:spcPts val="0"/>
              </a:spcBef>
            </a:pPr>
            <a:r>
              <a:rPr lang="en-US" sz="1400" dirty="0">
                <a:solidFill>
                  <a:schemeClr val="tx1"/>
                </a:solidFill>
              </a:rPr>
              <a:t>2” horn = 15°</a:t>
            </a:r>
          </a:p>
          <a:p>
            <a:pPr>
              <a:lnSpc>
                <a:spcPct val="110000"/>
              </a:lnSpc>
              <a:spcBef>
                <a:spcPts val="0"/>
              </a:spcBef>
            </a:pPr>
            <a:r>
              <a:rPr lang="en-US" sz="1400" dirty="0">
                <a:solidFill>
                  <a:schemeClr val="tx1"/>
                </a:solidFill>
              </a:rPr>
              <a:t>3” horn = 10°</a:t>
            </a:r>
          </a:p>
          <a:p>
            <a:pPr>
              <a:lnSpc>
                <a:spcPct val="110000"/>
              </a:lnSpc>
              <a:spcBef>
                <a:spcPts val="0"/>
              </a:spcBef>
            </a:pPr>
            <a:r>
              <a:rPr lang="en-US" sz="1400" dirty="0">
                <a:solidFill>
                  <a:schemeClr val="tx1"/>
                </a:solidFill>
              </a:rPr>
              <a:t>4” horn = 8°</a:t>
            </a:r>
          </a:p>
          <a:p>
            <a:pPr>
              <a:lnSpc>
                <a:spcPct val="110000"/>
              </a:lnSpc>
              <a:spcBef>
                <a:spcPts val="0"/>
              </a:spcBef>
            </a:pPr>
            <a:endParaRPr lang="en-US" sz="1400" dirty="0">
              <a:solidFill>
                <a:schemeClr val="tx1"/>
              </a:solidFill>
            </a:endParaRPr>
          </a:p>
          <a:p>
            <a:pPr>
              <a:lnSpc>
                <a:spcPct val="110000"/>
              </a:lnSpc>
              <a:spcBef>
                <a:spcPts val="0"/>
              </a:spcBef>
            </a:pPr>
            <a:endParaRPr lang="en-US" sz="1400" dirty="0">
              <a:solidFill>
                <a:schemeClr val="tx1"/>
              </a:solidFill>
            </a:endParaRPr>
          </a:p>
          <a:p>
            <a:pPr>
              <a:lnSpc>
                <a:spcPct val="110000"/>
              </a:lnSpc>
              <a:spcBef>
                <a:spcPts val="0"/>
              </a:spcBef>
            </a:pPr>
            <a:endParaRPr lang="en-US" sz="1400" dirty="0">
              <a:solidFill>
                <a:schemeClr val="tx1"/>
              </a:solidFill>
            </a:endParaRPr>
          </a:p>
        </p:txBody>
      </p:sp>
      <p:sp>
        <p:nvSpPr>
          <p:cNvPr id="37898" name="TextBox 18"/>
          <p:cNvSpPr txBox="1">
            <a:spLocks noChangeArrowheads="1"/>
          </p:cNvSpPr>
          <p:nvPr/>
        </p:nvSpPr>
        <p:spPr bwMode="auto">
          <a:xfrm>
            <a:off x="4114800" y="1828800"/>
            <a:ext cx="822661" cy="338554"/>
          </a:xfrm>
          <a:prstGeom prst="rect">
            <a:avLst/>
          </a:prstGeom>
          <a:noFill/>
          <a:ln w="9525">
            <a:noFill/>
            <a:miter lim="800000"/>
            <a:headEnd/>
            <a:tailEnd/>
          </a:ln>
        </p:spPr>
        <p:txBody>
          <a:bodyPr wrap="none">
            <a:spAutoFit/>
          </a:bodyPr>
          <a:lstStyle/>
          <a:p>
            <a:r>
              <a:rPr lang="en-US" sz="1600" b="1" dirty="0">
                <a:solidFill>
                  <a:schemeClr val="tx1"/>
                </a:solidFill>
              </a:rPr>
              <a:t>25GHz</a:t>
            </a:r>
          </a:p>
        </p:txBody>
      </p:sp>
      <p:sp>
        <p:nvSpPr>
          <p:cNvPr id="2" name="Title 1"/>
          <p:cNvSpPr>
            <a:spLocks noGrp="1"/>
          </p:cNvSpPr>
          <p:nvPr>
            <p:ph type="title"/>
          </p:nvPr>
        </p:nvSpPr>
        <p:spPr/>
        <p:txBody>
          <a:bodyPr>
            <a:normAutofit/>
          </a:bodyPr>
          <a:lstStyle/>
          <a:p>
            <a:r>
              <a:rPr lang="en-US" sz="3200" dirty="0"/>
              <a:t>Mounting Considerations</a:t>
            </a:r>
          </a:p>
        </p:txBody>
      </p:sp>
    </p:spTree>
    <p:extLst>
      <p:ext uri="{BB962C8B-B14F-4D97-AF65-F5344CB8AC3E}">
        <p14:creationId xmlns:p14="http://schemas.microsoft.com/office/powerpoint/2010/main" val="5272108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4914" name="Rectangle 2"/>
          <p:cNvSpPr>
            <a:spLocks noGrp="1" noChangeAspect="1" noChangeArrowheads="1"/>
          </p:cNvSpPr>
          <p:nvPr>
            <p:ph type="title"/>
          </p:nvPr>
        </p:nvSpPr>
        <p:spPr/>
        <p:txBody>
          <a:bodyPr>
            <a:normAutofit/>
          </a:bodyPr>
          <a:lstStyle/>
          <a:p>
            <a:r>
              <a:rPr lang="en-US" sz="3200" dirty="0"/>
              <a:t>Mounting Considerations</a:t>
            </a:r>
          </a:p>
        </p:txBody>
      </p:sp>
      <p:grpSp>
        <p:nvGrpSpPr>
          <p:cNvPr id="2" name="Group 4"/>
          <p:cNvGrpSpPr>
            <a:grpSpLocks/>
          </p:cNvGrpSpPr>
          <p:nvPr/>
        </p:nvGrpSpPr>
        <p:grpSpPr bwMode="auto">
          <a:xfrm>
            <a:off x="1114425" y="1768475"/>
            <a:ext cx="2973388" cy="4622800"/>
            <a:chOff x="702" y="1114"/>
            <a:chExt cx="1873" cy="2912"/>
          </a:xfrm>
        </p:grpSpPr>
        <p:sp>
          <p:nvSpPr>
            <p:cNvPr id="2854917" name="Freeform 5"/>
            <p:cNvSpPr>
              <a:spLocks/>
            </p:cNvSpPr>
            <p:nvPr>
              <p:custDataLst>
                <p:tags r:id="rId3"/>
              </p:custDataLst>
            </p:nvPr>
          </p:nvSpPr>
          <p:spPr bwMode="auto">
            <a:xfrm>
              <a:off x="732" y="1848"/>
              <a:ext cx="1590" cy="2178"/>
            </a:xfrm>
            <a:custGeom>
              <a:avLst/>
              <a:gdLst/>
              <a:ahLst/>
              <a:cxnLst>
                <a:cxn ang="0">
                  <a:pos x="0" y="0"/>
                </a:cxn>
                <a:cxn ang="0">
                  <a:pos x="24" y="2066"/>
                </a:cxn>
                <a:cxn ang="0">
                  <a:pos x="294" y="2178"/>
                </a:cxn>
                <a:cxn ang="0">
                  <a:pos x="492" y="2094"/>
                </a:cxn>
                <a:cxn ang="0">
                  <a:pos x="762" y="2100"/>
                </a:cxn>
                <a:cxn ang="0">
                  <a:pos x="1278" y="2154"/>
                </a:cxn>
                <a:cxn ang="0">
                  <a:pos x="1350" y="1986"/>
                </a:cxn>
                <a:cxn ang="0">
                  <a:pos x="1590" y="1674"/>
                </a:cxn>
                <a:cxn ang="0">
                  <a:pos x="1434" y="1302"/>
                </a:cxn>
                <a:cxn ang="0">
                  <a:pos x="1506" y="822"/>
                </a:cxn>
                <a:cxn ang="0">
                  <a:pos x="1566" y="462"/>
                </a:cxn>
                <a:cxn ang="0">
                  <a:pos x="1572" y="162"/>
                </a:cxn>
                <a:cxn ang="0">
                  <a:pos x="1442" y="35"/>
                </a:cxn>
                <a:cxn ang="0">
                  <a:pos x="0" y="0"/>
                </a:cxn>
              </a:cxnLst>
              <a:rect l="0" t="0" r="r" b="b"/>
              <a:pathLst>
                <a:path w="1590" h="2178">
                  <a:moveTo>
                    <a:pt x="0" y="0"/>
                  </a:moveTo>
                  <a:lnTo>
                    <a:pt x="24" y="2066"/>
                  </a:lnTo>
                  <a:lnTo>
                    <a:pt x="294" y="2178"/>
                  </a:lnTo>
                  <a:lnTo>
                    <a:pt x="492" y="2094"/>
                  </a:lnTo>
                  <a:lnTo>
                    <a:pt x="762" y="2100"/>
                  </a:lnTo>
                  <a:lnTo>
                    <a:pt x="1278" y="2154"/>
                  </a:lnTo>
                  <a:lnTo>
                    <a:pt x="1350" y="1986"/>
                  </a:lnTo>
                  <a:lnTo>
                    <a:pt x="1590" y="1674"/>
                  </a:lnTo>
                  <a:lnTo>
                    <a:pt x="1434" y="1302"/>
                  </a:lnTo>
                  <a:lnTo>
                    <a:pt x="1506" y="822"/>
                  </a:lnTo>
                  <a:lnTo>
                    <a:pt x="1566" y="462"/>
                  </a:lnTo>
                  <a:lnTo>
                    <a:pt x="1572" y="162"/>
                  </a:lnTo>
                  <a:lnTo>
                    <a:pt x="1442" y="35"/>
                  </a:lnTo>
                  <a:lnTo>
                    <a:pt x="0" y="0"/>
                  </a:lnTo>
                  <a:close/>
                </a:path>
              </a:pathLst>
            </a:custGeom>
            <a:solidFill>
              <a:srgbClr val="CCCCCC"/>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54918" name="Rectangle 6"/>
            <p:cNvSpPr>
              <a:spLocks noChangeArrowheads="1"/>
            </p:cNvSpPr>
            <p:nvPr>
              <p:custDataLst>
                <p:tags r:id="rId4"/>
              </p:custDataLst>
            </p:nvPr>
          </p:nvSpPr>
          <p:spPr bwMode="auto">
            <a:xfrm>
              <a:off x="1278" y="1620"/>
              <a:ext cx="312" cy="426"/>
            </a:xfrm>
            <a:prstGeom prst="rect">
              <a:avLst/>
            </a:prstGeom>
            <a:solidFill>
              <a:srgbClr val="CCCCCC"/>
            </a:solidFill>
            <a:ln w="9525" algn="ctr">
              <a:noFill/>
              <a:miter lim="800000"/>
              <a:headEnd/>
              <a:tailEnd/>
            </a:ln>
            <a:effectLst/>
          </p:spPr>
          <p:txBody>
            <a:bodyPr lIns="180000" tIns="180000" rIns="180000" bIns="180000" anchor="ctr">
              <a:spAutoFit/>
            </a:bodyPr>
            <a:lstStyle/>
            <a:p>
              <a:endParaRPr lang="en-US" dirty="0"/>
            </a:p>
          </p:txBody>
        </p:sp>
        <p:sp>
          <p:nvSpPr>
            <p:cNvPr id="2854919" name="Freeform 7"/>
            <p:cNvSpPr>
              <a:spLocks/>
            </p:cNvSpPr>
            <p:nvPr>
              <p:custDataLst>
                <p:tags r:id="rId5"/>
              </p:custDataLst>
            </p:nvPr>
          </p:nvSpPr>
          <p:spPr bwMode="auto">
            <a:xfrm>
              <a:off x="938" y="1860"/>
              <a:ext cx="1002" cy="1899"/>
            </a:xfrm>
            <a:custGeom>
              <a:avLst/>
              <a:gdLst/>
              <a:ahLst/>
              <a:cxnLst>
                <a:cxn ang="0">
                  <a:pos x="478" y="84"/>
                </a:cxn>
                <a:cxn ang="0">
                  <a:pos x="0" y="1541"/>
                </a:cxn>
                <a:cxn ang="0">
                  <a:pos x="505" y="1899"/>
                </a:cxn>
                <a:cxn ang="0">
                  <a:pos x="1002" y="1542"/>
                </a:cxn>
                <a:cxn ang="0">
                  <a:pos x="531" y="86"/>
                </a:cxn>
                <a:cxn ang="0">
                  <a:pos x="496" y="0"/>
                </a:cxn>
                <a:cxn ang="0">
                  <a:pos x="478" y="84"/>
                </a:cxn>
              </a:cxnLst>
              <a:rect l="0" t="0" r="r" b="b"/>
              <a:pathLst>
                <a:path w="1002" h="1899">
                  <a:moveTo>
                    <a:pt x="478" y="84"/>
                  </a:moveTo>
                  <a:lnTo>
                    <a:pt x="0" y="1541"/>
                  </a:lnTo>
                  <a:cubicBezTo>
                    <a:pt x="4" y="1843"/>
                    <a:pt x="338" y="1899"/>
                    <a:pt x="505" y="1899"/>
                  </a:cubicBezTo>
                  <a:cubicBezTo>
                    <a:pt x="672" y="1899"/>
                    <a:pt x="998" y="1844"/>
                    <a:pt x="1002" y="1542"/>
                  </a:cubicBezTo>
                  <a:lnTo>
                    <a:pt x="531" y="86"/>
                  </a:lnTo>
                  <a:lnTo>
                    <a:pt x="496" y="0"/>
                  </a:lnTo>
                  <a:lnTo>
                    <a:pt x="478" y="84"/>
                  </a:lnTo>
                  <a:close/>
                </a:path>
              </a:pathLst>
            </a:custGeom>
            <a:solidFill>
              <a:schemeClr val="accent1"/>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54920" name="Line 8"/>
            <p:cNvSpPr>
              <a:spLocks noChangeShapeType="1"/>
            </p:cNvSpPr>
            <p:nvPr>
              <p:custDataLst>
                <p:tags r:id="rId6"/>
              </p:custDataLst>
            </p:nvPr>
          </p:nvSpPr>
          <p:spPr bwMode="auto">
            <a:xfrm>
              <a:off x="1561" y="3397"/>
              <a:ext cx="378" cy="0"/>
            </a:xfrm>
            <a:prstGeom prst="line">
              <a:avLst/>
            </a:prstGeom>
            <a:noFill/>
            <a:ln w="9525">
              <a:solidFill>
                <a:schemeClr val="tx1"/>
              </a:solidFill>
              <a:round/>
              <a:headEnd/>
              <a:tailEnd type="triangle" w="med" len="med"/>
            </a:ln>
            <a:effectLst/>
          </p:spPr>
          <p:txBody>
            <a:bodyPr wrap="none" lIns="180000" tIns="180000" rIns="180000" bIns="180000" anchor="ctr">
              <a:spAutoFit/>
            </a:bodyPr>
            <a:lstStyle/>
            <a:p>
              <a:endParaRPr lang="en-US" dirty="0"/>
            </a:p>
          </p:txBody>
        </p:sp>
        <p:sp>
          <p:nvSpPr>
            <p:cNvPr id="2854921" name="Line 9"/>
            <p:cNvSpPr>
              <a:spLocks noChangeShapeType="1"/>
            </p:cNvSpPr>
            <p:nvPr>
              <p:custDataLst>
                <p:tags r:id="rId7"/>
              </p:custDataLst>
            </p:nvPr>
          </p:nvSpPr>
          <p:spPr bwMode="auto">
            <a:xfrm flipH="1">
              <a:off x="946" y="3398"/>
              <a:ext cx="354" cy="0"/>
            </a:xfrm>
            <a:prstGeom prst="line">
              <a:avLst/>
            </a:prstGeom>
            <a:noFill/>
            <a:ln w="9525">
              <a:solidFill>
                <a:schemeClr val="tx1"/>
              </a:solidFill>
              <a:round/>
              <a:headEnd/>
              <a:tailEnd type="triangle" w="med" len="med"/>
            </a:ln>
            <a:effectLst/>
          </p:spPr>
          <p:txBody>
            <a:bodyPr wrap="none" lIns="180000" tIns="180000" rIns="180000" bIns="180000" anchor="ctr">
              <a:spAutoFit/>
            </a:bodyPr>
            <a:lstStyle/>
            <a:p>
              <a:endParaRPr lang="en-US" dirty="0"/>
            </a:p>
          </p:txBody>
        </p:sp>
        <p:sp>
          <p:nvSpPr>
            <p:cNvPr id="2854922" name="Text Box 10"/>
            <p:cNvSpPr txBox="1">
              <a:spLocks noChangeArrowheads="1"/>
            </p:cNvSpPr>
            <p:nvPr>
              <p:custDataLst>
                <p:tags r:id="rId8"/>
              </p:custDataLst>
            </p:nvPr>
          </p:nvSpPr>
          <p:spPr bwMode="auto">
            <a:xfrm>
              <a:off x="1255" y="3194"/>
              <a:ext cx="473" cy="423"/>
            </a:xfrm>
            <a:prstGeom prst="rect">
              <a:avLst/>
            </a:prstGeom>
            <a:noFill/>
            <a:ln w="9525" algn="ctr">
              <a:noFill/>
              <a:miter lim="800000"/>
              <a:headEnd/>
              <a:tailEnd/>
            </a:ln>
            <a:effectLst/>
          </p:spPr>
          <p:txBody>
            <a:bodyPr wrap="none" lIns="180000" tIns="180000" rIns="180000" bIns="180000">
              <a:spAutoFit/>
            </a:bodyPr>
            <a:lstStyle/>
            <a:p>
              <a:r>
                <a:rPr lang="en-US" dirty="0"/>
                <a:t>28</a:t>
              </a:r>
              <a:r>
                <a:rPr lang="en-US" dirty="0">
                  <a:cs typeface="Arial" charset="0"/>
                </a:rPr>
                <a:t>°</a:t>
              </a:r>
            </a:p>
          </p:txBody>
        </p:sp>
        <p:sp>
          <p:nvSpPr>
            <p:cNvPr id="2854923" name="Freeform 11"/>
            <p:cNvSpPr>
              <a:spLocks/>
            </p:cNvSpPr>
            <p:nvPr>
              <p:custDataLst>
                <p:tags r:id="rId9"/>
              </p:custDataLst>
            </p:nvPr>
          </p:nvSpPr>
          <p:spPr bwMode="auto">
            <a:xfrm>
              <a:off x="1470" y="1955"/>
              <a:ext cx="390" cy="494"/>
            </a:xfrm>
            <a:custGeom>
              <a:avLst/>
              <a:gdLst/>
              <a:ahLst/>
              <a:cxnLst>
                <a:cxn ang="0">
                  <a:pos x="0" y="0"/>
                </a:cxn>
                <a:cxn ang="0">
                  <a:pos x="144" y="457"/>
                </a:cxn>
                <a:cxn ang="0">
                  <a:pos x="366" y="229"/>
                </a:cxn>
                <a:cxn ang="0">
                  <a:pos x="0" y="0"/>
                </a:cxn>
              </a:cxnLst>
              <a:rect l="0" t="0" r="r" b="b"/>
              <a:pathLst>
                <a:path w="390" h="494">
                  <a:moveTo>
                    <a:pt x="0" y="0"/>
                  </a:moveTo>
                  <a:lnTo>
                    <a:pt x="144" y="457"/>
                  </a:lnTo>
                  <a:cubicBezTo>
                    <a:pt x="205" y="494"/>
                    <a:pt x="390" y="305"/>
                    <a:pt x="366" y="229"/>
                  </a:cubicBezTo>
                  <a:lnTo>
                    <a:pt x="0" y="0"/>
                  </a:lnTo>
                  <a:close/>
                </a:path>
              </a:pathLst>
            </a:custGeom>
            <a:solidFill>
              <a:schemeClr val="accent1"/>
            </a:solidFill>
            <a:ln w="9525" cap="flat" cmpd="sng">
              <a:noFill/>
              <a:prstDash val="solid"/>
              <a:round/>
              <a:headEnd type="none" w="med" len="med"/>
              <a:tailEnd type="none" w="med" len="med"/>
            </a:ln>
            <a:effectLst/>
          </p:spPr>
          <p:txBody>
            <a:bodyPr wrap="none" lIns="180000" tIns="180000" rIns="180000" bIns="180000" anchor="ctr">
              <a:spAutoFit/>
            </a:bodyPr>
            <a:lstStyle/>
            <a:p>
              <a:endParaRPr lang="en-US" dirty="0"/>
            </a:p>
          </p:txBody>
        </p:sp>
        <p:sp>
          <p:nvSpPr>
            <p:cNvPr id="2854924" name="Freeform 12"/>
            <p:cNvSpPr>
              <a:spLocks/>
            </p:cNvSpPr>
            <p:nvPr>
              <p:custDataLst>
                <p:tags r:id="rId10"/>
              </p:custDataLst>
            </p:nvPr>
          </p:nvSpPr>
          <p:spPr bwMode="auto">
            <a:xfrm>
              <a:off x="1022" y="1952"/>
              <a:ext cx="390" cy="499"/>
            </a:xfrm>
            <a:custGeom>
              <a:avLst/>
              <a:gdLst/>
              <a:ahLst/>
              <a:cxnLst>
                <a:cxn ang="0">
                  <a:pos x="390" y="0"/>
                </a:cxn>
                <a:cxn ang="0">
                  <a:pos x="256" y="460"/>
                </a:cxn>
                <a:cxn ang="0">
                  <a:pos x="22" y="232"/>
                </a:cxn>
                <a:cxn ang="0">
                  <a:pos x="390" y="0"/>
                </a:cxn>
              </a:cxnLst>
              <a:rect l="0" t="0" r="r" b="b"/>
              <a:pathLst>
                <a:path w="390" h="499">
                  <a:moveTo>
                    <a:pt x="390" y="0"/>
                  </a:moveTo>
                  <a:lnTo>
                    <a:pt x="256" y="460"/>
                  </a:lnTo>
                  <a:cubicBezTo>
                    <a:pt x="195" y="499"/>
                    <a:pt x="0" y="309"/>
                    <a:pt x="22" y="232"/>
                  </a:cubicBezTo>
                  <a:lnTo>
                    <a:pt x="390" y="0"/>
                  </a:lnTo>
                  <a:close/>
                </a:path>
              </a:pathLst>
            </a:custGeom>
            <a:solidFill>
              <a:schemeClr val="accent1"/>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54925" name="Rectangle 13"/>
            <p:cNvSpPr>
              <a:spLocks noChangeArrowheads="1"/>
            </p:cNvSpPr>
            <p:nvPr>
              <p:custDataLst>
                <p:tags r:id="rId11"/>
              </p:custDataLst>
            </p:nvPr>
          </p:nvSpPr>
          <p:spPr bwMode="auto">
            <a:xfrm>
              <a:off x="1248" y="1578"/>
              <a:ext cx="60" cy="576"/>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26" name="Rectangle 14"/>
            <p:cNvSpPr>
              <a:spLocks noChangeArrowheads="1"/>
            </p:cNvSpPr>
            <p:nvPr>
              <p:custDataLst>
                <p:tags r:id="rId12"/>
              </p:custDataLst>
            </p:nvPr>
          </p:nvSpPr>
          <p:spPr bwMode="auto">
            <a:xfrm>
              <a:off x="1555" y="1579"/>
              <a:ext cx="60" cy="576"/>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27" name="Rectangle 15"/>
            <p:cNvSpPr>
              <a:spLocks noChangeArrowheads="1"/>
            </p:cNvSpPr>
            <p:nvPr>
              <p:custDataLst>
                <p:tags r:id="rId13"/>
              </p:custDataLst>
            </p:nvPr>
          </p:nvSpPr>
          <p:spPr bwMode="auto">
            <a:xfrm>
              <a:off x="702" y="1818"/>
              <a:ext cx="576" cy="66"/>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28" name="Rectangle 16"/>
            <p:cNvSpPr>
              <a:spLocks noChangeArrowheads="1"/>
            </p:cNvSpPr>
            <p:nvPr>
              <p:custDataLst>
                <p:tags r:id="rId14"/>
              </p:custDataLst>
            </p:nvPr>
          </p:nvSpPr>
          <p:spPr bwMode="auto">
            <a:xfrm>
              <a:off x="1597" y="1819"/>
              <a:ext cx="576" cy="66"/>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29" name="Rectangle 17"/>
            <p:cNvSpPr>
              <a:spLocks noChangeArrowheads="1"/>
            </p:cNvSpPr>
            <p:nvPr>
              <p:custDataLst>
                <p:tags r:id="rId15"/>
              </p:custDataLst>
            </p:nvPr>
          </p:nvSpPr>
          <p:spPr bwMode="auto">
            <a:xfrm>
              <a:off x="703" y="1819"/>
              <a:ext cx="54" cy="2094"/>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30" name="Rectangle 18"/>
            <p:cNvSpPr>
              <a:spLocks noChangeArrowheads="1"/>
            </p:cNvSpPr>
            <p:nvPr>
              <p:custDataLst>
                <p:tags r:id="rId16"/>
              </p:custDataLst>
            </p:nvPr>
          </p:nvSpPr>
          <p:spPr bwMode="auto">
            <a:xfrm>
              <a:off x="1652" y="1189"/>
              <a:ext cx="923" cy="402"/>
            </a:xfrm>
            <a:prstGeom prst="rect">
              <a:avLst/>
            </a:prstGeom>
            <a:noFill/>
            <a:ln w="12700" algn="ctr">
              <a:noFill/>
              <a:miter lim="800000"/>
              <a:headEnd/>
              <a:tailEnd/>
            </a:ln>
            <a:effectLst/>
          </p:spPr>
          <p:txBody>
            <a:bodyPr lIns="90488" tIns="44450" rIns="90488" bIns="44450">
              <a:spAutoFit/>
            </a:bodyPr>
            <a:lstStyle/>
            <a:p>
              <a:pPr eaLnBrk="0" hangingPunct="0">
                <a:spcBef>
                  <a:spcPct val="0"/>
                </a:spcBef>
                <a:buClrTx/>
                <a:buFontTx/>
                <a:buNone/>
              </a:pPr>
              <a:r>
                <a:rPr lang="en-US" sz="1800" dirty="0"/>
                <a:t>Antenna Shield</a:t>
              </a:r>
            </a:p>
          </p:txBody>
        </p:sp>
        <p:grpSp>
          <p:nvGrpSpPr>
            <p:cNvPr id="3" name="Group 19"/>
            <p:cNvGrpSpPr>
              <a:grpSpLocks/>
            </p:cNvGrpSpPr>
            <p:nvPr>
              <p:custDataLst>
                <p:tags r:id="rId17"/>
              </p:custDataLst>
            </p:nvPr>
          </p:nvGrpSpPr>
          <p:grpSpPr bwMode="auto">
            <a:xfrm>
              <a:off x="1203" y="1114"/>
              <a:ext cx="462" cy="1284"/>
              <a:chOff x="1209" y="1324"/>
              <a:chExt cx="462" cy="1284"/>
            </a:xfrm>
          </p:grpSpPr>
          <p:sp>
            <p:nvSpPr>
              <p:cNvPr id="2854932" name="AutoShape 20"/>
              <p:cNvSpPr>
                <a:spLocks noChangeArrowheads="1"/>
              </p:cNvSpPr>
              <p:nvPr>
                <p:custDataLst>
                  <p:tags r:id="rId20"/>
                </p:custDataLst>
              </p:nvPr>
            </p:nvSpPr>
            <p:spPr bwMode="auto">
              <a:xfrm rot="5400000" flipH="1">
                <a:off x="1488" y="1691"/>
                <a:ext cx="40" cy="35"/>
              </a:xfrm>
              <a:prstGeom prst="rtTriangle">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33" name="AutoShape 21"/>
              <p:cNvSpPr>
                <a:spLocks noChangeArrowheads="1"/>
              </p:cNvSpPr>
              <p:nvPr>
                <p:custDataLst>
                  <p:tags r:id="rId21"/>
                </p:custDataLst>
              </p:nvPr>
            </p:nvSpPr>
            <p:spPr bwMode="auto">
              <a:xfrm rot="16200000">
                <a:off x="1370" y="1689"/>
                <a:ext cx="42" cy="42"/>
              </a:xfrm>
              <a:prstGeom prst="rtTriangle">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34" name="Rectangle 22"/>
              <p:cNvSpPr>
                <a:spLocks noChangeArrowheads="1"/>
              </p:cNvSpPr>
              <p:nvPr>
                <p:custDataLst>
                  <p:tags r:id="rId22"/>
                </p:custDataLst>
              </p:nvPr>
            </p:nvSpPr>
            <p:spPr bwMode="auto">
              <a:xfrm>
                <a:off x="1406" y="1806"/>
                <a:ext cx="84" cy="325"/>
              </a:xfrm>
              <a:prstGeom prst="rect">
                <a:avLst/>
              </a:prstGeom>
              <a:solidFill>
                <a:schemeClr val="bg2"/>
              </a:solidFill>
              <a:ln w="9525" algn="ctr">
                <a:noFill/>
                <a:miter lim="800000"/>
                <a:headEnd/>
                <a:tailEnd/>
              </a:ln>
              <a:effectLst/>
            </p:spPr>
            <p:txBody>
              <a:bodyPr anchor="ctr"/>
              <a:lstStyle/>
              <a:p>
                <a:endParaRPr lang="en-US" dirty="0"/>
              </a:p>
            </p:txBody>
          </p:sp>
          <p:sp>
            <p:nvSpPr>
              <p:cNvPr id="2854935" name="AutoShape 23"/>
              <p:cNvSpPr>
                <a:spLocks noChangeArrowheads="1"/>
              </p:cNvSpPr>
              <p:nvPr>
                <p:custDataLst>
                  <p:tags r:id="rId23"/>
                </p:custDataLst>
              </p:nvPr>
            </p:nvSpPr>
            <p:spPr bwMode="auto">
              <a:xfrm rot="10800000">
                <a:off x="1407" y="2129"/>
                <a:ext cx="83" cy="104"/>
              </a:xfrm>
              <a:prstGeom prst="triangle">
                <a:avLst>
                  <a:gd name="adj" fmla="val 49852"/>
                </a:avLst>
              </a:prstGeom>
              <a:solidFill>
                <a:schemeClr val="bg2"/>
              </a:solidFill>
              <a:ln w="9525" algn="ctr">
                <a:noFill/>
                <a:miter lim="800000"/>
                <a:headEnd/>
                <a:tailEnd/>
              </a:ln>
              <a:effectLst/>
            </p:spPr>
            <p:txBody>
              <a:bodyPr anchor="ctr"/>
              <a:lstStyle/>
              <a:p>
                <a:endParaRPr lang="en-US" dirty="0"/>
              </a:p>
            </p:txBody>
          </p:sp>
          <p:sp>
            <p:nvSpPr>
              <p:cNvPr id="2854936" name="AutoShape 24"/>
              <p:cNvSpPr>
                <a:spLocks noChangeArrowheads="1"/>
              </p:cNvSpPr>
              <p:nvPr>
                <p:custDataLst>
                  <p:tags r:id="rId24"/>
                </p:custDataLst>
              </p:nvPr>
            </p:nvSpPr>
            <p:spPr bwMode="auto">
              <a:xfrm>
                <a:off x="1308" y="1324"/>
                <a:ext cx="77" cy="25"/>
              </a:xfrm>
              <a:prstGeom prst="roundRect">
                <a:avLst>
                  <a:gd name="adj" fmla="val 50000"/>
                </a:avLst>
              </a:prstGeom>
              <a:solidFill>
                <a:srgbClr val="66FFCC"/>
              </a:solidFill>
              <a:ln w="9525" algn="ctr">
                <a:noFill/>
                <a:round/>
                <a:headEnd/>
                <a:tailEnd/>
              </a:ln>
              <a:effectLst/>
            </p:spPr>
            <p:txBody>
              <a:bodyPr anchor="ctr"/>
              <a:lstStyle/>
              <a:p>
                <a:endParaRPr lang="en-US" dirty="0"/>
              </a:p>
            </p:txBody>
          </p:sp>
          <p:sp>
            <p:nvSpPr>
              <p:cNvPr id="2854937" name="AutoShape 25"/>
              <p:cNvSpPr>
                <a:spLocks noChangeArrowheads="1"/>
              </p:cNvSpPr>
              <p:nvPr>
                <p:custDataLst>
                  <p:tags r:id="rId25"/>
                </p:custDataLst>
              </p:nvPr>
            </p:nvSpPr>
            <p:spPr bwMode="auto">
              <a:xfrm>
                <a:off x="1493" y="1324"/>
                <a:ext cx="77" cy="25"/>
              </a:xfrm>
              <a:prstGeom prst="roundRect">
                <a:avLst>
                  <a:gd name="adj" fmla="val 50000"/>
                </a:avLst>
              </a:prstGeom>
              <a:solidFill>
                <a:srgbClr val="66FFCC"/>
              </a:solidFill>
              <a:ln w="9525">
                <a:noFill/>
                <a:round/>
                <a:headEnd/>
                <a:tailEnd/>
              </a:ln>
              <a:effectLst/>
            </p:spPr>
            <p:txBody>
              <a:bodyPr anchor="ctr"/>
              <a:lstStyle/>
              <a:p>
                <a:endParaRPr lang="en-US" dirty="0"/>
              </a:p>
            </p:txBody>
          </p:sp>
          <p:sp>
            <p:nvSpPr>
              <p:cNvPr id="2854938" name="AutoShape 26"/>
              <p:cNvSpPr>
                <a:spLocks noChangeArrowheads="1"/>
              </p:cNvSpPr>
              <p:nvPr>
                <p:custDataLst>
                  <p:tags r:id="rId26"/>
                </p:custDataLst>
              </p:nvPr>
            </p:nvSpPr>
            <p:spPr bwMode="auto">
              <a:xfrm>
                <a:off x="1209" y="1487"/>
                <a:ext cx="462" cy="147"/>
              </a:xfrm>
              <a:custGeom>
                <a:avLst/>
                <a:gdLst>
                  <a:gd name="G0" fmla="+- 1421 0 0"/>
                  <a:gd name="G1" fmla="+- 21600 0 1421"/>
                  <a:gd name="G2" fmla="*/ 1421 1 2"/>
                  <a:gd name="G3" fmla="+- 21600 0 G2"/>
                  <a:gd name="G4" fmla="+/ 1421 21600 2"/>
                  <a:gd name="G5" fmla="+/ G1 0 2"/>
                  <a:gd name="G6" fmla="*/ 21600 21600 1421"/>
                  <a:gd name="G7" fmla="*/ G6 1 2"/>
                  <a:gd name="G8" fmla="+- 21600 0 G7"/>
                  <a:gd name="G9" fmla="*/ 21600 1 2"/>
                  <a:gd name="G10" fmla="+- 1421 0 G9"/>
                  <a:gd name="G11" fmla="?: G10 G8 0"/>
                  <a:gd name="G12" fmla="?: G10 G7 21600"/>
                  <a:gd name="T0" fmla="*/ 20889 w 21600"/>
                  <a:gd name="T1" fmla="*/ 10800 h 21600"/>
                  <a:gd name="T2" fmla="*/ 10800 w 21600"/>
                  <a:gd name="T3" fmla="*/ 21600 h 21600"/>
                  <a:gd name="T4" fmla="*/ 711 w 21600"/>
                  <a:gd name="T5" fmla="*/ 10800 h 21600"/>
                  <a:gd name="T6" fmla="*/ 10800 w 21600"/>
                  <a:gd name="T7" fmla="*/ 0 h 21600"/>
                  <a:gd name="T8" fmla="*/ 2511 w 21600"/>
                  <a:gd name="T9" fmla="*/ 2511 h 21600"/>
                  <a:gd name="T10" fmla="*/ 19089 w 21600"/>
                  <a:gd name="T11" fmla="*/ 19089 h 21600"/>
                </a:gdLst>
                <a:ahLst/>
                <a:cxnLst>
                  <a:cxn ang="0">
                    <a:pos x="T0" y="T1"/>
                  </a:cxn>
                  <a:cxn ang="0">
                    <a:pos x="T2" y="T3"/>
                  </a:cxn>
                  <a:cxn ang="0">
                    <a:pos x="T4" y="T5"/>
                  </a:cxn>
                  <a:cxn ang="0">
                    <a:pos x="T6" y="T7"/>
                  </a:cxn>
                </a:cxnLst>
                <a:rect l="T8" t="T9" r="T10" b="T11"/>
                <a:pathLst>
                  <a:path w="21600" h="21600">
                    <a:moveTo>
                      <a:pt x="0" y="0"/>
                    </a:moveTo>
                    <a:lnTo>
                      <a:pt x="1421" y="21600"/>
                    </a:lnTo>
                    <a:lnTo>
                      <a:pt x="20179" y="21600"/>
                    </a:lnTo>
                    <a:lnTo>
                      <a:pt x="21600" y="0"/>
                    </a:lnTo>
                    <a:close/>
                  </a:path>
                </a:pathLst>
              </a:custGeom>
              <a:solidFill>
                <a:srgbClr val="999999"/>
              </a:solidFill>
              <a:ln w="9525">
                <a:noFill/>
                <a:miter lim="800000"/>
                <a:headEnd/>
                <a:tailEnd/>
              </a:ln>
              <a:effectLst/>
            </p:spPr>
            <p:txBody>
              <a:bodyPr anchor="ctr"/>
              <a:lstStyle/>
              <a:p>
                <a:endParaRPr lang="en-US" dirty="0"/>
              </a:p>
            </p:txBody>
          </p:sp>
          <p:sp>
            <p:nvSpPr>
              <p:cNvPr id="2854939" name="AutoShape 27"/>
              <p:cNvSpPr>
                <a:spLocks noChangeArrowheads="1"/>
              </p:cNvSpPr>
              <p:nvPr>
                <p:custDataLst>
                  <p:tags r:id="rId27"/>
                </p:custDataLst>
              </p:nvPr>
            </p:nvSpPr>
            <p:spPr bwMode="auto">
              <a:xfrm rot="10800000">
                <a:off x="1209" y="1426"/>
                <a:ext cx="462" cy="62"/>
              </a:xfrm>
              <a:custGeom>
                <a:avLst/>
                <a:gdLst>
                  <a:gd name="G0" fmla="+- 568 0 0"/>
                  <a:gd name="G1" fmla="+- 21600 0 568"/>
                  <a:gd name="G2" fmla="*/ 568 1 2"/>
                  <a:gd name="G3" fmla="+- 21600 0 G2"/>
                  <a:gd name="G4" fmla="+/ 568 21600 2"/>
                  <a:gd name="G5" fmla="+/ G1 0 2"/>
                  <a:gd name="G6" fmla="*/ 21600 21600 568"/>
                  <a:gd name="G7" fmla="*/ G6 1 2"/>
                  <a:gd name="G8" fmla="+- 21600 0 G7"/>
                  <a:gd name="G9" fmla="*/ 21600 1 2"/>
                  <a:gd name="G10" fmla="+- 568 0 G9"/>
                  <a:gd name="G11" fmla="?: G10 G8 0"/>
                  <a:gd name="G12" fmla="?: G10 G7 21600"/>
                  <a:gd name="T0" fmla="*/ 21316 w 21600"/>
                  <a:gd name="T1" fmla="*/ 10800 h 21600"/>
                  <a:gd name="T2" fmla="*/ 10800 w 21600"/>
                  <a:gd name="T3" fmla="*/ 21600 h 21600"/>
                  <a:gd name="T4" fmla="*/ 284 w 21600"/>
                  <a:gd name="T5" fmla="*/ 10800 h 21600"/>
                  <a:gd name="T6" fmla="*/ 10800 w 21600"/>
                  <a:gd name="T7" fmla="*/ 0 h 21600"/>
                  <a:gd name="T8" fmla="*/ 2084 w 21600"/>
                  <a:gd name="T9" fmla="*/ 2084 h 21600"/>
                  <a:gd name="T10" fmla="*/ 19516 w 21600"/>
                  <a:gd name="T11" fmla="*/ 19516 h 21600"/>
                </a:gdLst>
                <a:ahLst/>
                <a:cxnLst>
                  <a:cxn ang="0">
                    <a:pos x="T0" y="T1"/>
                  </a:cxn>
                  <a:cxn ang="0">
                    <a:pos x="T2" y="T3"/>
                  </a:cxn>
                  <a:cxn ang="0">
                    <a:pos x="T4" y="T5"/>
                  </a:cxn>
                  <a:cxn ang="0">
                    <a:pos x="T6" y="T7"/>
                  </a:cxn>
                </a:cxnLst>
                <a:rect l="T8" t="T9" r="T10" b="T11"/>
                <a:pathLst>
                  <a:path w="21600" h="21600">
                    <a:moveTo>
                      <a:pt x="0" y="0"/>
                    </a:moveTo>
                    <a:lnTo>
                      <a:pt x="568" y="21600"/>
                    </a:lnTo>
                    <a:lnTo>
                      <a:pt x="21032" y="21600"/>
                    </a:lnTo>
                    <a:lnTo>
                      <a:pt x="21600" y="0"/>
                    </a:lnTo>
                    <a:close/>
                  </a:path>
                </a:pathLst>
              </a:custGeom>
              <a:solidFill>
                <a:srgbClr val="999999"/>
              </a:solidFill>
              <a:ln w="9525" algn="ctr">
                <a:noFill/>
                <a:miter lim="800000"/>
                <a:headEnd/>
                <a:tailEnd/>
              </a:ln>
              <a:effectLst/>
            </p:spPr>
            <p:txBody>
              <a:bodyPr anchor="ctr"/>
              <a:lstStyle/>
              <a:p>
                <a:endParaRPr lang="en-US" dirty="0"/>
              </a:p>
            </p:txBody>
          </p:sp>
          <p:sp>
            <p:nvSpPr>
              <p:cNvPr id="2854940" name="AutoShape 28"/>
              <p:cNvSpPr>
                <a:spLocks noChangeArrowheads="1"/>
              </p:cNvSpPr>
              <p:nvPr>
                <p:custDataLst>
                  <p:tags r:id="rId28"/>
                </p:custDataLst>
              </p:nvPr>
            </p:nvSpPr>
            <p:spPr bwMode="auto">
              <a:xfrm>
                <a:off x="1221" y="1357"/>
                <a:ext cx="438" cy="160"/>
              </a:xfrm>
              <a:prstGeom prst="roundRect">
                <a:avLst>
                  <a:gd name="adj" fmla="val 50000"/>
                </a:avLst>
              </a:prstGeom>
              <a:solidFill>
                <a:srgbClr val="999999"/>
              </a:solidFill>
              <a:ln w="9525" algn="ctr">
                <a:noFill/>
                <a:round/>
                <a:headEnd/>
                <a:tailEnd/>
              </a:ln>
              <a:effectLst/>
            </p:spPr>
            <p:txBody>
              <a:bodyPr anchor="ctr"/>
              <a:lstStyle/>
              <a:p>
                <a:endParaRPr lang="en-US" dirty="0"/>
              </a:p>
            </p:txBody>
          </p:sp>
          <p:sp>
            <p:nvSpPr>
              <p:cNvPr id="2854941" name="Rectangle 29"/>
              <p:cNvSpPr>
                <a:spLocks noChangeArrowheads="1"/>
              </p:cNvSpPr>
              <p:nvPr>
                <p:custDataLst>
                  <p:tags r:id="rId29"/>
                </p:custDataLst>
              </p:nvPr>
            </p:nvSpPr>
            <p:spPr bwMode="auto">
              <a:xfrm>
                <a:off x="1325" y="1374"/>
                <a:ext cx="231" cy="88"/>
              </a:xfrm>
              <a:prstGeom prst="rect">
                <a:avLst/>
              </a:prstGeom>
              <a:solidFill>
                <a:srgbClr val="CCCCCC"/>
              </a:solidFill>
              <a:ln w="9525">
                <a:noFill/>
                <a:miter lim="800000"/>
                <a:headEnd/>
                <a:tailEnd/>
              </a:ln>
              <a:effectLst/>
            </p:spPr>
            <p:txBody>
              <a:bodyPr anchor="ctr"/>
              <a:lstStyle/>
              <a:p>
                <a:endParaRPr lang="en-US" dirty="0"/>
              </a:p>
            </p:txBody>
          </p:sp>
          <p:sp>
            <p:nvSpPr>
              <p:cNvPr id="2854942" name="AutoShape 30"/>
              <p:cNvSpPr>
                <a:spLocks noChangeArrowheads="1"/>
              </p:cNvSpPr>
              <p:nvPr>
                <p:custDataLst>
                  <p:tags r:id="rId30"/>
                </p:custDataLst>
              </p:nvPr>
            </p:nvSpPr>
            <p:spPr bwMode="auto">
              <a:xfrm rot="5400000">
                <a:off x="1577" y="1376"/>
                <a:ext cx="81" cy="79"/>
              </a:xfrm>
              <a:prstGeom prst="triangle">
                <a:avLst>
                  <a:gd name="adj" fmla="val 83032"/>
                </a:avLst>
              </a:prstGeom>
              <a:solidFill>
                <a:srgbClr val="B2B2B2"/>
              </a:solidFill>
              <a:ln w="9525" algn="ctr">
                <a:noFill/>
                <a:miter lim="800000"/>
                <a:headEnd/>
                <a:tailEnd/>
              </a:ln>
              <a:effectLst/>
            </p:spPr>
            <p:txBody>
              <a:bodyPr anchor="ctr"/>
              <a:lstStyle/>
              <a:p>
                <a:endParaRPr lang="en-US" dirty="0"/>
              </a:p>
            </p:txBody>
          </p:sp>
          <p:sp>
            <p:nvSpPr>
              <p:cNvPr id="2854943" name="AutoShape 31"/>
              <p:cNvSpPr>
                <a:spLocks noChangeArrowheads="1"/>
              </p:cNvSpPr>
              <p:nvPr>
                <p:custDataLst>
                  <p:tags r:id="rId31"/>
                </p:custDataLst>
              </p:nvPr>
            </p:nvSpPr>
            <p:spPr bwMode="auto">
              <a:xfrm rot="16200000" flipH="1">
                <a:off x="1231" y="1378"/>
                <a:ext cx="80" cy="79"/>
              </a:xfrm>
              <a:prstGeom prst="triangle">
                <a:avLst>
                  <a:gd name="adj" fmla="val 83032"/>
                </a:avLst>
              </a:prstGeom>
              <a:solidFill>
                <a:srgbClr val="B2B2B2"/>
              </a:solidFill>
              <a:ln w="9525">
                <a:noFill/>
                <a:miter lim="800000"/>
                <a:headEnd/>
                <a:tailEnd/>
              </a:ln>
              <a:effectLst/>
            </p:spPr>
            <p:txBody>
              <a:bodyPr anchor="ctr"/>
              <a:lstStyle/>
              <a:p>
                <a:endParaRPr lang="en-US" dirty="0"/>
              </a:p>
            </p:txBody>
          </p:sp>
          <p:sp>
            <p:nvSpPr>
              <p:cNvPr id="2854944" name="AutoShape 32"/>
              <p:cNvSpPr>
                <a:spLocks noChangeArrowheads="1"/>
              </p:cNvSpPr>
              <p:nvPr>
                <p:custDataLst>
                  <p:tags r:id="rId32"/>
                </p:custDataLst>
              </p:nvPr>
            </p:nvSpPr>
            <p:spPr bwMode="auto">
              <a:xfrm>
                <a:off x="1292" y="1350"/>
                <a:ext cx="290" cy="19"/>
              </a:xfrm>
              <a:prstGeom prst="roundRect">
                <a:avLst>
                  <a:gd name="adj" fmla="val 30356"/>
                </a:avLst>
              </a:prstGeom>
              <a:solidFill>
                <a:srgbClr val="5F5F5F"/>
              </a:solidFill>
              <a:ln w="9525" algn="ctr">
                <a:noFill/>
                <a:round/>
                <a:headEnd/>
                <a:tailEnd/>
              </a:ln>
              <a:effectLst/>
            </p:spPr>
            <p:txBody>
              <a:bodyPr anchor="ctr"/>
              <a:lstStyle/>
              <a:p>
                <a:endParaRPr lang="en-US" dirty="0"/>
              </a:p>
            </p:txBody>
          </p:sp>
          <p:sp>
            <p:nvSpPr>
              <p:cNvPr id="2854945" name="Line 33"/>
              <p:cNvSpPr>
                <a:spLocks noChangeShapeType="1"/>
              </p:cNvSpPr>
              <p:nvPr>
                <p:custDataLst>
                  <p:tags r:id="rId33"/>
                </p:custDataLst>
              </p:nvPr>
            </p:nvSpPr>
            <p:spPr bwMode="auto">
              <a:xfrm>
                <a:off x="1318" y="1344"/>
                <a:ext cx="244" cy="0"/>
              </a:xfrm>
              <a:prstGeom prst="line">
                <a:avLst/>
              </a:prstGeom>
              <a:noFill/>
              <a:ln w="28575">
                <a:solidFill>
                  <a:srgbClr val="66FFCC"/>
                </a:solidFill>
                <a:round/>
                <a:headEnd/>
                <a:tailEnd/>
              </a:ln>
              <a:effectLst/>
            </p:spPr>
            <p:txBody>
              <a:bodyPr/>
              <a:lstStyle/>
              <a:p>
                <a:endParaRPr lang="en-US" dirty="0"/>
              </a:p>
            </p:txBody>
          </p:sp>
          <p:sp>
            <p:nvSpPr>
              <p:cNvPr id="2854946" name="Line 34"/>
              <p:cNvSpPr>
                <a:spLocks noChangeShapeType="1"/>
              </p:cNvSpPr>
              <p:nvPr>
                <p:custDataLst>
                  <p:tags r:id="rId34"/>
                </p:custDataLst>
              </p:nvPr>
            </p:nvSpPr>
            <p:spPr bwMode="auto">
              <a:xfrm>
                <a:off x="1480" y="1939"/>
                <a:ext cx="0" cy="0"/>
              </a:xfrm>
              <a:prstGeom prst="line">
                <a:avLst/>
              </a:prstGeom>
              <a:noFill/>
              <a:ln w="9525">
                <a:solidFill>
                  <a:schemeClr val="tx1"/>
                </a:solidFill>
                <a:round/>
                <a:headEnd/>
                <a:tailEnd/>
              </a:ln>
              <a:effectLst/>
            </p:spPr>
            <p:txBody>
              <a:bodyPr wrap="none" lIns="180000" tIns="180000" rIns="180000" bIns="180000" anchor="ctr">
                <a:spAutoFit/>
              </a:bodyPr>
              <a:lstStyle/>
              <a:p>
                <a:endParaRPr lang="en-US" dirty="0"/>
              </a:p>
            </p:txBody>
          </p:sp>
          <p:sp>
            <p:nvSpPr>
              <p:cNvPr id="2854947" name="Rectangle 35"/>
              <p:cNvSpPr>
                <a:spLocks noChangeArrowheads="1"/>
              </p:cNvSpPr>
              <p:nvPr>
                <p:custDataLst>
                  <p:tags r:id="rId35"/>
                </p:custDataLst>
              </p:nvPr>
            </p:nvSpPr>
            <p:spPr bwMode="auto">
              <a:xfrm>
                <a:off x="1421" y="2162"/>
                <a:ext cx="54" cy="370"/>
              </a:xfrm>
              <a:prstGeom prst="rect">
                <a:avLst/>
              </a:prstGeom>
              <a:solidFill>
                <a:schemeClr val="bg2"/>
              </a:solidFill>
              <a:ln w="9525" algn="ctr">
                <a:noFill/>
                <a:miter lim="800000"/>
                <a:headEnd/>
                <a:tailEnd/>
              </a:ln>
              <a:effectLst/>
            </p:spPr>
            <p:txBody>
              <a:bodyPr anchor="ctr"/>
              <a:lstStyle/>
              <a:p>
                <a:endParaRPr lang="en-US" dirty="0"/>
              </a:p>
            </p:txBody>
          </p:sp>
          <p:sp>
            <p:nvSpPr>
              <p:cNvPr id="2854948" name="AutoShape 36"/>
              <p:cNvSpPr>
                <a:spLocks noChangeArrowheads="1"/>
              </p:cNvSpPr>
              <p:nvPr>
                <p:custDataLst>
                  <p:tags r:id="rId36"/>
                </p:custDataLst>
              </p:nvPr>
            </p:nvSpPr>
            <p:spPr bwMode="auto">
              <a:xfrm rot="10800000">
                <a:off x="1420" y="2529"/>
                <a:ext cx="55" cy="79"/>
              </a:xfrm>
              <a:prstGeom prst="triangle">
                <a:avLst>
                  <a:gd name="adj" fmla="val 49852"/>
                </a:avLst>
              </a:prstGeom>
              <a:solidFill>
                <a:schemeClr val="bg2"/>
              </a:solidFill>
              <a:ln w="9525" algn="ctr">
                <a:noFill/>
                <a:miter lim="800000"/>
                <a:headEnd/>
                <a:tailEnd/>
              </a:ln>
              <a:effectLst/>
            </p:spPr>
            <p:txBody>
              <a:bodyPr anchor="ctr"/>
              <a:lstStyle/>
              <a:p>
                <a:endParaRPr lang="en-US" dirty="0"/>
              </a:p>
            </p:txBody>
          </p:sp>
          <p:sp>
            <p:nvSpPr>
              <p:cNvPr id="2854949" name="AutoShape 37"/>
              <p:cNvSpPr>
                <a:spLocks noChangeArrowheads="1"/>
              </p:cNvSpPr>
              <p:nvPr>
                <p:custDataLst>
                  <p:tags r:id="rId37"/>
                </p:custDataLst>
              </p:nvPr>
            </p:nvSpPr>
            <p:spPr bwMode="auto">
              <a:xfrm rot="10800000">
                <a:off x="1239" y="1633"/>
                <a:ext cx="181" cy="85"/>
              </a:xfrm>
              <a:prstGeom prst="rtTriangle">
                <a:avLst/>
              </a:prstGeom>
              <a:solidFill>
                <a:srgbClr val="808080"/>
              </a:solidFill>
              <a:ln w="9525" algn="ctr">
                <a:noFill/>
                <a:miter lim="800000"/>
                <a:headEnd/>
                <a:tailEnd/>
              </a:ln>
              <a:effectLst/>
            </p:spPr>
            <p:txBody>
              <a:bodyPr anchor="ctr"/>
              <a:lstStyle/>
              <a:p>
                <a:endParaRPr lang="en-US" dirty="0"/>
              </a:p>
            </p:txBody>
          </p:sp>
          <p:sp>
            <p:nvSpPr>
              <p:cNvPr id="2854950" name="AutoShape 38"/>
              <p:cNvSpPr>
                <a:spLocks noChangeArrowheads="1"/>
              </p:cNvSpPr>
              <p:nvPr>
                <p:custDataLst>
                  <p:tags r:id="rId38"/>
                </p:custDataLst>
              </p:nvPr>
            </p:nvSpPr>
            <p:spPr bwMode="auto">
              <a:xfrm rot="10800000" flipH="1">
                <a:off x="1480" y="1632"/>
                <a:ext cx="161" cy="86"/>
              </a:xfrm>
              <a:prstGeom prst="rtTriangle">
                <a:avLst/>
              </a:prstGeom>
              <a:solidFill>
                <a:srgbClr val="808080"/>
              </a:solidFill>
              <a:ln w="9525" algn="ctr">
                <a:noFill/>
                <a:miter lim="800000"/>
                <a:headEnd/>
                <a:tailEnd/>
              </a:ln>
              <a:effectLst/>
            </p:spPr>
            <p:txBody>
              <a:bodyPr anchor="ctr"/>
              <a:lstStyle/>
              <a:p>
                <a:endParaRPr lang="en-US" dirty="0"/>
              </a:p>
            </p:txBody>
          </p:sp>
          <p:sp>
            <p:nvSpPr>
              <p:cNvPr id="2854951" name="Rectangle 39"/>
              <p:cNvSpPr>
                <a:spLocks noChangeArrowheads="1"/>
              </p:cNvSpPr>
              <p:nvPr>
                <p:custDataLst>
                  <p:tags r:id="rId39"/>
                </p:custDataLst>
              </p:nvPr>
            </p:nvSpPr>
            <p:spPr bwMode="auto">
              <a:xfrm>
                <a:off x="1362" y="1631"/>
                <a:ext cx="169" cy="61"/>
              </a:xfrm>
              <a:prstGeom prst="rect">
                <a:avLst/>
              </a:prstGeom>
              <a:solidFill>
                <a:srgbClr val="808080"/>
              </a:solidFill>
              <a:ln w="9525" algn="ctr">
                <a:noFill/>
                <a:miter lim="800000"/>
                <a:headEnd/>
                <a:tailEnd/>
              </a:ln>
              <a:effectLst/>
            </p:spPr>
            <p:txBody>
              <a:bodyPr anchor="ctr"/>
              <a:lstStyle/>
              <a:p>
                <a:endParaRPr lang="en-US" dirty="0"/>
              </a:p>
            </p:txBody>
          </p:sp>
          <p:sp>
            <p:nvSpPr>
              <p:cNvPr id="2854952" name="Line 40"/>
              <p:cNvSpPr>
                <a:spLocks noChangeShapeType="1"/>
              </p:cNvSpPr>
              <p:nvPr>
                <p:custDataLst>
                  <p:tags r:id="rId40"/>
                </p:custDataLst>
              </p:nvPr>
            </p:nvSpPr>
            <p:spPr bwMode="auto">
              <a:xfrm flipV="1">
                <a:off x="1241" y="1631"/>
                <a:ext cx="121" cy="3"/>
              </a:xfrm>
              <a:prstGeom prst="line">
                <a:avLst/>
              </a:prstGeom>
              <a:noFill/>
              <a:ln w="9525">
                <a:solidFill>
                  <a:srgbClr val="5F5F5F"/>
                </a:solidFill>
                <a:round/>
                <a:headEnd/>
                <a:tailEnd/>
              </a:ln>
              <a:effectLst/>
            </p:spPr>
            <p:txBody>
              <a:bodyPr lIns="180000" tIns="180000" rIns="180000" bIns="180000" anchor="ctr">
                <a:spAutoFit/>
              </a:bodyPr>
              <a:lstStyle/>
              <a:p>
                <a:endParaRPr lang="en-US" dirty="0"/>
              </a:p>
            </p:txBody>
          </p:sp>
          <p:sp>
            <p:nvSpPr>
              <p:cNvPr id="2854953" name="Line 41"/>
              <p:cNvSpPr>
                <a:spLocks noChangeShapeType="1"/>
              </p:cNvSpPr>
              <p:nvPr>
                <p:custDataLst>
                  <p:tags r:id="rId41"/>
                </p:custDataLst>
              </p:nvPr>
            </p:nvSpPr>
            <p:spPr bwMode="auto">
              <a:xfrm>
                <a:off x="1530" y="1631"/>
                <a:ext cx="107" cy="3"/>
              </a:xfrm>
              <a:prstGeom prst="line">
                <a:avLst/>
              </a:prstGeom>
              <a:noFill/>
              <a:ln w="9525">
                <a:solidFill>
                  <a:srgbClr val="5F5F5F"/>
                </a:solidFill>
                <a:round/>
                <a:headEnd/>
                <a:tailEnd/>
              </a:ln>
              <a:effectLst/>
            </p:spPr>
            <p:txBody>
              <a:bodyPr lIns="180000" tIns="180000" rIns="180000" bIns="180000" anchor="ctr">
                <a:spAutoFit/>
              </a:bodyPr>
              <a:lstStyle/>
              <a:p>
                <a:endParaRPr lang="en-US" dirty="0"/>
              </a:p>
            </p:txBody>
          </p:sp>
          <p:sp>
            <p:nvSpPr>
              <p:cNvPr id="2854954" name="Line 42"/>
              <p:cNvSpPr>
                <a:spLocks noChangeShapeType="1"/>
              </p:cNvSpPr>
              <p:nvPr>
                <p:custDataLst>
                  <p:tags r:id="rId42"/>
                </p:custDataLst>
              </p:nvPr>
            </p:nvSpPr>
            <p:spPr bwMode="auto">
              <a:xfrm>
                <a:off x="1359" y="1632"/>
                <a:ext cx="176" cy="0"/>
              </a:xfrm>
              <a:prstGeom prst="line">
                <a:avLst/>
              </a:prstGeom>
              <a:noFill/>
              <a:ln w="9525">
                <a:solidFill>
                  <a:srgbClr val="5F5F5F"/>
                </a:solidFill>
                <a:round/>
                <a:headEnd/>
                <a:tailEnd/>
              </a:ln>
              <a:effectLst/>
            </p:spPr>
            <p:txBody>
              <a:bodyPr lIns="180000" tIns="180000" rIns="180000" bIns="180000" anchor="ctr">
                <a:spAutoFit/>
              </a:bodyPr>
              <a:lstStyle/>
              <a:p>
                <a:endParaRPr lang="en-US" dirty="0"/>
              </a:p>
            </p:txBody>
          </p:sp>
          <p:sp>
            <p:nvSpPr>
              <p:cNvPr id="2854955" name="AutoShape 43"/>
              <p:cNvSpPr>
                <a:spLocks noChangeArrowheads="1"/>
              </p:cNvSpPr>
              <p:nvPr>
                <p:custDataLst>
                  <p:tags r:id="rId43"/>
                </p:custDataLst>
              </p:nvPr>
            </p:nvSpPr>
            <p:spPr bwMode="auto">
              <a:xfrm>
                <a:off x="1362" y="1689"/>
                <a:ext cx="170" cy="60"/>
              </a:xfrm>
              <a:custGeom>
                <a:avLst/>
                <a:gdLst>
                  <a:gd name="G0" fmla="+- 2501 0 0"/>
                  <a:gd name="G1" fmla="+- 21600 0 2501"/>
                  <a:gd name="G2" fmla="*/ 2501 1 2"/>
                  <a:gd name="G3" fmla="+- 21600 0 G2"/>
                  <a:gd name="G4" fmla="+/ 2501 21600 2"/>
                  <a:gd name="G5" fmla="+/ G1 0 2"/>
                  <a:gd name="G6" fmla="*/ 21600 21600 2501"/>
                  <a:gd name="G7" fmla="*/ G6 1 2"/>
                  <a:gd name="G8" fmla="+- 21600 0 G7"/>
                  <a:gd name="G9" fmla="*/ 21600 1 2"/>
                  <a:gd name="G10" fmla="+- 2501 0 G9"/>
                  <a:gd name="G11" fmla="?: G10 G8 0"/>
                  <a:gd name="G12" fmla="?: G10 G7 21600"/>
                  <a:gd name="T0" fmla="*/ 20349 w 21600"/>
                  <a:gd name="T1" fmla="*/ 10800 h 21600"/>
                  <a:gd name="T2" fmla="*/ 10800 w 21600"/>
                  <a:gd name="T3" fmla="*/ 21600 h 21600"/>
                  <a:gd name="T4" fmla="*/ 1251 w 21600"/>
                  <a:gd name="T5" fmla="*/ 10800 h 21600"/>
                  <a:gd name="T6" fmla="*/ 10800 w 21600"/>
                  <a:gd name="T7" fmla="*/ 0 h 21600"/>
                  <a:gd name="T8" fmla="*/ 3051 w 21600"/>
                  <a:gd name="T9" fmla="*/ 3051 h 21600"/>
                  <a:gd name="T10" fmla="*/ 18549 w 21600"/>
                  <a:gd name="T11" fmla="*/ 18549 h 21600"/>
                </a:gdLst>
                <a:ahLst/>
                <a:cxnLst>
                  <a:cxn ang="0">
                    <a:pos x="T0" y="T1"/>
                  </a:cxn>
                  <a:cxn ang="0">
                    <a:pos x="T2" y="T3"/>
                  </a:cxn>
                  <a:cxn ang="0">
                    <a:pos x="T4" y="T5"/>
                  </a:cxn>
                  <a:cxn ang="0">
                    <a:pos x="T6" y="T7"/>
                  </a:cxn>
                </a:cxnLst>
                <a:rect l="T8" t="T9" r="T10" b="T11"/>
                <a:pathLst>
                  <a:path w="21600" h="21600">
                    <a:moveTo>
                      <a:pt x="0" y="0"/>
                    </a:moveTo>
                    <a:lnTo>
                      <a:pt x="2501" y="21600"/>
                    </a:lnTo>
                    <a:lnTo>
                      <a:pt x="19099" y="21600"/>
                    </a:lnTo>
                    <a:lnTo>
                      <a:pt x="21600" y="0"/>
                    </a:lnTo>
                    <a:close/>
                  </a:path>
                </a:pathLst>
              </a:custGeom>
              <a:solidFill>
                <a:srgbClr val="999999"/>
              </a:solidFill>
              <a:ln w="9525" algn="ctr">
                <a:noFill/>
                <a:miter lim="800000"/>
                <a:headEnd/>
                <a:tailEnd/>
              </a:ln>
              <a:effectLst/>
            </p:spPr>
            <p:txBody>
              <a:bodyPr anchor="ctr"/>
              <a:lstStyle/>
              <a:p>
                <a:endParaRPr lang="en-US" dirty="0"/>
              </a:p>
            </p:txBody>
          </p:sp>
          <p:sp>
            <p:nvSpPr>
              <p:cNvPr id="2854956" name="AutoShape 44" descr="Narrow horizontal"/>
              <p:cNvSpPr>
                <a:spLocks noChangeArrowheads="1"/>
              </p:cNvSpPr>
              <p:nvPr>
                <p:custDataLst>
                  <p:tags r:id="rId44"/>
                </p:custDataLst>
              </p:nvPr>
            </p:nvSpPr>
            <p:spPr bwMode="auto">
              <a:xfrm>
                <a:off x="1379" y="1761"/>
                <a:ext cx="137" cy="60"/>
              </a:xfrm>
              <a:custGeom>
                <a:avLst/>
                <a:gdLst>
                  <a:gd name="G0" fmla="+- 2501 0 0"/>
                  <a:gd name="G1" fmla="+- 21600 0 2501"/>
                  <a:gd name="G2" fmla="*/ 2501 1 2"/>
                  <a:gd name="G3" fmla="+- 21600 0 G2"/>
                  <a:gd name="G4" fmla="+/ 2501 21600 2"/>
                  <a:gd name="G5" fmla="+/ G1 0 2"/>
                  <a:gd name="G6" fmla="*/ 21600 21600 2501"/>
                  <a:gd name="G7" fmla="*/ G6 1 2"/>
                  <a:gd name="G8" fmla="+- 21600 0 G7"/>
                  <a:gd name="G9" fmla="*/ 21600 1 2"/>
                  <a:gd name="G10" fmla="+- 2501 0 G9"/>
                  <a:gd name="G11" fmla="?: G10 G8 0"/>
                  <a:gd name="G12" fmla="?: G10 G7 21600"/>
                  <a:gd name="T0" fmla="*/ 20349 w 21600"/>
                  <a:gd name="T1" fmla="*/ 10800 h 21600"/>
                  <a:gd name="T2" fmla="*/ 10800 w 21600"/>
                  <a:gd name="T3" fmla="*/ 21600 h 21600"/>
                  <a:gd name="T4" fmla="*/ 1251 w 21600"/>
                  <a:gd name="T5" fmla="*/ 10800 h 21600"/>
                  <a:gd name="T6" fmla="*/ 10800 w 21600"/>
                  <a:gd name="T7" fmla="*/ 0 h 21600"/>
                  <a:gd name="T8" fmla="*/ 3051 w 21600"/>
                  <a:gd name="T9" fmla="*/ 3051 h 21600"/>
                  <a:gd name="T10" fmla="*/ 18549 w 21600"/>
                  <a:gd name="T11" fmla="*/ 18549 h 21600"/>
                </a:gdLst>
                <a:ahLst/>
                <a:cxnLst>
                  <a:cxn ang="0">
                    <a:pos x="T0" y="T1"/>
                  </a:cxn>
                  <a:cxn ang="0">
                    <a:pos x="T2" y="T3"/>
                  </a:cxn>
                  <a:cxn ang="0">
                    <a:pos x="T4" y="T5"/>
                  </a:cxn>
                  <a:cxn ang="0">
                    <a:pos x="T6" y="T7"/>
                  </a:cxn>
                </a:cxnLst>
                <a:rect l="T8" t="T9" r="T10" b="T11"/>
                <a:pathLst>
                  <a:path w="21600" h="21600">
                    <a:moveTo>
                      <a:pt x="0" y="0"/>
                    </a:moveTo>
                    <a:lnTo>
                      <a:pt x="2501" y="21600"/>
                    </a:lnTo>
                    <a:lnTo>
                      <a:pt x="19099" y="21600"/>
                    </a:lnTo>
                    <a:lnTo>
                      <a:pt x="21600" y="0"/>
                    </a:lnTo>
                    <a:close/>
                  </a:path>
                </a:pathLst>
              </a:custGeom>
              <a:pattFill prst="narHorz">
                <a:fgClr>
                  <a:schemeClr val="bg2"/>
                </a:fgClr>
                <a:bgClr>
                  <a:srgbClr val="999999"/>
                </a:bgClr>
              </a:pattFill>
              <a:ln w="9525" algn="ctr">
                <a:noFill/>
                <a:miter lim="800000"/>
                <a:headEnd/>
                <a:tailEnd/>
              </a:ln>
              <a:effectLst/>
            </p:spPr>
            <p:txBody>
              <a:bodyPr anchor="ctr"/>
              <a:lstStyle/>
              <a:p>
                <a:endParaRPr lang="en-US" dirty="0"/>
              </a:p>
            </p:txBody>
          </p:sp>
          <p:sp>
            <p:nvSpPr>
              <p:cNvPr id="2854957" name="Rectangle 45"/>
              <p:cNvSpPr>
                <a:spLocks noChangeArrowheads="1"/>
              </p:cNvSpPr>
              <p:nvPr>
                <p:custDataLst>
                  <p:tags r:id="rId45"/>
                </p:custDataLst>
              </p:nvPr>
            </p:nvSpPr>
            <p:spPr bwMode="auto">
              <a:xfrm>
                <a:off x="1424" y="1736"/>
                <a:ext cx="47" cy="39"/>
              </a:xfrm>
              <a:prstGeom prst="rect">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58" name="Rectangle 46"/>
              <p:cNvSpPr>
                <a:spLocks noChangeArrowheads="1"/>
              </p:cNvSpPr>
              <p:nvPr>
                <p:custDataLst>
                  <p:tags r:id="rId46"/>
                </p:custDataLst>
              </p:nvPr>
            </p:nvSpPr>
            <p:spPr bwMode="auto">
              <a:xfrm>
                <a:off x="1476" y="1736"/>
                <a:ext cx="35" cy="39"/>
              </a:xfrm>
              <a:prstGeom prst="rect">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59" name="Rectangle 47"/>
              <p:cNvSpPr>
                <a:spLocks noChangeArrowheads="1"/>
              </p:cNvSpPr>
              <p:nvPr>
                <p:custDataLst>
                  <p:tags r:id="rId47"/>
                </p:custDataLst>
              </p:nvPr>
            </p:nvSpPr>
            <p:spPr bwMode="auto">
              <a:xfrm>
                <a:off x="1384" y="1736"/>
                <a:ext cx="35" cy="39"/>
              </a:xfrm>
              <a:prstGeom prst="rect">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60" name="Rectangle 48"/>
              <p:cNvSpPr>
                <a:spLocks noChangeArrowheads="1"/>
              </p:cNvSpPr>
              <p:nvPr>
                <p:custDataLst>
                  <p:tags r:id="rId48"/>
                </p:custDataLst>
              </p:nvPr>
            </p:nvSpPr>
            <p:spPr bwMode="auto">
              <a:xfrm>
                <a:off x="1513" y="1734"/>
                <a:ext cx="16" cy="39"/>
              </a:xfrm>
              <a:prstGeom prst="rect">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61" name="Rectangle 49"/>
              <p:cNvSpPr>
                <a:spLocks noChangeArrowheads="1"/>
              </p:cNvSpPr>
              <p:nvPr>
                <p:custDataLst>
                  <p:tags r:id="rId49"/>
                </p:custDataLst>
              </p:nvPr>
            </p:nvSpPr>
            <p:spPr bwMode="auto">
              <a:xfrm>
                <a:off x="1366" y="1734"/>
                <a:ext cx="15" cy="39"/>
              </a:xfrm>
              <a:prstGeom prst="rect">
                <a:avLst/>
              </a:prstGeom>
              <a:solidFill>
                <a:srgbClr val="808080"/>
              </a:solidFill>
              <a:ln w="19050" algn="ctr">
                <a:solidFill>
                  <a:srgbClr val="5F5F5F"/>
                </a:solidFill>
                <a:miter lim="800000"/>
                <a:headEnd/>
                <a:tailEnd/>
              </a:ln>
              <a:effectLst/>
            </p:spPr>
            <p:txBody>
              <a:bodyPr lIns="180000" tIns="180000" rIns="180000" bIns="180000" anchor="ctr">
                <a:spAutoFit/>
              </a:bodyPr>
              <a:lstStyle/>
              <a:p>
                <a:endParaRPr lang="en-US" dirty="0"/>
              </a:p>
            </p:txBody>
          </p:sp>
          <p:sp>
            <p:nvSpPr>
              <p:cNvPr id="2854962" name="Line 50"/>
              <p:cNvSpPr>
                <a:spLocks noChangeShapeType="1"/>
              </p:cNvSpPr>
              <p:nvPr>
                <p:custDataLst>
                  <p:tags r:id="rId50"/>
                </p:custDataLst>
              </p:nvPr>
            </p:nvSpPr>
            <p:spPr bwMode="auto">
              <a:xfrm>
                <a:off x="1364" y="1775"/>
                <a:ext cx="166" cy="0"/>
              </a:xfrm>
              <a:prstGeom prst="line">
                <a:avLst/>
              </a:prstGeom>
              <a:noFill/>
              <a:ln w="19050">
                <a:solidFill>
                  <a:srgbClr val="5F5F5F"/>
                </a:solidFill>
                <a:round/>
                <a:headEnd/>
                <a:tailEnd/>
              </a:ln>
              <a:effectLst/>
            </p:spPr>
            <p:txBody>
              <a:bodyPr lIns="180000" tIns="180000" rIns="180000" bIns="180000" anchor="ctr">
                <a:spAutoFit/>
              </a:bodyPr>
              <a:lstStyle/>
              <a:p>
                <a:endParaRPr lang="en-US" dirty="0"/>
              </a:p>
            </p:txBody>
          </p:sp>
          <p:sp>
            <p:nvSpPr>
              <p:cNvPr id="2854963" name="Line 51"/>
              <p:cNvSpPr>
                <a:spLocks noChangeShapeType="1"/>
              </p:cNvSpPr>
              <p:nvPr>
                <p:custDataLst>
                  <p:tags r:id="rId51"/>
                </p:custDataLst>
              </p:nvPr>
            </p:nvSpPr>
            <p:spPr bwMode="auto">
              <a:xfrm>
                <a:off x="1364" y="1733"/>
                <a:ext cx="166" cy="0"/>
              </a:xfrm>
              <a:prstGeom prst="line">
                <a:avLst/>
              </a:prstGeom>
              <a:noFill/>
              <a:ln w="19050">
                <a:solidFill>
                  <a:srgbClr val="5F5F5F"/>
                </a:solidFill>
                <a:round/>
                <a:headEnd/>
                <a:tailEnd/>
              </a:ln>
              <a:effectLst/>
            </p:spPr>
            <p:txBody>
              <a:bodyPr lIns="180000" tIns="180000" rIns="180000" bIns="180000" anchor="ctr">
                <a:spAutoFit/>
              </a:bodyPr>
              <a:lstStyle/>
              <a:p>
                <a:endParaRPr lang="en-US" dirty="0"/>
              </a:p>
            </p:txBody>
          </p:sp>
        </p:grpSp>
        <p:sp>
          <p:nvSpPr>
            <p:cNvPr id="2854964" name="Rectangle 52"/>
            <p:cNvSpPr>
              <a:spLocks noChangeArrowheads="1"/>
            </p:cNvSpPr>
            <p:nvPr>
              <p:custDataLst>
                <p:tags r:id="rId18"/>
              </p:custDataLst>
            </p:nvPr>
          </p:nvSpPr>
          <p:spPr bwMode="auto">
            <a:xfrm>
              <a:off x="1152" y="1572"/>
              <a:ext cx="576" cy="60"/>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54965" name="Line 53"/>
            <p:cNvSpPr>
              <a:spLocks noChangeShapeType="1"/>
            </p:cNvSpPr>
            <p:nvPr>
              <p:custDataLst>
                <p:tags r:id="rId19"/>
              </p:custDataLst>
            </p:nvPr>
          </p:nvSpPr>
          <p:spPr bwMode="auto">
            <a:xfrm flipH="1">
              <a:off x="1440" y="1482"/>
              <a:ext cx="258" cy="294"/>
            </a:xfrm>
            <a:prstGeom prst="line">
              <a:avLst/>
            </a:prstGeom>
            <a:noFill/>
            <a:ln w="9525">
              <a:solidFill>
                <a:schemeClr val="tx1"/>
              </a:solidFill>
              <a:round/>
              <a:headEnd/>
              <a:tailEnd type="triangle" w="med" len="med"/>
            </a:ln>
            <a:effectLst/>
          </p:spPr>
          <p:txBody>
            <a:bodyPr lIns="180000" tIns="180000" rIns="180000" bIns="180000" anchor="ctr">
              <a:spAutoFit/>
            </a:bodyPr>
            <a:lstStyle/>
            <a:p>
              <a:endParaRPr lang="en-US" dirty="0"/>
            </a:p>
          </p:txBody>
        </p:sp>
      </p:grpSp>
      <p:graphicFrame>
        <p:nvGraphicFramePr>
          <p:cNvPr id="2854966" name="Rectangle 54" hidden="1"/>
          <p:cNvGraphicFramePr>
            <a:graphicFrameLocks/>
          </p:cNvGraphicFramePr>
          <p:nvPr>
            <p:custDataLst>
              <p:tags r:id="rId2"/>
            </p:custDataLst>
            <p:extLst>
              <p:ext uri="{D42A27DB-BD31-4B8C-83A1-F6EECF244321}">
                <p14:modId xmlns:p14="http://schemas.microsoft.com/office/powerpoint/2010/main" val="33137448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64" name="think-cell Slide" r:id="rId54" imgW="0" imgH="0" progId="TCLayout.ActiveDocument.1">
                  <p:embed/>
                </p:oleObj>
              </mc:Choice>
              <mc:Fallback>
                <p:oleObj name="think-cell Slide" r:id="rId5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54967" name="Rectangle 55"/>
          <p:cNvSpPr>
            <a:spLocks noChangeArrowheads="1"/>
          </p:cNvSpPr>
          <p:nvPr/>
        </p:nvSpPr>
        <p:spPr bwMode="auto">
          <a:xfrm>
            <a:off x="4716463" y="1557338"/>
            <a:ext cx="4427537" cy="4751387"/>
          </a:xfrm>
          <a:prstGeom prst="rect">
            <a:avLst/>
          </a:prstGeom>
          <a:solidFill>
            <a:schemeClr val="bg1"/>
          </a:solidFill>
          <a:ln w="9525">
            <a:noFill/>
            <a:miter lim="800000"/>
            <a:headEnd/>
            <a:tailEnd/>
          </a:ln>
          <a:effectLst/>
        </p:spPr>
        <p:txBody>
          <a:bodyPr lIns="180000" tIns="360000" rIns="180000" bIns="180000"/>
          <a:lstStyle/>
          <a:p>
            <a:pPr>
              <a:spcBef>
                <a:spcPct val="0"/>
              </a:spcBef>
              <a:tabLst>
                <a:tab pos="2686050" algn="r"/>
              </a:tabLst>
            </a:pPr>
            <a:r>
              <a:rPr lang="de-DE" sz="2000" b="1" dirty="0"/>
              <a:t>Nozzle considerations</a:t>
            </a:r>
          </a:p>
          <a:p>
            <a:pPr marL="265113" lvl="1" indent="-263525">
              <a:spcBef>
                <a:spcPct val="30000"/>
              </a:spcBef>
              <a:buFont typeface="Wingdings" pitchFamily="2" charset="2"/>
              <a:buChar char="§"/>
              <a:tabLst>
                <a:tab pos="2686050" algn="r"/>
              </a:tabLst>
            </a:pPr>
            <a:r>
              <a:rPr lang="en-US" sz="2000" dirty="0"/>
              <a:t>Rod antenna shield should extend 0.4” below nozzle</a:t>
            </a:r>
          </a:p>
          <a:p>
            <a:pPr marL="265113" lvl="1" indent="-263525">
              <a:spcBef>
                <a:spcPct val="30000"/>
              </a:spcBef>
              <a:buFont typeface="Wingdings" pitchFamily="2" charset="2"/>
              <a:buChar char="§"/>
              <a:tabLst>
                <a:tab pos="2686050" algn="r"/>
              </a:tabLst>
            </a:pPr>
            <a:r>
              <a:rPr lang="en-US" sz="2000" dirty="0"/>
              <a:t>Measure nozzle from inside</a:t>
            </a:r>
          </a:p>
          <a:p>
            <a:pPr marL="265113" lvl="1" indent="-263525">
              <a:spcBef>
                <a:spcPct val="30000"/>
              </a:spcBef>
              <a:buClr>
                <a:srgbClr val="FFFFFF"/>
              </a:buClr>
              <a:tabLst>
                <a:tab pos="2686050" algn="r"/>
              </a:tabLst>
            </a:pPr>
            <a:endParaRPr lang="en-US" sz="2000" dirty="0"/>
          </a:p>
        </p:txBody>
      </p:sp>
    </p:spTree>
    <p:extLst>
      <p:ext uri="{BB962C8B-B14F-4D97-AF65-F5344CB8AC3E}">
        <p14:creationId xmlns:p14="http://schemas.microsoft.com/office/powerpoint/2010/main" val="239228673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1058" name="Rectangle 2"/>
          <p:cNvSpPr>
            <a:spLocks noGrp="1" noChangeAspect="1" noChangeArrowheads="1"/>
          </p:cNvSpPr>
          <p:nvPr>
            <p:ph type="title"/>
          </p:nvPr>
        </p:nvSpPr>
        <p:spPr/>
        <p:txBody>
          <a:bodyPr>
            <a:normAutofit/>
          </a:bodyPr>
          <a:lstStyle/>
          <a:p>
            <a:r>
              <a:rPr lang="en-US" sz="3200" dirty="0"/>
              <a:t>Mounting Considerations</a:t>
            </a:r>
          </a:p>
        </p:txBody>
      </p:sp>
      <p:graphicFrame>
        <p:nvGraphicFramePr>
          <p:cNvPr id="2861060" name="Rectangle 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88" name="think-cell Slide" r:id="rId26" imgW="0" imgH="0" progId="TCLayout.ActiveDocument.1">
                  <p:embed/>
                </p:oleObj>
              </mc:Choice>
              <mc:Fallback>
                <p:oleObj name="think-cell Slide" r:id="rId2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1062" name="Freeform 6"/>
          <p:cNvSpPr>
            <a:spLocks/>
          </p:cNvSpPr>
          <p:nvPr/>
        </p:nvSpPr>
        <p:spPr bwMode="auto">
          <a:xfrm>
            <a:off x="1162050" y="2933700"/>
            <a:ext cx="2524125" cy="3457575"/>
          </a:xfrm>
          <a:custGeom>
            <a:avLst/>
            <a:gdLst/>
            <a:ahLst/>
            <a:cxnLst>
              <a:cxn ang="0">
                <a:pos x="0" y="0"/>
              </a:cxn>
              <a:cxn ang="0">
                <a:pos x="24" y="2066"/>
              </a:cxn>
              <a:cxn ang="0">
                <a:pos x="294" y="2178"/>
              </a:cxn>
              <a:cxn ang="0">
                <a:pos x="492" y="2094"/>
              </a:cxn>
              <a:cxn ang="0">
                <a:pos x="762" y="2100"/>
              </a:cxn>
              <a:cxn ang="0">
                <a:pos x="1278" y="2154"/>
              </a:cxn>
              <a:cxn ang="0">
                <a:pos x="1350" y="1986"/>
              </a:cxn>
              <a:cxn ang="0">
                <a:pos x="1590" y="1674"/>
              </a:cxn>
              <a:cxn ang="0">
                <a:pos x="1434" y="1302"/>
              </a:cxn>
              <a:cxn ang="0">
                <a:pos x="1506" y="822"/>
              </a:cxn>
              <a:cxn ang="0">
                <a:pos x="1566" y="462"/>
              </a:cxn>
              <a:cxn ang="0">
                <a:pos x="1572" y="162"/>
              </a:cxn>
              <a:cxn ang="0">
                <a:pos x="1442" y="35"/>
              </a:cxn>
              <a:cxn ang="0">
                <a:pos x="0" y="0"/>
              </a:cxn>
            </a:cxnLst>
            <a:rect l="0" t="0" r="r" b="b"/>
            <a:pathLst>
              <a:path w="1590" h="2178">
                <a:moveTo>
                  <a:pt x="0" y="0"/>
                </a:moveTo>
                <a:lnTo>
                  <a:pt x="24" y="2066"/>
                </a:lnTo>
                <a:lnTo>
                  <a:pt x="294" y="2178"/>
                </a:lnTo>
                <a:lnTo>
                  <a:pt x="492" y="2094"/>
                </a:lnTo>
                <a:lnTo>
                  <a:pt x="762" y="2100"/>
                </a:lnTo>
                <a:lnTo>
                  <a:pt x="1278" y="2154"/>
                </a:lnTo>
                <a:lnTo>
                  <a:pt x="1350" y="1986"/>
                </a:lnTo>
                <a:lnTo>
                  <a:pt x="1590" y="1674"/>
                </a:lnTo>
                <a:lnTo>
                  <a:pt x="1434" y="1302"/>
                </a:lnTo>
                <a:lnTo>
                  <a:pt x="1506" y="822"/>
                </a:lnTo>
                <a:lnTo>
                  <a:pt x="1566" y="462"/>
                </a:lnTo>
                <a:lnTo>
                  <a:pt x="1572" y="162"/>
                </a:lnTo>
                <a:lnTo>
                  <a:pt x="1442" y="35"/>
                </a:lnTo>
                <a:lnTo>
                  <a:pt x="0" y="0"/>
                </a:lnTo>
                <a:close/>
              </a:path>
            </a:pathLst>
          </a:custGeom>
          <a:solidFill>
            <a:srgbClr val="CCCCCC"/>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61063" name="Rectangle 7"/>
          <p:cNvSpPr>
            <a:spLocks noChangeArrowheads="1"/>
          </p:cNvSpPr>
          <p:nvPr/>
        </p:nvSpPr>
        <p:spPr bwMode="auto">
          <a:xfrm>
            <a:off x="2028825" y="2571750"/>
            <a:ext cx="495300" cy="419100"/>
          </a:xfrm>
          <a:prstGeom prst="rect">
            <a:avLst/>
          </a:prstGeom>
          <a:solidFill>
            <a:srgbClr val="CCCCCC"/>
          </a:solidFill>
          <a:ln w="9525" algn="ctr">
            <a:noFill/>
            <a:miter lim="800000"/>
            <a:headEnd/>
            <a:tailEnd/>
          </a:ln>
          <a:effectLst/>
        </p:spPr>
        <p:txBody>
          <a:bodyPr wrap="none" lIns="180000" tIns="180000" rIns="180000" bIns="180000" anchor="ctr">
            <a:spAutoFit/>
          </a:bodyPr>
          <a:lstStyle/>
          <a:p>
            <a:endParaRPr lang="en-US" dirty="0"/>
          </a:p>
        </p:txBody>
      </p:sp>
      <p:sp>
        <p:nvSpPr>
          <p:cNvPr id="2861064" name="Freeform 8"/>
          <p:cNvSpPr>
            <a:spLocks/>
          </p:cNvSpPr>
          <p:nvPr/>
        </p:nvSpPr>
        <p:spPr bwMode="auto">
          <a:xfrm>
            <a:off x="1789113" y="2952750"/>
            <a:ext cx="958850" cy="3014663"/>
          </a:xfrm>
          <a:custGeom>
            <a:avLst/>
            <a:gdLst/>
            <a:ahLst/>
            <a:cxnLst>
              <a:cxn ang="0">
                <a:pos x="289" y="84"/>
              </a:cxn>
              <a:cxn ang="0">
                <a:pos x="0" y="1539"/>
              </a:cxn>
              <a:cxn ang="0">
                <a:pos x="316" y="1899"/>
              </a:cxn>
              <a:cxn ang="0">
                <a:pos x="604" y="1538"/>
              </a:cxn>
              <a:cxn ang="0">
                <a:pos x="342" y="86"/>
              </a:cxn>
              <a:cxn ang="0">
                <a:pos x="307" y="0"/>
              </a:cxn>
              <a:cxn ang="0">
                <a:pos x="289" y="84"/>
              </a:cxn>
            </a:cxnLst>
            <a:rect l="0" t="0" r="r" b="b"/>
            <a:pathLst>
              <a:path w="604" h="1899">
                <a:moveTo>
                  <a:pt x="289" y="84"/>
                </a:moveTo>
                <a:lnTo>
                  <a:pt x="0" y="1539"/>
                </a:lnTo>
                <a:cubicBezTo>
                  <a:pt x="4" y="1841"/>
                  <a:pt x="215" y="1899"/>
                  <a:pt x="316" y="1899"/>
                </a:cubicBezTo>
                <a:cubicBezTo>
                  <a:pt x="417" y="1899"/>
                  <a:pt x="600" y="1840"/>
                  <a:pt x="604" y="1538"/>
                </a:cubicBezTo>
                <a:lnTo>
                  <a:pt x="342" y="86"/>
                </a:lnTo>
                <a:lnTo>
                  <a:pt x="307" y="0"/>
                </a:lnTo>
                <a:lnTo>
                  <a:pt x="289" y="84"/>
                </a:lnTo>
                <a:close/>
              </a:path>
            </a:pathLst>
          </a:custGeom>
          <a:solidFill>
            <a:schemeClr val="accent1"/>
          </a:solidFill>
          <a:ln w="9525" cap="flat" cmpd="sng">
            <a:noFill/>
            <a:prstDash val="solid"/>
            <a:round/>
            <a:headEnd/>
            <a:tailEnd/>
          </a:ln>
          <a:effectLst/>
        </p:spPr>
        <p:txBody>
          <a:bodyPr wrap="none" lIns="180000" tIns="180000" rIns="180000" bIns="180000" anchor="ctr">
            <a:spAutoFit/>
          </a:bodyPr>
          <a:lstStyle/>
          <a:p>
            <a:endParaRPr lang="en-US" dirty="0"/>
          </a:p>
        </p:txBody>
      </p:sp>
      <p:sp>
        <p:nvSpPr>
          <p:cNvPr id="2861065" name="Line 9"/>
          <p:cNvSpPr>
            <a:spLocks noChangeShapeType="1"/>
          </p:cNvSpPr>
          <p:nvPr/>
        </p:nvSpPr>
        <p:spPr bwMode="auto">
          <a:xfrm flipH="1" flipV="1">
            <a:off x="1804988" y="5392738"/>
            <a:ext cx="263525" cy="0"/>
          </a:xfrm>
          <a:prstGeom prst="line">
            <a:avLst/>
          </a:prstGeom>
          <a:noFill/>
          <a:ln w="9525">
            <a:solidFill>
              <a:schemeClr val="tx1"/>
            </a:solidFill>
            <a:round/>
            <a:headEnd/>
            <a:tailEnd type="triangle" w="med" len="med"/>
          </a:ln>
          <a:effectLst/>
        </p:spPr>
        <p:txBody>
          <a:bodyPr lIns="180000" tIns="180000" rIns="180000" bIns="180000" anchor="ctr">
            <a:spAutoFit/>
          </a:bodyPr>
          <a:lstStyle/>
          <a:p>
            <a:endParaRPr lang="en-US" dirty="0"/>
          </a:p>
        </p:txBody>
      </p:sp>
      <p:sp>
        <p:nvSpPr>
          <p:cNvPr id="2861066" name="Text Box 10"/>
          <p:cNvSpPr txBox="1">
            <a:spLocks noChangeArrowheads="1"/>
          </p:cNvSpPr>
          <p:nvPr/>
        </p:nvSpPr>
        <p:spPr bwMode="auto">
          <a:xfrm>
            <a:off x="2011363" y="5070475"/>
            <a:ext cx="552450" cy="603250"/>
          </a:xfrm>
          <a:prstGeom prst="rect">
            <a:avLst/>
          </a:prstGeom>
          <a:noFill/>
          <a:ln w="9525" algn="ctr">
            <a:noFill/>
            <a:miter lim="800000"/>
            <a:headEnd/>
            <a:tailEnd/>
          </a:ln>
          <a:effectLst/>
        </p:spPr>
        <p:txBody>
          <a:bodyPr wrap="none" lIns="180000" tIns="180000" rIns="180000" bIns="180000">
            <a:spAutoFit/>
          </a:bodyPr>
          <a:lstStyle/>
          <a:p>
            <a:r>
              <a:rPr lang="en-US" dirty="0"/>
              <a:t>8</a:t>
            </a:r>
            <a:r>
              <a:rPr lang="en-US" dirty="0">
                <a:cs typeface="Arial" charset="0"/>
              </a:rPr>
              <a:t>°</a:t>
            </a:r>
          </a:p>
        </p:txBody>
      </p:sp>
      <p:sp>
        <p:nvSpPr>
          <p:cNvPr id="2861067" name="Rectangle 11"/>
          <p:cNvSpPr>
            <a:spLocks noChangeArrowheads="1"/>
          </p:cNvSpPr>
          <p:nvPr/>
        </p:nvSpPr>
        <p:spPr bwMode="auto">
          <a:xfrm>
            <a:off x="1981200" y="2505075"/>
            <a:ext cx="95250" cy="485775"/>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068" name="Rectangle 12"/>
          <p:cNvSpPr>
            <a:spLocks noChangeArrowheads="1"/>
          </p:cNvSpPr>
          <p:nvPr/>
        </p:nvSpPr>
        <p:spPr bwMode="auto">
          <a:xfrm>
            <a:off x="2468563" y="2506663"/>
            <a:ext cx="95250" cy="485775"/>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069" name="Rectangle 13"/>
          <p:cNvSpPr>
            <a:spLocks noChangeArrowheads="1"/>
          </p:cNvSpPr>
          <p:nvPr/>
        </p:nvSpPr>
        <p:spPr bwMode="auto">
          <a:xfrm>
            <a:off x="1114425" y="2886075"/>
            <a:ext cx="914400" cy="104775"/>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070" name="Rectangle 14"/>
          <p:cNvSpPr>
            <a:spLocks noChangeArrowheads="1"/>
          </p:cNvSpPr>
          <p:nvPr/>
        </p:nvSpPr>
        <p:spPr bwMode="auto">
          <a:xfrm>
            <a:off x="2535238" y="2887663"/>
            <a:ext cx="914400" cy="104775"/>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071" name="Rectangle 15"/>
          <p:cNvSpPr>
            <a:spLocks noChangeArrowheads="1"/>
          </p:cNvSpPr>
          <p:nvPr/>
        </p:nvSpPr>
        <p:spPr bwMode="auto">
          <a:xfrm>
            <a:off x="1116013" y="2887663"/>
            <a:ext cx="85725" cy="3324225"/>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072" name="Rectangle 16"/>
          <p:cNvSpPr>
            <a:spLocks noChangeArrowheads="1"/>
          </p:cNvSpPr>
          <p:nvPr/>
        </p:nvSpPr>
        <p:spPr bwMode="auto">
          <a:xfrm>
            <a:off x="2622550" y="1887538"/>
            <a:ext cx="1465263" cy="638175"/>
          </a:xfrm>
          <a:prstGeom prst="rect">
            <a:avLst/>
          </a:prstGeom>
          <a:noFill/>
          <a:ln w="12700" algn="ctr">
            <a:noFill/>
            <a:miter lim="800000"/>
            <a:headEnd/>
            <a:tailEnd/>
          </a:ln>
          <a:effectLst/>
        </p:spPr>
        <p:txBody>
          <a:bodyPr lIns="90488" tIns="44450" rIns="90488" bIns="44450">
            <a:spAutoFit/>
          </a:bodyPr>
          <a:lstStyle/>
          <a:p>
            <a:pPr eaLnBrk="0" hangingPunct="0">
              <a:spcBef>
                <a:spcPct val="0"/>
              </a:spcBef>
              <a:buClrTx/>
              <a:buFontTx/>
              <a:buNone/>
            </a:pPr>
            <a:r>
              <a:rPr lang="en-US" sz="1800" dirty="0"/>
              <a:t>Antenna Horn</a:t>
            </a:r>
          </a:p>
        </p:txBody>
      </p:sp>
      <p:sp>
        <p:nvSpPr>
          <p:cNvPr id="2861073" name="Line 17"/>
          <p:cNvSpPr>
            <a:spLocks noChangeShapeType="1"/>
          </p:cNvSpPr>
          <p:nvPr/>
        </p:nvSpPr>
        <p:spPr bwMode="auto">
          <a:xfrm>
            <a:off x="3444875" y="2995613"/>
            <a:ext cx="434975" cy="0"/>
          </a:xfrm>
          <a:prstGeom prst="line">
            <a:avLst/>
          </a:prstGeom>
          <a:noFill/>
          <a:ln w="9525">
            <a:solidFill>
              <a:schemeClr val="tx1"/>
            </a:solidFill>
            <a:prstDash val="dash"/>
            <a:round/>
            <a:headEnd/>
            <a:tailEnd/>
          </a:ln>
          <a:effectLst/>
        </p:spPr>
        <p:txBody>
          <a:bodyPr lIns="180000" tIns="180000" rIns="180000" bIns="180000" anchor="ctr">
            <a:spAutoFit/>
          </a:bodyPr>
          <a:lstStyle/>
          <a:p>
            <a:endParaRPr lang="en-US" dirty="0"/>
          </a:p>
        </p:txBody>
      </p:sp>
      <p:sp>
        <p:nvSpPr>
          <p:cNvPr id="2861074" name="Line 18"/>
          <p:cNvSpPr>
            <a:spLocks noChangeShapeType="1"/>
          </p:cNvSpPr>
          <p:nvPr/>
        </p:nvSpPr>
        <p:spPr bwMode="auto">
          <a:xfrm>
            <a:off x="2379663" y="3051175"/>
            <a:ext cx="1511300" cy="0"/>
          </a:xfrm>
          <a:prstGeom prst="line">
            <a:avLst/>
          </a:prstGeom>
          <a:noFill/>
          <a:ln w="9525">
            <a:solidFill>
              <a:schemeClr val="tx1"/>
            </a:solidFill>
            <a:prstDash val="dash"/>
            <a:round/>
            <a:headEnd/>
            <a:tailEnd/>
          </a:ln>
          <a:effectLst/>
        </p:spPr>
        <p:txBody>
          <a:bodyPr lIns="180000" tIns="180000" rIns="180000" bIns="180000" anchor="ctr">
            <a:spAutoFit/>
          </a:bodyPr>
          <a:lstStyle/>
          <a:p>
            <a:endParaRPr lang="en-US" dirty="0"/>
          </a:p>
        </p:txBody>
      </p:sp>
      <p:sp>
        <p:nvSpPr>
          <p:cNvPr id="2861075" name="Line 19"/>
          <p:cNvSpPr>
            <a:spLocks noChangeShapeType="1"/>
          </p:cNvSpPr>
          <p:nvPr/>
        </p:nvSpPr>
        <p:spPr bwMode="auto">
          <a:xfrm>
            <a:off x="3859213" y="2816225"/>
            <a:ext cx="0" cy="176213"/>
          </a:xfrm>
          <a:prstGeom prst="line">
            <a:avLst/>
          </a:prstGeom>
          <a:noFill/>
          <a:ln w="9525">
            <a:solidFill>
              <a:schemeClr val="tx1"/>
            </a:solidFill>
            <a:round/>
            <a:headEnd/>
            <a:tailEnd type="triangle" w="med" len="med"/>
          </a:ln>
          <a:effectLst/>
        </p:spPr>
        <p:txBody>
          <a:bodyPr lIns="180000" tIns="180000" rIns="180000" bIns="180000" anchor="ctr">
            <a:spAutoFit/>
          </a:bodyPr>
          <a:lstStyle/>
          <a:p>
            <a:endParaRPr lang="en-US" dirty="0"/>
          </a:p>
        </p:txBody>
      </p:sp>
      <p:sp>
        <p:nvSpPr>
          <p:cNvPr id="2861076" name="Line 20"/>
          <p:cNvSpPr>
            <a:spLocks noChangeShapeType="1"/>
          </p:cNvSpPr>
          <p:nvPr/>
        </p:nvSpPr>
        <p:spPr bwMode="auto">
          <a:xfrm>
            <a:off x="3860800" y="3052763"/>
            <a:ext cx="0" cy="176212"/>
          </a:xfrm>
          <a:prstGeom prst="line">
            <a:avLst/>
          </a:prstGeom>
          <a:noFill/>
          <a:ln w="9525">
            <a:solidFill>
              <a:schemeClr val="tx1"/>
            </a:solidFill>
            <a:round/>
            <a:headEnd type="triangle" w="med" len="med"/>
            <a:tailEnd/>
          </a:ln>
          <a:effectLst/>
        </p:spPr>
        <p:txBody>
          <a:bodyPr lIns="180000" tIns="180000" rIns="180000" bIns="180000" anchor="ctr">
            <a:spAutoFit/>
          </a:bodyPr>
          <a:lstStyle/>
          <a:p>
            <a:endParaRPr lang="en-US" dirty="0"/>
          </a:p>
        </p:txBody>
      </p:sp>
      <p:sp>
        <p:nvSpPr>
          <p:cNvPr id="2861077" name="Rectangle 21"/>
          <p:cNvSpPr>
            <a:spLocks noChangeArrowheads="1"/>
          </p:cNvSpPr>
          <p:nvPr/>
        </p:nvSpPr>
        <p:spPr bwMode="auto">
          <a:xfrm>
            <a:off x="3614738" y="3167063"/>
            <a:ext cx="1041400" cy="638175"/>
          </a:xfrm>
          <a:prstGeom prst="rect">
            <a:avLst/>
          </a:prstGeom>
          <a:noFill/>
          <a:ln w="12700" algn="ctr">
            <a:noFill/>
            <a:miter lim="800000"/>
            <a:headEnd/>
            <a:tailEnd/>
          </a:ln>
          <a:effectLst/>
        </p:spPr>
        <p:txBody>
          <a:bodyPr lIns="90488" tIns="44450" rIns="90488" bIns="44450">
            <a:spAutoFit/>
          </a:bodyPr>
          <a:lstStyle/>
          <a:p>
            <a:pPr eaLnBrk="0" hangingPunct="0">
              <a:spcBef>
                <a:spcPct val="0"/>
              </a:spcBef>
              <a:buClrTx/>
              <a:buFontTx/>
              <a:buNone/>
            </a:pPr>
            <a:r>
              <a:rPr lang="en-US" sz="1800" dirty="0"/>
              <a:t>0.4” (10mm)</a:t>
            </a:r>
          </a:p>
        </p:txBody>
      </p:sp>
      <p:grpSp>
        <p:nvGrpSpPr>
          <p:cNvPr id="2" name="Group 22"/>
          <p:cNvGrpSpPr>
            <a:grpSpLocks/>
          </p:cNvGrpSpPr>
          <p:nvPr/>
        </p:nvGrpSpPr>
        <p:grpSpPr bwMode="auto">
          <a:xfrm>
            <a:off x="1982788" y="1639888"/>
            <a:ext cx="638175" cy="1406525"/>
            <a:chOff x="674" y="1157"/>
            <a:chExt cx="299" cy="586"/>
          </a:xfrm>
        </p:grpSpPr>
        <p:sp>
          <p:nvSpPr>
            <p:cNvPr id="2861079" name="AutoShape 23"/>
            <p:cNvSpPr>
              <a:spLocks noChangeArrowheads="1"/>
            </p:cNvSpPr>
            <p:nvPr>
              <p:custDataLst>
                <p:tags r:id="rId3"/>
              </p:custDataLst>
            </p:nvPr>
          </p:nvSpPr>
          <p:spPr bwMode="auto">
            <a:xfrm>
              <a:off x="749" y="1157"/>
              <a:ext cx="38" cy="18"/>
            </a:xfrm>
            <a:prstGeom prst="roundRect">
              <a:avLst>
                <a:gd name="adj" fmla="val 50000"/>
              </a:avLst>
            </a:prstGeom>
            <a:solidFill>
              <a:srgbClr val="66FFCC"/>
            </a:solidFill>
            <a:ln w="9525" algn="ctr">
              <a:noFill/>
              <a:round/>
              <a:headEnd/>
              <a:tailEnd/>
            </a:ln>
            <a:effectLst/>
          </p:spPr>
          <p:txBody>
            <a:bodyPr anchor="ctr"/>
            <a:lstStyle/>
            <a:p>
              <a:endParaRPr lang="en-US" dirty="0"/>
            </a:p>
          </p:txBody>
        </p:sp>
        <p:sp>
          <p:nvSpPr>
            <p:cNvPr id="2861080" name="AutoShape 24"/>
            <p:cNvSpPr>
              <a:spLocks noChangeArrowheads="1"/>
            </p:cNvSpPr>
            <p:nvPr>
              <p:custDataLst>
                <p:tags r:id="rId4"/>
              </p:custDataLst>
            </p:nvPr>
          </p:nvSpPr>
          <p:spPr bwMode="auto">
            <a:xfrm>
              <a:off x="840" y="1157"/>
              <a:ext cx="38" cy="18"/>
            </a:xfrm>
            <a:prstGeom prst="roundRect">
              <a:avLst>
                <a:gd name="adj" fmla="val 50000"/>
              </a:avLst>
            </a:prstGeom>
            <a:solidFill>
              <a:srgbClr val="66FFCC"/>
            </a:solidFill>
            <a:ln w="9525">
              <a:noFill/>
              <a:round/>
              <a:headEnd/>
              <a:tailEnd/>
            </a:ln>
            <a:effectLst/>
          </p:spPr>
          <p:txBody>
            <a:bodyPr anchor="ctr"/>
            <a:lstStyle/>
            <a:p>
              <a:endParaRPr lang="en-US" dirty="0"/>
            </a:p>
          </p:txBody>
        </p:sp>
        <p:sp>
          <p:nvSpPr>
            <p:cNvPr id="2861081" name="AutoShape 25"/>
            <p:cNvSpPr>
              <a:spLocks noChangeArrowheads="1"/>
            </p:cNvSpPr>
            <p:nvPr>
              <p:custDataLst>
                <p:tags r:id="rId5"/>
              </p:custDataLst>
            </p:nvPr>
          </p:nvSpPr>
          <p:spPr bwMode="auto">
            <a:xfrm>
              <a:off x="767" y="1461"/>
              <a:ext cx="94" cy="274"/>
            </a:xfrm>
            <a:prstGeom prst="triangle">
              <a:avLst>
                <a:gd name="adj" fmla="val 49852"/>
              </a:avLst>
            </a:prstGeom>
            <a:solidFill>
              <a:srgbClr val="5F5F5F"/>
            </a:solidFill>
            <a:ln w="9525">
              <a:noFill/>
              <a:miter lim="800000"/>
              <a:headEnd/>
              <a:tailEnd/>
            </a:ln>
            <a:effectLst/>
          </p:spPr>
          <p:txBody>
            <a:bodyPr anchor="ctr"/>
            <a:lstStyle/>
            <a:p>
              <a:endParaRPr lang="en-US" dirty="0"/>
            </a:p>
          </p:txBody>
        </p:sp>
        <p:sp>
          <p:nvSpPr>
            <p:cNvPr id="2861082" name="AutoShape 26"/>
            <p:cNvSpPr>
              <a:spLocks noChangeArrowheads="1"/>
            </p:cNvSpPr>
            <p:nvPr>
              <p:custDataLst>
                <p:tags r:id="rId6"/>
              </p:custDataLst>
            </p:nvPr>
          </p:nvSpPr>
          <p:spPr bwMode="auto">
            <a:xfrm>
              <a:off x="793" y="1421"/>
              <a:ext cx="39" cy="70"/>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rgbClr val="5F5F5F"/>
            </a:solidFill>
            <a:ln w="9525" algn="ctr">
              <a:noFill/>
              <a:miter lim="800000"/>
              <a:headEnd/>
              <a:tailEnd/>
            </a:ln>
            <a:effectLst/>
          </p:spPr>
          <p:txBody>
            <a:bodyPr anchor="ctr"/>
            <a:lstStyle/>
            <a:p>
              <a:endParaRPr lang="en-US" dirty="0"/>
            </a:p>
          </p:txBody>
        </p:sp>
        <p:sp>
          <p:nvSpPr>
            <p:cNvPr id="2861083" name="Rectangle 27"/>
            <p:cNvSpPr>
              <a:spLocks noChangeArrowheads="1"/>
            </p:cNvSpPr>
            <p:nvPr>
              <p:custDataLst>
                <p:tags r:id="rId7"/>
              </p:custDataLst>
            </p:nvPr>
          </p:nvSpPr>
          <p:spPr bwMode="auto">
            <a:xfrm>
              <a:off x="781" y="1508"/>
              <a:ext cx="63" cy="12"/>
            </a:xfrm>
            <a:prstGeom prst="rect">
              <a:avLst/>
            </a:prstGeom>
            <a:solidFill>
              <a:srgbClr val="5F5F5F"/>
            </a:solidFill>
            <a:ln w="9525" algn="ctr">
              <a:noFill/>
              <a:miter lim="800000"/>
              <a:headEnd/>
              <a:tailEnd/>
            </a:ln>
            <a:effectLst/>
          </p:spPr>
          <p:txBody>
            <a:bodyPr anchor="ctr"/>
            <a:lstStyle/>
            <a:p>
              <a:endParaRPr lang="en-US" dirty="0"/>
            </a:p>
          </p:txBody>
        </p:sp>
        <p:sp>
          <p:nvSpPr>
            <p:cNvPr id="2861084" name="Rectangle 28"/>
            <p:cNvSpPr>
              <a:spLocks noChangeArrowheads="1"/>
            </p:cNvSpPr>
            <p:nvPr>
              <p:custDataLst>
                <p:tags r:id="rId8"/>
              </p:custDataLst>
            </p:nvPr>
          </p:nvSpPr>
          <p:spPr bwMode="auto">
            <a:xfrm>
              <a:off x="767" y="1728"/>
              <a:ext cx="94" cy="15"/>
            </a:xfrm>
            <a:prstGeom prst="rect">
              <a:avLst/>
            </a:prstGeom>
            <a:solidFill>
              <a:srgbClr val="5F5F5F"/>
            </a:solidFill>
            <a:ln w="9525" algn="ctr">
              <a:noFill/>
              <a:miter lim="800000"/>
              <a:headEnd/>
              <a:tailEnd/>
            </a:ln>
            <a:effectLst/>
          </p:spPr>
          <p:txBody>
            <a:bodyPr anchor="ctr"/>
            <a:lstStyle/>
            <a:p>
              <a:endParaRPr lang="en-US" dirty="0"/>
            </a:p>
          </p:txBody>
        </p:sp>
        <p:sp>
          <p:nvSpPr>
            <p:cNvPr id="2861085" name="AutoShape 29"/>
            <p:cNvSpPr>
              <a:spLocks noChangeArrowheads="1"/>
            </p:cNvSpPr>
            <p:nvPr>
              <p:custDataLst>
                <p:tags r:id="rId9"/>
              </p:custDataLst>
            </p:nvPr>
          </p:nvSpPr>
          <p:spPr bwMode="auto">
            <a:xfrm>
              <a:off x="700" y="1273"/>
              <a:ext cx="228" cy="107"/>
            </a:xfrm>
            <a:custGeom>
              <a:avLst/>
              <a:gdLst>
                <a:gd name="G0" fmla="+- 4737 0 0"/>
                <a:gd name="G1" fmla="+- 21600 0 4737"/>
                <a:gd name="G2" fmla="*/ 4737 1 2"/>
                <a:gd name="G3" fmla="+- 21600 0 G2"/>
                <a:gd name="G4" fmla="+/ 4737 21600 2"/>
                <a:gd name="G5" fmla="+/ G1 0 2"/>
                <a:gd name="G6" fmla="*/ 21600 21600 4737"/>
                <a:gd name="G7" fmla="*/ G6 1 2"/>
                <a:gd name="G8" fmla="+- 21600 0 G7"/>
                <a:gd name="G9" fmla="*/ 21600 1 2"/>
                <a:gd name="G10" fmla="+- 4737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7" y="21600"/>
                  </a:lnTo>
                  <a:lnTo>
                    <a:pt x="16863"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61086" name="Rectangle 30"/>
            <p:cNvSpPr>
              <a:spLocks noChangeArrowheads="1"/>
            </p:cNvSpPr>
            <p:nvPr>
              <p:custDataLst>
                <p:tags r:id="rId10"/>
              </p:custDataLst>
            </p:nvPr>
          </p:nvSpPr>
          <p:spPr bwMode="auto">
            <a:xfrm>
              <a:off x="753" y="1380"/>
              <a:ext cx="122" cy="39"/>
            </a:xfrm>
            <a:prstGeom prst="rect">
              <a:avLst/>
            </a:prstGeom>
            <a:solidFill>
              <a:srgbClr val="5F5F5F"/>
            </a:solidFill>
            <a:ln w="9525" algn="ctr">
              <a:solidFill>
                <a:srgbClr val="5F5F5F"/>
              </a:solidFill>
              <a:miter lim="800000"/>
              <a:headEnd/>
              <a:tailEnd/>
            </a:ln>
            <a:effectLst/>
          </p:spPr>
          <p:txBody>
            <a:bodyPr anchor="ctr"/>
            <a:lstStyle/>
            <a:p>
              <a:endParaRPr lang="en-US" dirty="0"/>
            </a:p>
          </p:txBody>
        </p:sp>
        <p:sp>
          <p:nvSpPr>
            <p:cNvPr id="2861087" name="AutoShape 31"/>
            <p:cNvSpPr>
              <a:spLocks noChangeArrowheads="1"/>
            </p:cNvSpPr>
            <p:nvPr>
              <p:custDataLst>
                <p:tags r:id="rId11"/>
              </p:custDataLst>
            </p:nvPr>
          </p:nvSpPr>
          <p:spPr bwMode="auto">
            <a:xfrm rot="10800000">
              <a:off x="700" y="1231"/>
              <a:ext cx="228" cy="45"/>
            </a:xfrm>
            <a:custGeom>
              <a:avLst/>
              <a:gdLst>
                <a:gd name="G0" fmla="+- 568 0 0"/>
                <a:gd name="G1" fmla="+- 21600 0 568"/>
                <a:gd name="G2" fmla="*/ 568 1 2"/>
                <a:gd name="G3" fmla="+- 21600 0 G2"/>
                <a:gd name="G4" fmla="+/ 568 21600 2"/>
                <a:gd name="G5" fmla="+/ G1 0 2"/>
                <a:gd name="G6" fmla="*/ 21600 21600 568"/>
                <a:gd name="G7" fmla="*/ G6 1 2"/>
                <a:gd name="G8" fmla="+- 21600 0 G7"/>
                <a:gd name="G9" fmla="*/ 21600 1 2"/>
                <a:gd name="G10" fmla="+- 568 0 G9"/>
                <a:gd name="G11" fmla="?: G10 G8 0"/>
                <a:gd name="G12" fmla="?: G10 G7 21600"/>
                <a:gd name="T0" fmla="*/ 21316 w 21600"/>
                <a:gd name="T1" fmla="*/ 10800 h 21600"/>
                <a:gd name="T2" fmla="*/ 10800 w 21600"/>
                <a:gd name="T3" fmla="*/ 21600 h 21600"/>
                <a:gd name="T4" fmla="*/ 284 w 21600"/>
                <a:gd name="T5" fmla="*/ 10800 h 21600"/>
                <a:gd name="T6" fmla="*/ 10800 w 21600"/>
                <a:gd name="T7" fmla="*/ 0 h 21600"/>
                <a:gd name="T8" fmla="*/ 2084 w 21600"/>
                <a:gd name="T9" fmla="*/ 2084 h 21600"/>
                <a:gd name="T10" fmla="*/ 19516 w 21600"/>
                <a:gd name="T11" fmla="*/ 19516 h 21600"/>
              </a:gdLst>
              <a:ahLst/>
              <a:cxnLst>
                <a:cxn ang="0">
                  <a:pos x="T0" y="T1"/>
                </a:cxn>
                <a:cxn ang="0">
                  <a:pos x="T2" y="T3"/>
                </a:cxn>
                <a:cxn ang="0">
                  <a:pos x="T4" y="T5"/>
                </a:cxn>
                <a:cxn ang="0">
                  <a:pos x="T6" y="T7"/>
                </a:cxn>
              </a:cxnLst>
              <a:rect l="T8" t="T9" r="T10" b="T11"/>
              <a:pathLst>
                <a:path w="21600" h="21600">
                  <a:moveTo>
                    <a:pt x="0" y="0"/>
                  </a:moveTo>
                  <a:lnTo>
                    <a:pt x="568" y="21600"/>
                  </a:lnTo>
                  <a:lnTo>
                    <a:pt x="21032" y="21600"/>
                  </a:lnTo>
                  <a:lnTo>
                    <a:pt x="21600" y="0"/>
                  </a:lnTo>
                  <a:close/>
                </a:path>
              </a:pathLst>
            </a:custGeom>
            <a:solidFill>
              <a:srgbClr val="5F5F5F"/>
            </a:solidFill>
            <a:ln w="9525">
              <a:noFill/>
              <a:miter lim="800000"/>
              <a:headEnd/>
              <a:tailEnd/>
            </a:ln>
            <a:effectLst/>
          </p:spPr>
          <p:txBody>
            <a:bodyPr anchor="ctr"/>
            <a:lstStyle/>
            <a:p>
              <a:endParaRPr lang="en-US" dirty="0"/>
            </a:p>
          </p:txBody>
        </p:sp>
        <p:sp>
          <p:nvSpPr>
            <p:cNvPr id="2861088" name="AutoShape 32"/>
            <p:cNvSpPr>
              <a:spLocks noChangeArrowheads="1"/>
            </p:cNvSpPr>
            <p:nvPr>
              <p:custDataLst>
                <p:tags r:id="rId12"/>
              </p:custDataLst>
            </p:nvPr>
          </p:nvSpPr>
          <p:spPr bwMode="auto">
            <a:xfrm>
              <a:off x="706" y="1181"/>
              <a:ext cx="216" cy="116"/>
            </a:xfrm>
            <a:prstGeom prst="roundRect">
              <a:avLst>
                <a:gd name="adj" fmla="val 50000"/>
              </a:avLst>
            </a:prstGeom>
            <a:solidFill>
              <a:srgbClr val="5F5F5F"/>
            </a:solidFill>
            <a:ln w="9525" algn="ctr">
              <a:noFill/>
              <a:round/>
              <a:headEnd/>
              <a:tailEnd/>
            </a:ln>
            <a:effectLst/>
          </p:spPr>
          <p:txBody>
            <a:bodyPr anchor="ctr"/>
            <a:lstStyle/>
            <a:p>
              <a:endParaRPr lang="en-US" dirty="0"/>
            </a:p>
          </p:txBody>
        </p:sp>
        <p:sp>
          <p:nvSpPr>
            <p:cNvPr id="2861089" name="Rectangle 33"/>
            <p:cNvSpPr>
              <a:spLocks noChangeArrowheads="1"/>
            </p:cNvSpPr>
            <p:nvPr>
              <p:custDataLst>
                <p:tags r:id="rId13"/>
              </p:custDataLst>
            </p:nvPr>
          </p:nvSpPr>
          <p:spPr bwMode="auto">
            <a:xfrm>
              <a:off x="757" y="1193"/>
              <a:ext cx="114" cy="64"/>
            </a:xfrm>
            <a:prstGeom prst="rect">
              <a:avLst/>
            </a:prstGeom>
            <a:solidFill>
              <a:srgbClr val="CCCCCC"/>
            </a:solidFill>
            <a:ln w="9525">
              <a:noFill/>
              <a:miter lim="800000"/>
              <a:headEnd/>
              <a:tailEnd/>
            </a:ln>
            <a:effectLst/>
          </p:spPr>
          <p:txBody>
            <a:bodyPr anchor="ctr"/>
            <a:lstStyle/>
            <a:p>
              <a:endParaRPr lang="en-US" dirty="0"/>
            </a:p>
          </p:txBody>
        </p:sp>
        <p:sp>
          <p:nvSpPr>
            <p:cNvPr id="2861090" name="AutoShape 34"/>
            <p:cNvSpPr>
              <a:spLocks noChangeArrowheads="1"/>
            </p:cNvSpPr>
            <p:nvPr>
              <p:custDataLst>
                <p:tags r:id="rId14"/>
              </p:custDataLst>
            </p:nvPr>
          </p:nvSpPr>
          <p:spPr bwMode="auto">
            <a:xfrm rot="5400000">
              <a:off x="872" y="1204"/>
              <a:ext cx="59" cy="39"/>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61091" name="AutoShape 35"/>
            <p:cNvSpPr>
              <a:spLocks noChangeArrowheads="1"/>
            </p:cNvSpPr>
            <p:nvPr>
              <p:custDataLst>
                <p:tags r:id="rId15"/>
              </p:custDataLst>
            </p:nvPr>
          </p:nvSpPr>
          <p:spPr bwMode="auto">
            <a:xfrm rot="16200000" flipH="1">
              <a:off x="702" y="1205"/>
              <a:ext cx="58" cy="39"/>
            </a:xfrm>
            <a:prstGeom prst="triangle">
              <a:avLst>
                <a:gd name="adj" fmla="val 83032"/>
              </a:avLst>
            </a:prstGeom>
            <a:solidFill>
              <a:srgbClr val="777777"/>
            </a:solidFill>
            <a:ln w="9525">
              <a:noFill/>
              <a:miter lim="800000"/>
              <a:headEnd/>
              <a:tailEnd/>
            </a:ln>
            <a:effectLst/>
          </p:spPr>
          <p:txBody>
            <a:bodyPr anchor="ctr"/>
            <a:lstStyle/>
            <a:p>
              <a:endParaRPr lang="en-US" dirty="0"/>
            </a:p>
          </p:txBody>
        </p:sp>
        <p:sp>
          <p:nvSpPr>
            <p:cNvPr id="2861092" name="AutoShape 36"/>
            <p:cNvSpPr>
              <a:spLocks noChangeArrowheads="1"/>
            </p:cNvSpPr>
            <p:nvPr>
              <p:custDataLst>
                <p:tags r:id="rId16"/>
              </p:custDataLst>
            </p:nvPr>
          </p:nvSpPr>
          <p:spPr bwMode="auto">
            <a:xfrm>
              <a:off x="741" y="1176"/>
              <a:ext cx="143" cy="14"/>
            </a:xfrm>
            <a:prstGeom prst="roundRect">
              <a:avLst>
                <a:gd name="adj" fmla="val 30356"/>
              </a:avLst>
            </a:prstGeom>
            <a:solidFill>
              <a:srgbClr val="5F5F5F"/>
            </a:solidFill>
            <a:ln w="9525" algn="ctr">
              <a:noFill/>
              <a:round/>
              <a:headEnd/>
              <a:tailEnd/>
            </a:ln>
            <a:effectLst/>
          </p:spPr>
          <p:txBody>
            <a:bodyPr anchor="ctr"/>
            <a:lstStyle/>
            <a:p>
              <a:endParaRPr lang="en-US" dirty="0"/>
            </a:p>
          </p:txBody>
        </p:sp>
        <p:sp>
          <p:nvSpPr>
            <p:cNvPr id="2861093" name="Line 37"/>
            <p:cNvSpPr>
              <a:spLocks noChangeShapeType="1"/>
            </p:cNvSpPr>
            <p:nvPr>
              <p:custDataLst>
                <p:tags r:id="rId17"/>
              </p:custDataLst>
            </p:nvPr>
          </p:nvSpPr>
          <p:spPr bwMode="auto">
            <a:xfrm>
              <a:off x="754" y="1171"/>
              <a:ext cx="120" cy="0"/>
            </a:xfrm>
            <a:prstGeom prst="line">
              <a:avLst/>
            </a:prstGeom>
            <a:noFill/>
            <a:ln w="28575">
              <a:solidFill>
                <a:srgbClr val="66FFCC"/>
              </a:solidFill>
              <a:round/>
              <a:headEnd/>
              <a:tailEnd/>
            </a:ln>
            <a:effectLst/>
          </p:spPr>
          <p:txBody>
            <a:bodyPr/>
            <a:lstStyle/>
            <a:p>
              <a:endParaRPr lang="en-US" dirty="0"/>
            </a:p>
          </p:txBody>
        </p:sp>
        <p:sp>
          <p:nvSpPr>
            <p:cNvPr id="2861094" name="Oval 38"/>
            <p:cNvSpPr>
              <a:spLocks noChangeArrowheads="1"/>
            </p:cNvSpPr>
            <p:nvPr>
              <p:custDataLst>
                <p:tags r:id="rId18"/>
              </p:custDataLst>
            </p:nvPr>
          </p:nvSpPr>
          <p:spPr bwMode="auto">
            <a:xfrm>
              <a:off x="767" y="1464"/>
              <a:ext cx="93" cy="85"/>
            </a:xfrm>
            <a:prstGeom prst="ellipse">
              <a:avLst/>
            </a:prstGeom>
            <a:solidFill>
              <a:srgbClr val="5F5F5F"/>
            </a:solidFill>
            <a:ln w="9525" algn="ctr">
              <a:noFill/>
              <a:round/>
              <a:headEnd/>
              <a:tailEnd/>
            </a:ln>
            <a:effectLst/>
          </p:spPr>
          <p:txBody>
            <a:bodyPr anchor="ctr"/>
            <a:lstStyle/>
            <a:p>
              <a:endParaRPr lang="en-US" dirty="0"/>
            </a:p>
          </p:txBody>
        </p:sp>
        <p:sp>
          <p:nvSpPr>
            <p:cNvPr id="2861095" name="Line 39"/>
            <p:cNvSpPr>
              <a:spLocks noChangeShapeType="1"/>
            </p:cNvSpPr>
            <p:nvPr>
              <p:custDataLst>
                <p:tags r:id="rId19"/>
              </p:custDataLst>
            </p:nvPr>
          </p:nvSpPr>
          <p:spPr bwMode="auto">
            <a:xfrm>
              <a:off x="804" y="1483"/>
              <a:ext cx="0" cy="0"/>
            </a:xfrm>
            <a:prstGeom prst="line">
              <a:avLst/>
            </a:prstGeom>
            <a:noFill/>
            <a:ln w="9525">
              <a:solidFill>
                <a:schemeClr val="tx1"/>
              </a:solidFill>
              <a:round/>
              <a:headEnd/>
              <a:tailEnd/>
            </a:ln>
            <a:effectLst/>
          </p:spPr>
          <p:txBody>
            <a:bodyPr wrap="none" lIns="180000" tIns="180000" rIns="180000" bIns="180000" anchor="ctr">
              <a:spAutoFit/>
            </a:bodyPr>
            <a:lstStyle/>
            <a:p>
              <a:endParaRPr lang="en-US" dirty="0"/>
            </a:p>
          </p:txBody>
        </p:sp>
        <p:grpSp>
          <p:nvGrpSpPr>
            <p:cNvPr id="3" name="Group 40"/>
            <p:cNvGrpSpPr>
              <a:grpSpLocks/>
            </p:cNvGrpSpPr>
            <p:nvPr/>
          </p:nvGrpSpPr>
          <p:grpSpPr bwMode="auto">
            <a:xfrm>
              <a:off x="674" y="1466"/>
              <a:ext cx="299" cy="46"/>
              <a:chOff x="285" y="1481"/>
              <a:chExt cx="299" cy="46"/>
            </a:xfrm>
          </p:grpSpPr>
          <p:sp>
            <p:nvSpPr>
              <p:cNvPr id="2861097" name="AutoShape 41"/>
              <p:cNvSpPr>
                <a:spLocks noChangeArrowheads="1"/>
              </p:cNvSpPr>
              <p:nvPr>
                <p:custDataLst>
                  <p:tags r:id="rId20"/>
                </p:custDataLst>
              </p:nvPr>
            </p:nvSpPr>
            <p:spPr bwMode="auto">
              <a:xfrm rot="16200000">
                <a:off x="491"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61098" name="AutoShape 42"/>
              <p:cNvSpPr>
                <a:spLocks noChangeArrowheads="1"/>
              </p:cNvSpPr>
              <p:nvPr>
                <p:custDataLst>
                  <p:tags r:id="rId21"/>
                </p:custDataLst>
              </p:nvPr>
            </p:nvSpPr>
            <p:spPr bwMode="auto">
              <a:xfrm rot="16200000">
                <a:off x="333" y="1481"/>
                <a:ext cx="27" cy="28"/>
              </a:xfrm>
              <a:prstGeom prst="flowChartDelay">
                <a:avLst/>
              </a:prstGeom>
              <a:solidFill>
                <a:schemeClr val="tx1"/>
              </a:solidFill>
              <a:ln w="9525" algn="ctr">
                <a:solidFill>
                  <a:schemeClr val="tx1"/>
                </a:solidFill>
                <a:miter lim="800000"/>
                <a:headEnd/>
                <a:tailEnd/>
              </a:ln>
              <a:effectLst/>
            </p:spPr>
            <p:txBody>
              <a:bodyPr lIns="180000" tIns="180000" rIns="180000" bIns="180000" anchor="ctr">
                <a:spAutoFit/>
              </a:bodyPr>
              <a:lstStyle/>
              <a:p>
                <a:endParaRPr lang="en-US" dirty="0"/>
              </a:p>
            </p:txBody>
          </p:sp>
          <p:sp>
            <p:nvSpPr>
              <p:cNvPr id="2861099" name="Line 43"/>
              <p:cNvSpPr>
                <a:spLocks noChangeShapeType="1"/>
              </p:cNvSpPr>
              <p:nvPr>
                <p:custDataLst>
                  <p:tags r:id="rId22"/>
                </p:custDataLst>
              </p:nvPr>
            </p:nvSpPr>
            <p:spPr bwMode="auto">
              <a:xfrm flipV="1">
                <a:off x="285" y="1526"/>
                <a:ext cx="299"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sp>
            <p:nvSpPr>
              <p:cNvPr id="2861100" name="Line 44"/>
              <p:cNvSpPr>
                <a:spLocks noChangeShapeType="1"/>
              </p:cNvSpPr>
              <p:nvPr>
                <p:custDataLst>
                  <p:tags r:id="rId23"/>
                </p:custDataLst>
              </p:nvPr>
            </p:nvSpPr>
            <p:spPr bwMode="auto">
              <a:xfrm flipV="1">
                <a:off x="321" y="1504"/>
                <a:ext cx="208" cy="1"/>
              </a:xfrm>
              <a:prstGeom prst="line">
                <a:avLst/>
              </a:prstGeom>
              <a:noFill/>
              <a:ln w="38100">
                <a:solidFill>
                  <a:schemeClr val="tx2"/>
                </a:solidFill>
                <a:round/>
                <a:headEnd/>
                <a:tailEnd/>
              </a:ln>
              <a:effectLst/>
            </p:spPr>
            <p:txBody>
              <a:bodyPr lIns="180000" tIns="180000" rIns="180000" bIns="180000" anchor="ctr">
                <a:spAutoFit/>
              </a:bodyPr>
              <a:lstStyle/>
              <a:p>
                <a:endParaRPr lang="en-US" dirty="0"/>
              </a:p>
            </p:txBody>
          </p:sp>
        </p:grpSp>
        <p:sp>
          <p:nvSpPr>
            <p:cNvPr id="2861101" name="Line 45"/>
            <p:cNvSpPr>
              <a:spLocks noChangeShapeType="1"/>
            </p:cNvSpPr>
            <p:nvPr/>
          </p:nvSpPr>
          <p:spPr bwMode="auto">
            <a:xfrm>
              <a:off x="785" y="1442"/>
              <a:ext cx="57" cy="0"/>
            </a:xfrm>
            <a:prstGeom prst="line">
              <a:avLst/>
            </a:prstGeom>
            <a:noFill/>
            <a:ln w="57150">
              <a:solidFill>
                <a:srgbClr val="5F5F5F"/>
              </a:solidFill>
              <a:round/>
              <a:headEnd/>
              <a:tailEnd/>
            </a:ln>
            <a:effectLst/>
          </p:spPr>
          <p:txBody>
            <a:bodyPr wrap="none" lIns="180000" tIns="180000" rIns="180000" bIns="180000" anchor="ctr">
              <a:spAutoFit/>
            </a:bodyPr>
            <a:lstStyle/>
            <a:p>
              <a:endParaRPr lang="en-US" dirty="0"/>
            </a:p>
          </p:txBody>
        </p:sp>
      </p:grpSp>
      <p:sp>
        <p:nvSpPr>
          <p:cNvPr id="2861102" name="Rectangle 46"/>
          <p:cNvSpPr>
            <a:spLocks noChangeArrowheads="1"/>
          </p:cNvSpPr>
          <p:nvPr/>
        </p:nvSpPr>
        <p:spPr bwMode="auto">
          <a:xfrm>
            <a:off x="1828800" y="2495550"/>
            <a:ext cx="914400" cy="95250"/>
          </a:xfrm>
          <a:prstGeom prst="rect">
            <a:avLst/>
          </a:prstGeom>
          <a:solidFill>
            <a:srgbClr val="808080"/>
          </a:solidFill>
          <a:ln w="9525" algn="ctr">
            <a:noFill/>
            <a:miter lim="800000"/>
            <a:headEnd/>
            <a:tailEnd/>
          </a:ln>
          <a:effectLst/>
        </p:spPr>
        <p:txBody>
          <a:bodyPr lIns="180000" tIns="180000" rIns="180000" bIns="180000" anchor="ctr">
            <a:spAutoFit/>
          </a:bodyPr>
          <a:lstStyle/>
          <a:p>
            <a:endParaRPr lang="en-US" dirty="0"/>
          </a:p>
        </p:txBody>
      </p:sp>
      <p:sp>
        <p:nvSpPr>
          <p:cNvPr id="2861103" name="Line 47"/>
          <p:cNvSpPr>
            <a:spLocks noChangeShapeType="1"/>
          </p:cNvSpPr>
          <p:nvPr/>
        </p:nvSpPr>
        <p:spPr bwMode="auto">
          <a:xfrm flipH="1">
            <a:off x="2286000" y="2352675"/>
            <a:ext cx="409575" cy="466725"/>
          </a:xfrm>
          <a:prstGeom prst="line">
            <a:avLst/>
          </a:prstGeom>
          <a:noFill/>
          <a:ln w="9525">
            <a:solidFill>
              <a:schemeClr val="tx1"/>
            </a:solidFill>
            <a:round/>
            <a:headEnd/>
            <a:tailEnd type="triangle" w="med" len="med"/>
          </a:ln>
          <a:effectLst/>
        </p:spPr>
        <p:txBody>
          <a:bodyPr lIns="180000" tIns="180000" rIns="180000" bIns="180000" anchor="ctr">
            <a:spAutoFit/>
          </a:bodyPr>
          <a:lstStyle/>
          <a:p>
            <a:endParaRPr lang="en-US" dirty="0"/>
          </a:p>
        </p:txBody>
      </p:sp>
      <p:sp>
        <p:nvSpPr>
          <p:cNvPr id="2861104" name="Line 48"/>
          <p:cNvSpPr>
            <a:spLocks noChangeShapeType="1"/>
          </p:cNvSpPr>
          <p:nvPr/>
        </p:nvSpPr>
        <p:spPr bwMode="auto">
          <a:xfrm flipH="1" flipV="1">
            <a:off x="2474913" y="5394325"/>
            <a:ext cx="263525" cy="0"/>
          </a:xfrm>
          <a:prstGeom prst="line">
            <a:avLst/>
          </a:prstGeom>
          <a:noFill/>
          <a:ln w="9525">
            <a:solidFill>
              <a:schemeClr val="tx1"/>
            </a:solidFill>
            <a:round/>
            <a:headEnd type="triangle" w="med" len="med"/>
            <a:tailEnd/>
          </a:ln>
          <a:effectLst/>
        </p:spPr>
        <p:txBody>
          <a:bodyPr lIns="180000" tIns="180000" rIns="180000" bIns="180000" anchor="ctr">
            <a:spAutoFit/>
          </a:bodyPr>
          <a:lstStyle/>
          <a:p>
            <a:endParaRPr lang="en-US" dirty="0"/>
          </a:p>
        </p:txBody>
      </p:sp>
      <p:sp>
        <p:nvSpPr>
          <p:cNvPr id="2861105" name="Rectangle 49"/>
          <p:cNvSpPr>
            <a:spLocks noChangeArrowheads="1"/>
          </p:cNvSpPr>
          <p:nvPr/>
        </p:nvSpPr>
        <p:spPr bwMode="auto">
          <a:xfrm>
            <a:off x="4716463" y="1557338"/>
            <a:ext cx="4427537" cy="4751387"/>
          </a:xfrm>
          <a:prstGeom prst="rect">
            <a:avLst/>
          </a:prstGeom>
          <a:solidFill>
            <a:schemeClr val="bg1"/>
          </a:solidFill>
          <a:ln w="9525">
            <a:noFill/>
            <a:miter lim="800000"/>
            <a:headEnd/>
            <a:tailEnd/>
          </a:ln>
          <a:effectLst/>
        </p:spPr>
        <p:txBody>
          <a:bodyPr lIns="180000" tIns="360000" rIns="180000" bIns="180000"/>
          <a:lstStyle/>
          <a:p>
            <a:pPr>
              <a:spcBef>
                <a:spcPct val="0"/>
              </a:spcBef>
              <a:tabLst>
                <a:tab pos="2686050" algn="r"/>
              </a:tabLst>
            </a:pPr>
            <a:r>
              <a:rPr lang="de-DE" sz="2000" b="1" dirty="0"/>
              <a:t>Nozzle considerations</a:t>
            </a:r>
          </a:p>
          <a:p>
            <a:pPr marL="265113" lvl="1" indent="-263525">
              <a:spcBef>
                <a:spcPct val="30000"/>
              </a:spcBef>
              <a:buFont typeface="Wingdings" pitchFamily="2" charset="2"/>
              <a:buChar char="§"/>
              <a:tabLst>
                <a:tab pos="2686050" algn="r"/>
              </a:tabLst>
            </a:pPr>
            <a:r>
              <a:rPr lang="en-US" sz="2000" dirty="0"/>
              <a:t>Most horn antennas should extend 0.4” below nozzle</a:t>
            </a:r>
          </a:p>
          <a:p>
            <a:pPr marL="265113" lvl="1" indent="-263525">
              <a:spcBef>
                <a:spcPct val="30000"/>
              </a:spcBef>
              <a:buFont typeface="Wingdings" pitchFamily="2" charset="2"/>
              <a:buChar char="§"/>
              <a:tabLst>
                <a:tab pos="2686050" algn="r"/>
              </a:tabLst>
            </a:pPr>
            <a:r>
              <a:rPr lang="en-US" sz="2000" dirty="0"/>
              <a:t>Measure nozzle from inside</a:t>
            </a:r>
          </a:p>
          <a:p>
            <a:pPr marL="265113" lvl="1" indent="-263525">
              <a:spcBef>
                <a:spcPct val="30000"/>
              </a:spcBef>
              <a:buClr>
                <a:srgbClr val="FFFFFF"/>
              </a:buClr>
              <a:tabLst>
                <a:tab pos="2686050" algn="r"/>
              </a:tabLst>
            </a:pPr>
            <a:endParaRPr lang="en-US" sz="2000" dirty="0"/>
          </a:p>
        </p:txBody>
      </p:sp>
    </p:spTree>
    <p:extLst>
      <p:ext uri="{BB962C8B-B14F-4D97-AF65-F5344CB8AC3E}">
        <p14:creationId xmlns:p14="http://schemas.microsoft.com/office/powerpoint/2010/main" val="366135649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2"/>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Application Challenges</a:t>
            </a:r>
          </a:p>
        </p:txBody>
      </p:sp>
      <p:sp>
        <p:nvSpPr>
          <p:cNvPr id="2" name="Title 1"/>
          <p:cNvSpPr>
            <a:spLocks noGrp="1"/>
          </p:cNvSpPr>
          <p:nvPr>
            <p:ph type="title"/>
          </p:nvPr>
        </p:nvSpPr>
        <p:spPr/>
        <p:txBody>
          <a:bodyPr>
            <a:normAutofit fontScale="90000"/>
          </a:bodyPr>
          <a:lstStyle/>
          <a:p>
            <a:r>
              <a:rPr lang="en-US" b="0" dirty="0"/>
              <a:t>Non-contacting Technologies</a:t>
            </a:r>
            <a:br>
              <a:rPr lang="en-US" b="0" dirty="0"/>
            </a:br>
            <a:r>
              <a:rPr lang="en-US" b="0" dirty="0"/>
              <a:t>Ultrasonics and Radar</a:t>
            </a:r>
          </a:p>
        </p:txBody>
      </p:sp>
    </p:spTree>
    <p:extLst>
      <p:ext uri="{BB962C8B-B14F-4D97-AF65-F5344CB8AC3E}">
        <p14:creationId xmlns:p14="http://schemas.microsoft.com/office/powerpoint/2010/main" val="1820266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419600" y="1530860"/>
            <a:ext cx="4648200" cy="2431540"/>
            <a:chOff x="1239" y="912"/>
            <a:chExt cx="4048" cy="2784"/>
          </a:xfrm>
        </p:grpSpPr>
        <p:sp>
          <p:nvSpPr>
            <p:cNvPr id="4" name="Line 4"/>
            <p:cNvSpPr>
              <a:spLocks noChangeShapeType="1"/>
            </p:cNvSpPr>
            <p:nvPr/>
          </p:nvSpPr>
          <p:spPr bwMode="auto">
            <a:xfrm flipV="1">
              <a:off x="1872"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 name="Line 5"/>
            <p:cNvSpPr>
              <a:spLocks noChangeShapeType="1"/>
            </p:cNvSpPr>
            <p:nvPr/>
          </p:nvSpPr>
          <p:spPr bwMode="auto">
            <a:xfrm flipV="1">
              <a:off x="2149"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6" name="Line 6"/>
            <p:cNvSpPr>
              <a:spLocks noChangeShapeType="1"/>
            </p:cNvSpPr>
            <p:nvPr/>
          </p:nvSpPr>
          <p:spPr bwMode="auto">
            <a:xfrm flipV="1">
              <a:off x="2427"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7" name="Line 7"/>
            <p:cNvSpPr>
              <a:spLocks noChangeShapeType="1"/>
            </p:cNvSpPr>
            <p:nvPr/>
          </p:nvSpPr>
          <p:spPr bwMode="auto">
            <a:xfrm flipV="1">
              <a:off x="2704"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8" name="Line 8"/>
            <p:cNvSpPr>
              <a:spLocks noChangeShapeType="1"/>
            </p:cNvSpPr>
            <p:nvPr/>
          </p:nvSpPr>
          <p:spPr bwMode="auto">
            <a:xfrm flipV="1">
              <a:off x="2982"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9" name="Line 9"/>
            <p:cNvSpPr>
              <a:spLocks noChangeShapeType="1"/>
            </p:cNvSpPr>
            <p:nvPr/>
          </p:nvSpPr>
          <p:spPr bwMode="auto">
            <a:xfrm flipV="1">
              <a:off x="3260"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0" name="Line 10"/>
            <p:cNvSpPr>
              <a:spLocks noChangeShapeType="1"/>
            </p:cNvSpPr>
            <p:nvPr/>
          </p:nvSpPr>
          <p:spPr bwMode="auto">
            <a:xfrm flipV="1">
              <a:off x="3537"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1" name="Line 11"/>
            <p:cNvSpPr>
              <a:spLocks noChangeShapeType="1"/>
            </p:cNvSpPr>
            <p:nvPr/>
          </p:nvSpPr>
          <p:spPr bwMode="auto">
            <a:xfrm flipV="1">
              <a:off x="3815"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2" name="Line 12"/>
            <p:cNvSpPr>
              <a:spLocks noChangeShapeType="1"/>
            </p:cNvSpPr>
            <p:nvPr/>
          </p:nvSpPr>
          <p:spPr bwMode="auto">
            <a:xfrm flipV="1">
              <a:off x="4093"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3" name="Line 13"/>
            <p:cNvSpPr>
              <a:spLocks noChangeShapeType="1"/>
            </p:cNvSpPr>
            <p:nvPr/>
          </p:nvSpPr>
          <p:spPr bwMode="auto">
            <a:xfrm flipV="1">
              <a:off x="4370"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4" name="Line 14"/>
            <p:cNvSpPr>
              <a:spLocks noChangeShapeType="1"/>
            </p:cNvSpPr>
            <p:nvPr/>
          </p:nvSpPr>
          <p:spPr bwMode="auto">
            <a:xfrm flipV="1">
              <a:off x="4648"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5" name="Line 15"/>
            <p:cNvSpPr>
              <a:spLocks noChangeShapeType="1"/>
            </p:cNvSpPr>
            <p:nvPr/>
          </p:nvSpPr>
          <p:spPr bwMode="auto">
            <a:xfrm flipV="1">
              <a:off x="4925"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6" name="Line 16"/>
            <p:cNvSpPr>
              <a:spLocks noChangeShapeType="1"/>
            </p:cNvSpPr>
            <p:nvPr/>
          </p:nvSpPr>
          <p:spPr bwMode="auto">
            <a:xfrm flipV="1">
              <a:off x="5203"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7" name="Line 17"/>
            <p:cNvSpPr>
              <a:spLocks noChangeShapeType="1"/>
            </p:cNvSpPr>
            <p:nvPr/>
          </p:nvSpPr>
          <p:spPr bwMode="auto">
            <a:xfrm>
              <a:off x="1876" y="3332"/>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8" name="Line 18"/>
            <p:cNvSpPr>
              <a:spLocks noChangeShapeType="1"/>
            </p:cNvSpPr>
            <p:nvPr/>
          </p:nvSpPr>
          <p:spPr bwMode="auto">
            <a:xfrm>
              <a:off x="1876" y="2754"/>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19" name="Line 19"/>
            <p:cNvSpPr>
              <a:spLocks noChangeShapeType="1"/>
            </p:cNvSpPr>
            <p:nvPr/>
          </p:nvSpPr>
          <p:spPr bwMode="auto">
            <a:xfrm>
              <a:off x="1876" y="2176"/>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20" name="Line 20"/>
            <p:cNvSpPr>
              <a:spLocks noChangeShapeType="1"/>
            </p:cNvSpPr>
            <p:nvPr/>
          </p:nvSpPr>
          <p:spPr bwMode="auto">
            <a:xfrm>
              <a:off x="1876" y="1598"/>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21" name="Line 21"/>
            <p:cNvSpPr>
              <a:spLocks noChangeShapeType="1"/>
            </p:cNvSpPr>
            <p:nvPr/>
          </p:nvSpPr>
          <p:spPr bwMode="auto">
            <a:xfrm>
              <a:off x="1876" y="1020"/>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22" name="Freeform 22"/>
            <p:cNvSpPr>
              <a:spLocks/>
            </p:cNvSpPr>
            <p:nvPr/>
          </p:nvSpPr>
          <p:spPr bwMode="auto">
            <a:xfrm>
              <a:off x="1872" y="1400"/>
              <a:ext cx="3332" cy="1003"/>
            </a:xfrm>
            <a:custGeom>
              <a:avLst/>
              <a:gdLst>
                <a:gd name="T0" fmla="*/ 0 w 3332"/>
                <a:gd name="T1" fmla="*/ 1002 h 1003"/>
                <a:gd name="T2" fmla="*/ 84 w 3332"/>
                <a:gd name="T3" fmla="*/ 975 h 1003"/>
                <a:gd name="T4" fmla="*/ 277 w 3332"/>
                <a:gd name="T5" fmla="*/ 914 h 1003"/>
                <a:gd name="T6" fmla="*/ 418 w 3332"/>
                <a:gd name="T7" fmla="*/ 870 h 1003"/>
                <a:gd name="T8" fmla="*/ 555 w 3332"/>
                <a:gd name="T9" fmla="*/ 827 h 1003"/>
                <a:gd name="T10" fmla="*/ 832 w 3332"/>
                <a:gd name="T11" fmla="*/ 741 h 1003"/>
                <a:gd name="T12" fmla="*/ 971 w 3332"/>
                <a:gd name="T13" fmla="*/ 699 h 1003"/>
                <a:gd name="T14" fmla="*/ 1110 w 3332"/>
                <a:gd name="T15" fmla="*/ 656 h 1003"/>
                <a:gd name="T16" fmla="*/ 1388 w 3332"/>
                <a:gd name="T17" fmla="*/ 572 h 1003"/>
                <a:gd name="T18" fmla="*/ 1526 w 3332"/>
                <a:gd name="T19" fmla="*/ 530 h 1003"/>
                <a:gd name="T20" fmla="*/ 1665 w 3332"/>
                <a:gd name="T21" fmla="*/ 488 h 1003"/>
                <a:gd name="T22" fmla="*/ 1943 w 3332"/>
                <a:gd name="T23" fmla="*/ 405 h 1003"/>
                <a:gd name="T24" fmla="*/ 2221 w 3332"/>
                <a:gd name="T25" fmla="*/ 323 h 1003"/>
                <a:gd name="T26" fmla="*/ 2359 w 3332"/>
                <a:gd name="T27" fmla="*/ 282 h 1003"/>
                <a:gd name="T28" fmla="*/ 2498 w 3332"/>
                <a:gd name="T29" fmla="*/ 241 h 1003"/>
                <a:gd name="T30" fmla="*/ 2637 w 3332"/>
                <a:gd name="T31" fmla="*/ 201 h 1003"/>
                <a:gd name="T32" fmla="*/ 2776 w 3332"/>
                <a:gd name="T33" fmla="*/ 160 h 1003"/>
                <a:gd name="T34" fmla="*/ 3053 w 3332"/>
                <a:gd name="T35" fmla="*/ 79 h 1003"/>
                <a:gd name="T36" fmla="*/ 3247 w 3332"/>
                <a:gd name="T37" fmla="*/ 24 h 1003"/>
                <a:gd name="T38" fmla="*/ 3331 w 3332"/>
                <a:gd name="T39" fmla="*/ 0 h 10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2"/>
                <a:gd name="T61" fmla="*/ 0 h 1003"/>
                <a:gd name="T62" fmla="*/ 3332 w 3332"/>
                <a:gd name="T63" fmla="*/ 1003 h 10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2" h="1003">
                  <a:moveTo>
                    <a:pt x="0" y="1002"/>
                  </a:moveTo>
                  <a:lnTo>
                    <a:pt x="84" y="975"/>
                  </a:lnTo>
                  <a:lnTo>
                    <a:pt x="277" y="914"/>
                  </a:lnTo>
                  <a:lnTo>
                    <a:pt x="418" y="870"/>
                  </a:lnTo>
                  <a:lnTo>
                    <a:pt x="555" y="827"/>
                  </a:lnTo>
                  <a:lnTo>
                    <a:pt x="832" y="741"/>
                  </a:lnTo>
                  <a:lnTo>
                    <a:pt x="971" y="699"/>
                  </a:lnTo>
                  <a:lnTo>
                    <a:pt x="1110" y="656"/>
                  </a:lnTo>
                  <a:lnTo>
                    <a:pt x="1388" y="572"/>
                  </a:lnTo>
                  <a:lnTo>
                    <a:pt x="1526" y="530"/>
                  </a:lnTo>
                  <a:lnTo>
                    <a:pt x="1665" y="488"/>
                  </a:lnTo>
                  <a:lnTo>
                    <a:pt x="1943" y="405"/>
                  </a:lnTo>
                  <a:lnTo>
                    <a:pt x="2221" y="323"/>
                  </a:lnTo>
                  <a:lnTo>
                    <a:pt x="2359" y="282"/>
                  </a:lnTo>
                  <a:lnTo>
                    <a:pt x="2498" y="241"/>
                  </a:lnTo>
                  <a:lnTo>
                    <a:pt x="2637" y="201"/>
                  </a:lnTo>
                  <a:lnTo>
                    <a:pt x="2776" y="160"/>
                  </a:lnTo>
                  <a:lnTo>
                    <a:pt x="3053" y="79"/>
                  </a:lnTo>
                  <a:lnTo>
                    <a:pt x="3247" y="24"/>
                  </a:lnTo>
                  <a:lnTo>
                    <a:pt x="3331" y="0"/>
                  </a:lnTo>
                </a:path>
              </a:pathLst>
            </a:custGeom>
            <a:noFill/>
            <a:ln w="12700" cap="rnd" cmpd="sng">
              <a:solidFill>
                <a:srgbClr val="0007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sz="1000" dirty="0"/>
            </a:p>
          </p:txBody>
        </p:sp>
        <p:sp>
          <p:nvSpPr>
            <p:cNvPr id="23" name="Freeform 23"/>
            <p:cNvSpPr>
              <a:spLocks/>
            </p:cNvSpPr>
            <p:nvPr/>
          </p:nvSpPr>
          <p:spPr bwMode="auto">
            <a:xfrm>
              <a:off x="1848" y="2378"/>
              <a:ext cx="37" cy="37"/>
            </a:xfrm>
            <a:custGeom>
              <a:avLst/>
              <a:gdLst>
                <a:gd name="T0" fmla="*/ 0 w 37"/>
                <a:gd name="T1" fmla="*/ 20 h 37"/>
                <a:gd name="T2" fmla="*/ 1 w 37"/>
                <a:gd name="T3" fmla="*/ 23 h 37"/>
                <a:gd name="T4" fmla="*/ 2 w 37"/>
                <a:gd name="T5" fmla="*/ 27 h 37"/>
                <a:gd name="T6" fmla="*/ 5 w 37"/>
                <a:gd name="T7" fmla="*/ 30 h 37"/>
                <a:gd name="T8" fmla="*/ 7 w 37"/>
                <a:gd name="T9" fmla="*/ 32 h 37"/>
                <a:gd name="T10" fmla="*/ 9 w 37"/>
                <a:gd name="T11" fmla="*/ 34 h 37"/>
                <a:gd name="T12" fmla="*/ 13 w 37"/>
                <a:gd name="T13" fmla="*/ 35 h 37"/>
                <a:gd name="T14" fmla="*/ 16 w 37"/>
                <a:gd name="T15" fmla="*/ 36 h 37"/>
                <a:gd name="T16" fmla="*/ 20 w 37"/>
                <a:gd name="T17" fmla="*/ 36 h 37"/>
                <a:gd name="T18" fmla="*/ 23 w 37"/>
                <a:gd name="T19" fmla="*/ 35 h 37"/>
                <a:gd name="T20" fmla="*/ 27 w 37"/>
                <a:gd name="T21" fmla="*/ 34 h 37"/>
                <a:gd name="T22" fmla="*/ 30 w 37"/>
                <a:gd name="T23" fmla="*/ 32 h 37"/>
                <a:gd name="T24" fmla="*/ 32 w 37"/>
                <a:gd name="T25" fmla="*/ 29 h 37"/>
                <a:gd name="T26" fmla="*/ 34 w 37"/>
                <a:gd name="T27" fmla="*/ 27 h 37"/>
                <a:gd name="T28" fmla="*/ 35 w 37"/>
                <a:gd name="T29" fmla="*/ 23 h 37"/>
                <a:gd name="T30" fmla="*/ 36 w 37"/>
                <a:gd name="T31" fmla="*/ 20 h 37"/>
                <a:gd name="T32" fmla="*/ 36 w 37"/>
                <a:gd name="T33" fmla="*/ 16 h 37"/>
                <a:gd name="T34" fmla="*/ 35 w 37"/>
                <a:gd name="T35" fmla="*/ 13 h 37"/>
                <a:gd name="T36" fmla="*/ 34 w 37"/>
                <a:gd name="T37" fmla="*/ 9 h 37"/>
                <a:gd name="T38" fmla="*/ 32 w 37"/>
                <a:gd name="T39" fmla="*/ 6 h 37"/>
                <a:gd name="T40" fmla="*/ 30 w 37"/>
                <a:gd name="T41" fmla="*/ 4 h 37"/>
                <a:gd name="T42" fmla="*/ 27 w 37"/>
                <a:gd name="T43" fmla="*/ 2 h 37"/>
                <a:gd name="T44" fmla="*/ 23 w 37"/>
                <a:gd name="T45" fmla="*/ 1 h 37"/>
                <a:gd name="T46" fmla="*/ 20 w 37"/>
                <a:gd name="T47" fmla="*/ 0 h 37"/>
                <a:gd name="T48" fmla="*/ 16 w 37"/>
                <a:gd name="T49" fmla="*/ 0 h 37"/>
                <a:gd name="T50" fmla="*/ 13 w 37"/>
                <a:gd name="T51" fmla="*/ 1 h 37"/>
                <a:gd name="T52" fmla="*/ 9 w 37"/>
                <a:gd name="T53" fmla="*/ 2 h 37"/>
                <a:gd name="T54" fmla="*/ 7 w 37"/>
                <a:gd name="T55" fmla="*/ 4 h 37"/>
                <a:gd name="T56" fmla="*/ 5 w 37"/>
                <a:gd name="T57" fmla="*/ 6 h 37"/>
                <a:gd name="T58" fmla="*/ 2 w 37"/>
                <a:gd name="T59" fmla="*/ 9 h 37"/>
                <a:gd name="T60" fmla="*/ 1 w 37"/>
                <a:gd name="T61" fmla="*/ 13 h 37"/>
                <a:gd name="T62" fmla="*/ 0 w 37"/>
                <a:gd name="T63" fmla="*/ 16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7"/>
                <a:gd name="T98" fmla="*/ 37 w 37"/>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7">
                  <a:moveTo>
                    <a:pt x="0" y="18"/>
                  </a:moveTo>
                  <a:lnTo>
                    <a:pt x="0" y="20"/>
                  </a:lnTo>
                  <a:lnTo>
                    <a:pt x="1" y="21"/>
                  </a:lnTo>
                  <a:lnTo>
                    <a:pt x="1" y="23"/>
                  </a:lnTo>
                  <a:lnTo>
                    <a:pt x="2" y="25"/>
                  </a:lnTo>
                  <a:lnTo>
                    <a:pt x="2" y="27"/>
                  </a:lnTo>
                  <a:lnTo>
                    <a:pt x="3" y="28"/>
                  </a:lnTo>
                  <a:lnTo>
                    <a:pt x="5" y="30"/>
                  </a:lnTo>
                  <a:lnTo>
                    <a:pt x="5" y="31"/>
                  </a:lnTo>
                  <a:lnTo>
                    <a:pt x="7" y="32"/>
                  </a:lnTo>
                  <a:lnTo>
                    <a:pt x="8" y="33"/>
                  </a:lnTo>
                  <a:lnTo>
                    <a:pt x="9" y="34"/>
                  </a:lnTo>
                  <a:lnTo>
                    <a:pt x="11" y="34"/>
                  </a:lnTo>
                  <a:lnTo>
                    <a:pt x="13" y="35"/>
                  </a:lnTo>
                  <a:lnTo>
                    <a:pt x="14" y="35"/>
                  </a:lnTo>
                  <a:lnTo>
                    <a:pt x="16" y="36"/>
                  </a:lnTo>
                  <a:lnTo>
                    <a:pt x="18" y="36"/>
                  </a:lnTo>
                  <a:lnTo>
                    <a:pt x="20" y="36"/>
                  </a:lnTo>
                  <a:lnTo>
                    <a:pt x="22" y="35"/>
                  </a:lnTo>
                  <a:lnTo>
                    <a:pt x="23" y="35"/>
                  </a:lnTo>
                  <a:lnTo>
                    <a:pt x="25" y="34"/>
                  </a:lnTo>
                  <a:lnTo>
                    <a:pt x="27" y="34"/>
                  </a:lnTo>
                  <a:lnTo>
                    <a:pt x="28" y="33"/>
                  </a:lnTo>
                  <a:lnTo>
                    <a:pt x="30" y="32"/>
                  </a:lnTo>
                  <a:lnTo>
                    <a:pt x="31" y="31"/>
                  </a:lnTo>
                  <a:lnTo>
                    <a:pt x="32" y="29"/>
                  </a:lnTo>
                  <a:lnTo>
                    <a:pt x="33" y="28"/>
                  </a:lnTo>
                  <a:lnTo>
                    <a:pt x="34" y="27"/>
                  </a:lnTo>
                  <a:lnTo>
                    <a:pt x="34" y="25"/>
                  </a:lnTo>
                  <a:lnTo>
                    <a:pt x="35" y="23"/>
                  </a:lnTo>
                  <a:lnTo>
                    <a:pt x="36" y="21"/>
                  </a:lnTo>
                  <a:lnTo>
                    <a:pt x="36" y="20"/>
                  </a:lnTo>
                  <a:lnTo>
                    <a:pt x="36" y="18"/>
                  </a:lnTo>
                  <a:lnTo>
                    <a:pt x="36" y="16"/>
                  </a:lnTo>
                  <a:lnTo>
                    <a:pt x="36" y="14"/>
                  </a:lnTo>
                  <a:lnTo>
                    <a:pt x="35" y="13"/>
                  </a:lnTo>
                  <a:lnTo>
                    <a:pt x="34" y="11"/>
                  </a:lnTo>
                  <a:lnTo>
                    <a:pt x="34" y="9"/>
                  </a:lnTo>
                  <a:lnTo>
                    <a:pt x="33" y="8"/>
                  </a:lnTo>
                  <a:lnTo>
                    <a:pt x="32" y="6"/>
                  </a:lnTo>
                  <a:lnTo>
                    <a:pt x="31" y="5"/>
                  </a:lnTo>
                  <a:lnTo>
                    <a:pt x="30" y="4"/>
                  </a:lnTo>
                  <a:lnTo>
                    <a:pt x="28" y="3"/>
                  </a:lnTo>
                  <a:lnTo>
                    <a:pt x="27" y="2"/>
                  </a:lnTo>
                  <a:lnTo>
                    <a:pt x="25" y="2"/>
                  </a:lnTo>
                  <a:lnTo>
                    <a:pt x="23" y="1"/>
                  </a:lnTo>
                  <a:lnTo>
                    <a:pt x="22" y="0"/>
                  </a:lnTo>
                  <a:lnTo>
                    <a:pt x="20" y="0"/>
                  </a:lnTo>
                  <a:lnTo>
                    <a:pt x="18" y="0"/>
                  </a:lnTo>
                  <a:lnTo>
                    <a:pt x="16" y="0"/>
                  </a:lnTo>
                  <a:lnTo>
                    <a:pt x="15" y="0"/>
                  </a:lnTo>
                  <a:lnTo>
                    <a:pt x="13" y="1"/>
                  </a:lnTo>
                  <a:lnTo>
                    <a:pt x="11" y="2"/>
                  </a:lnTo>
                  <a:lnTo>
                    <a:pt x="9" y="2"/>
                  </a:lnTo>
                  <a:lnTo>
                    <a:pt x="9" y="3"/>
                  </a:lnTo>
                  <a:lnTo>
                    <a:pt x="7" y="4"/>
                  </a:lnTo>
                  <a:lnTo>
                    <a:pt x="5" y="5"/>
                  </a:lnTo>
                  <a:lnTo>
                    <a:pt x="5" y="6"/>
                  </a:lnTo>
                  <a:lnTo>
                    <a:pt x="3" y="8"/>
                  </a:lnTo>
                  <a:lnTo>
                    <a:pt x="2" y="9"/>
                  </a:lnTo>
                  <a:lnTo>
                    <a:pt x="2" y="11"/>
                  </a:lnTo>
                  <a:lnTo>
                    <a:pt x="1" y="13"/>
                  </a:lnTo>
                  <a:lnTo>
                    <a:pt x="1" y="15"/>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4" name="Freeform 24"/>
            <p:cNvSpPr>
              <a:spLocks/>
            </p:cNvSpPr>
            <p:nvPr/>
          </p:nvSpPr>
          <p:spPr bwMode="auto">
            <a:xfrm>
              <a:off x="5179" y="1376"/>
              <a:ext cx="37" cy="37"/>
            </a:xfrm>
            <a:custGeom>
              <a:avLst/>
              <a:gdLst>
                <a:gd name="T0" fmla="*/ 0 w 37"/>
                <a:gd name="T1" fmla="*/ 20 h 37"/>
                <a:gd name="T2" fmla="*/ 1 w 37"/>
                <a:gd name="T3" fmla="*/ 23 h 37"/>
                <a:gd name="T4" fmla="*/ 2 w 37"/>
                <a:gd name="T5" fmla="*/ 27 h 37"/>
                <a:gd name="T6" fmla="*/ 4 w 37"/>
                <a:gd name="T7" fmla="*/ 29 h 37"/>
                <a:gd name="T8" fmla="*/ 6 w 37"/>
                <a:gd name="T9" fmla="*/ 31 h 37"/>
                <a:gd name="T10" fmla="*/ 9 w 37"/>
                <a:gd name="T11" fmla="*/ 34 h 37"/>
                <a:gd name="T12" fmla="*/ 13 w 37"/>
                <a:gd name="T13" fmla="*/ 35 h 37"/>
                <a:gd name="T14" fmla="*/ 16 w 37"/>
                <a:gd name="T15" fmla="*/ 36 h 37"/>
                <a:gd name="T16" fmla="*/ 20 w 37"/>
                <a:gd name="T17" fmla="*/ 36 h 37"/>
                <a:gd name="T18" fmla="*/ 23 w 37"/>
                <a:gd name="T19" fmla="*/ 35 h 37"/>
                <a:gd name="T20" fmla="*/ 27 w 37"/>
                <a:gd name="T21" fmla="*/ 34 h 37"/>
                <a:gd name="T22" fmla="*/ 29 w 37"/>
                <a:gd name="T23" fmla="*/ 31 h 37"/>
                <a:gd name="T24" fmla="*/ 31 w 37"/>
                <a:gd name="T25" fmla="*/ 29 h 37"/>
                <a:gd name="T26" fmla="*/ 34 w 37"/>
                <a:gd name="T27" fmla="*/ 27 h 37"/>
                <a:gd name="T28" fmla="*/ 35 w 37"/>
                <a:gd name="T29" fmla="*/ 23 h 37"/>
                <a:gd name="T30" fmla="*/ 36 w 37"/>
                <a:gd name="T31" fmla="*/ 20 h 37"/>
                <a:gd name="T32" fmla="*/ 36 w 37"/>
                <a:gd name="T33" fmla="*/ 16 h 37"/>
                <a:gd name="T34" fmla="*/ 35 w 37"/>
                <a:gd name="T35" fmla="*/ 13 h 37"/>
                <a:gd name="T36" fmla="*/ 34 w 37"/>
                <a:gd name="T37" fmla="*/ 9 h 37"/>
                <a:gd name="T38" fmla="*/ 31 w 37"/>
                <a:gd name="T39" fmla="*/ 6 h 37"/>
                <a:gd name="T40" fmla="*/ 29 w 37"/>
                <a:gd name="T41" fmla="*/ 4 h 37"/>
                <a:gd name="T42" fmla="*/ 27 w 37"/>
                <a:gd name="T43" fmla="*/ 2 h 37"/>
                <a:gd name="T44" fmla="*/ 23 w 37"/>
                <a:gd name="T45" fmla="*/ 1 h 37"/>
                <a:gd name="T46" fmla="*/ 20 w 37"/>
                <a:gd name="T47" fmla="*/ 0 h 37"/>
                <a:gd name="T48" fmla="*/ 16 w 37"/>
                <a:gd name="T49" fmla="*/ 0 h 37"/>
                <a:gd name="T50" fmla="*/ 13 w 37"/>
                <a:gd name="T51" fmla="*/ 1 h 37"/>
                <a:gd name="T52" fmla="*/ 9 w 37"/>
                <a:gd name="T53" fmla="*/ 2 h 37"/>
                <a:gd name="T54" fmla="*/ 6 w 37"/>
                <a:gd name="T55" fmla="*/ 4 h 37"/>
                <a:gd name="T56" fmla="*/ 4 w 37"/>
                <a:gd name="T57" fmla="*/ 6 h 37"/>
                <a:gd name="T58" fmla="*/ 2 w 37"/>
                <a:gd name="T59" fmla="*/ 9 h 37"/>
                <a:gd name="T60" fmla="*/ 1 w 37"/>
                <a:gd name="T61" fmla="*/ 13 h 37"/>
                <a:gd name="T62" fmla="*/ 0 w 37"/>
                <a:gd name="T63" fmla="*/ 16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7"/>
                <a:gd name="T98" fmla="*/ 37 w 37"/>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7">
                  <a:moveTo>
                    <a:pt x="0" y="18"/>
                  </a:moveTo>
                  <a:lnTo>
                    <a:pt x="0" y="20"/>
                  </a:lnTo>
                  <a:lnTo>
                    <a:pt x="0" y="21"/>
                  </a:lnTo>
                  <a:lnTo>
                    <a:pt x="1" y="23"/>
                  </a:lnTo>
                  <a:lnTo>
                    <a:pt x="2" y="25"/>
                  </a:lnTo>
                  <a:lnTo>
                    <a:pt x="2" y="27"/>
                  </a:lnTo>
                  <a:lnTo>
                    <a:pt x="3" y="28"/>
                  </a:lnTo>
                  <a:lnTo>
                    <a:pt x="4" y="29"/>
                  </a:lnTo>
                  <a:lnTo>
                    <a:pt x="5" y="31"/>
                  </a:lnTo>
                  <a:lnTo>
                    <a:pt x="6" y="31"/>
                  </a:lnTo>
                  <a:lnTo>
                    <a:pt x="8" y="33"/>
                  </a:lnTo>
                  <a:lnTo>
                    <a:pt x="9" y="34"/>
                  </a:lnTo>
                  <a:lnTo>
                    <a:pt x="11" y="34"/>
                  </a:lnTo>
                  <a:lnTo>
                    <a:pt x="13" y="35"/>
                  </a:lnTo>
                  <a:lnTo>
                    <a:pt x="14" y="35"/>
                  </a:lnTo>
                  <a:lnTo>
                    <a:pt x="16" y="36"/>
                  </a:lnTo>
                  <a:lnTo>
                    <a:pt x="18" y="36"/>
                  </a:lnTo>
                  <a:lnTo>
                    <a:pt x="20" y="36"/>
                  </a:lnTo>
                  <a:lnTo>
                    <a:pt x="22" y="35"/>
                  </a:lnTo>
                  <a:lnTo>
                    <a:pt x="23" y="35"/>
                  </a:lnTo>
                  <a:lnTo>
                    <a:pt x="25" y="34"/>
                  </a:lnTo>
                  <a:lnTo>
                    <a:pt x="27" y="34"/>
                  </a:lnTo>
                  <a:lnTo>
                    <a:pt x="28" y="33"/>
                  </a:lnTo>
                  <a:lnTo>
                    <a:pt x="29" y="31"/>
                  </a:lnTo>
                  <a:lnTo>
                    <a:pt x="31" y="31"/>
                  </a:lnTo>
                  <a:lnTo>
                    <a:pt x="31" y="29"/>
                  </a:lnTo>
                  <a:lnTo>
                    <a:pt x="33" y="28"/>
                  </a:lnTo>
                  <a:lnTo>
                    <a:pt x="34" y="27"/>
                  </a:lnTo>
                  <a:lnTo>
                    <a:pt x="34" y="25"/>
                  </a:lnTo>
                  <a:lnTo>
                    <a:pt x="35" y="23"/>
                  </a:lnTo>
                  <a:lnTo>
                    <a:pt x="35" y="21"/>
                  </a:lnTo>
                  <a:lnTo>
                    <a:pt x="36" y="20"/>
                  </a:lnTo>
                  <a:lnTo>
                    <a:pt x="36" y="18"/>
                  </a:lnTo>
                  <a:lnTo>
                    <a:pt x="36" y="16"/>
                  </a:lnTo>
                  <a:lnTo>
                    <a:pt x="35" y="14"/>
                  </a:lnTo>
                  <a:lnTo>
                    <a:pt x="35" y="13"/>
                  </a:lnTo>
                  <a:lnTo>
                    <a:pt x="34" y="11"/>
                  </a:lnTo>
                  <a:lnTo>
                    <a:pt x="34" y="9"/>
                  </a:lnTo>
                  <a:lnTo>
                    <a:pt x="33" y="8"/>
                  </a:lnTo>
                  <a:lnTo>
                    <a:pt x="31" y="6"/>
                  </a:lnTo>
                  <a:lnTo>
                    <a:pt x="31" y="5"/>
                  </a:lnTo>
                  <a:lnTo>
                    <a:pt x="29" y="4"/>
                  </a:lnTo>
                  <a:lnTo>
                    <a:pt x="27" y="3"/>
                  </a:lnTo>
                  <a:lnTo>
                    <a:pt x="27" y="2"/>
                  </a:lnTo>
                  <a:lnTo>
                    <a:pt x="25" y="2"/>
                  </a:lnTo>
                  <a:lnTo>
                    <a:pt x="23" y="1"/>
                  </a:lnTo>
                  <a:lnTo>
                    <a:pt x="22" y="0"/>
                  </a:lnTo>
                  <a:lnTo>
                    <a:pt x="20" y="0"/>
                  </a:lnTo>
                  <a:lnTo>
                    <a:pt x="18" y="0"/>
                  </a:lnTo>
                  <a:lnTo>
                    <a:pt x="16" y="0"/>
                  </a:lnTo>
                  <a:lnTo>
                    <a:pt x="14" y="0"/>
                  </a:lnTo>
                  <a:lnTo>
                    <a:pt x="13" y="1"/>
                  </a:lnTo>
                  <a:lnTo>
                    <a:pt x="11" y="2"/>
                  </a:lnTo>
                  <a:lnTo>
                    <a:pt x="9" y="2"/>
                  </a:lnTo>
                  <a:lnTo>
                    <a:pt x="8" y="3"/>
                  </a:lnTo>
                  <a:lnTo>
                    <a:pt x="6" y="4"/>
                  </a:lnTo>
                  <a:lnTo>
                    <a:pt x="5" y="5"/>
                  </a:lnTo>
                  <a:lnTo>
                    <a:pt x="4" y="6"/>
                  </a:lnTo>
                  <a:lnTo>
                    <a:pt x="3" y="8"/>
                  </a:lnTo>
                  <a:lnTo>
                    <a:pt x="2" y="9"/>
                  </a:lnTo>
                  <a:lnTo>
                    <a:pt x="2" y="11"/>
                  </a:lnTo>
                  <a:lnTo>
                    <a:pt x="1" y="13"/>
                  </a:lnTo>
                  <a:lnTo>
                    <a:pt x="0"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5" name="Freeform 25"/>
            <p:cNvSpPr>
              <a:spLocks/>
            </p:cNvSpPr>
            <p:nvPr/>
          </p:nvSpPr>
          <p:spPr bwMode="auto">
            <a:xfrm>
              <a:off x="2126" y="2291"/>
              <a:ext cx="36" cy="36"/>
            </a:xfrm>
            <a:custGeom>
              <a:avLst/>
              <a:gdLst>
                <a:gd name="T0" fmla="*/ 0 w 36"/>
                <a:gd name="T1" fmla="*/ 19 h 36"/>
                <a:gd name="T2" fmla="*/ 1 w 36"/>
                <a:gd name="T3" fmla="*/ 23 h 36"/>
                <a:gd name="T4" fmla="*/ 2 w 36"/>
                <a:gd name="T5" fmla="*/ 26 h 36"/>
                <a:gd name="T6" fmla="*/ 4 w 36"/>
                <a:gd name="T7" fmla="*/ 29 h 36"/>
                <a:gd name="T8" fmla="*/ 6 w 36"/>
                <a:gd name="T9" fmla="*/ 31 h 36"/>
                <a:gd name="T10" fmla="*/ 9 w 36"/>
                <a:gd name="T11" fmla="*/ 33 h 36"/>
                <a:gd name="T12" fmla="*/ 12 w 36"/>
                <a:gd name="T13" fmla="*/ 34 h 36"/>
                <a:gd name="T14" fmla="*/ 16 w 36"/>
                <a:gd name="T15" fmla="*/ 35 h 36"/>
                <a:gd name="T16" fmla="*/ 19 w 36"/>
                <a:gd name="T17" fmla="*/ 35 h 36"/>
                <a:gd name="T18" fmla="*/ 23 w 36"/>
                <a:gd name="T19" fmla="*/ 34 h 36"/>
                <a:gd name="T20" fmla="*/ 26 w 36"/>
                <a:gd name="T21" fmla="*/ 33 h 36"/>
                <a:gd name="T22" fmla="*/ 29 w 36"/>
                <a:gd name="T23" fmla="*/ 31 h 36"/>
                <a:gd name="T24" fmla="*/ 31 w 36"/>
                <a:gd name="T25" fmla="*/ 29 h 36"/>
                <a:gd name="T26" fmla="*/ 33 w 36"/>
                <a:gd name="T27" fmla="*/ 26 h 36"/>
                <a:gd name="T28" fmla="*/ 35 w 36"/>
                <a:gd name="T29" fmla="*/ 23 h 36"/>
                <a:gd name="T30" fmla="*/ 35 w 36"/>
                <a:gd name="T31" fmla="*/ 19 h 36"/>
                <a:gd name="T32" fmla="*/ 35 w 36"/>
                <a:gd name="T33" fmla="*/ 16 h 36"/>
                <a:gd name="T34" fmla="*/ 35 w 36"/>
                <a:gd name="T35" fmla="*/ 12 h 36"/>
                <a:gd name="T36" fmla="*/ 33 w 36"/>
                <a:gd name="T37" fmla="*/ 9 h 36"/>
                <a:gd name="T38" fmla="*/ 31 w 36"/>
                <a:gd name="T39" fmla="*/ 6 h 36"/>
                <a:gd name="T40" fmla="*/ 29 w 36"/>
                <a:gd name="T41" fmla="*/ 4 h 36"/>
                <a:gd name="T42" fmla="*/ 26 w 36"/>
                <a:gd name="T43" fmla="*/ 2 h 36"/>
                <a:gd name="T44" fmla="*/ 23 w 36"/>
                <a:gd name="T45" fmla="*/ 0 h 36"/>
                <a:gd name="T46" fmla="*/ 19 w 36"/>
                <a:gd name="T47" fmla="*/ 0 h 36"/>
                <a:gd name="T48" fmla="*/ 16 w 36"/>
                <a:gd name="T49" fmla="*/ 0 h 36"/>
                <a:gd name="T50" fmla="*/ 12 w 36"/>
                <a:gd name="T51" fmla="*/ 0 h 36"/>
                <a:gd name="T52" fmla="*/ 9 w 36"/>
                <a:gd name="T53" fmla="*/ 2 h 36"/>
                <a:gd name="T54" fmla="*/ 6 w 36"/>
                <a:gd name="T55" fmla="*/ 4 h 36"/>
                <a:gd name="T56" fmla="*/ 4 w 36"/>
                <a:gd name="T57" fmla="*/ 6 h 36"/>
                <a:gd name="T58" fmla="*/ 2 w 36"/>
                <a:gd name="T59" fmla="*/ 9 h 36"/>
                <a:gd name="T60" fmla="*/ 1 w 36"/>
                <a:gd name="T61" fmla="*/ 12 h 36"/>
                <a:gd name="T62" fmla="*/ 0 w 36"/>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0" y="17"/>
                  </a:moveTo>
                  <a:lnTo>
                    <a:pt x="0" y="19"/>
                  </a:lnTo>
                  <a:lnTo>
                    <a:pt x="0" y="21"/>
                  </a:lnTo>
                  <a:lnTo>
                    <a:pt x="1" y="23"/>
                  </a:lnTo>
                  <a:lnTo>
                    <a:pt x="1" y="24"/>
                  </a:lnTo>
                  <a:lnTo>
                    <a:pt x="2" y="26"/>
                  </a:lnTo>
                  <a:lnTo>
                    <a:pt x="3" y="27"/>
                  </a:lnTo>
                  <a:lnTo>
                    <a:pt x="4" y="29"/>
                  </a:lnTo>
                  <a:lnTo>
                    <a:pt x="5" y="30"/>
                  </a:lnTo>
                  <a:lnTo>
                    <a:pt x="6" y="31"/>
                  </a:lnTo>
                  <a:lnTo>
                    <a:pt x="8" y="32"/>
                  </a:lnTo>
                  <a:lnTo>
                    <a:pt x="9" y="33"/>
                  </a:lnTo>
                  <a:lnTo>
                    <a:pt x="11" y="33"/>
                  </a:lnTo>
                  <a:lnTo>
                    <a:pt x="12" y="34"/>
                  </a:lnTo>
                  <a:lnTo>
                    <a:pt x="14" y="35"/>
                  </a:lnTo>
                  <a:lnTo>
                    <a:pt x="16" y="35"/>
                  </a:lnTo>
                  <a:lnTo>
                    <a:pt x="18" y="35"/>
                  </a:lnTo>
                  <a:lnTo>
                    <a:pt x="19" y="35"/>
                  </a:lnTo>
                  <a:lnTo>
                    <a:pt x="21" y="35"/>
                  </a:lnTo>
                  <a:lnTo>
                    <a:pt x="23" y="34"/>
                  </a:lnTo>
                  <a:lnTo>
                    <a:pt x="25" y="33"/>
                  </a:lnTo>
                  <a:lnTo>
                    <a:pt x="26" y="33"/>
                  </a:lnTo>
                  <a:lnTo>
                    <a:pt x="28" y="32"/>
                  </a:lnTo>
                  <a:lnTo>
                    <a:pt x="29" y="31"/>
                  </a:lnTo>
                  <a:lnTo>
                    <a:pt x="30" y="30"/>
                  </a:lnTo>
                  <a:lnTo>
                    <a:pt x="31" y="29"/>
                  </a:lnTo>
                  <a:lnTo>
                    <a:pt x="33" y="27"/>
                  </a:lnTo>
                  <a:lnTo>
                    <a:pt x="33" y="26"/>
                  </a:lnTo>
                  <a:lnTo>
                    <a:pt x="34" y="24"/>
                  </a:lnTo>
                  <a:lnTo>
                    <a:pt x="35" y="23"/>
                  </a:lnTo>
                  <a:lnTo>
                    <a:pt x="35" y="21"/>
                  </a:lnTo>
                  <a:lnTo>
                    <a:pt x="35" y="19"/>
                  </a:lnTo>
                  <a:lnTo>
                    <a:pt x="35" y="17"/>
                  </a:lnTo>
                  <a:lnTo>
                    <a:pt x="35" y="16"/>
                  </a:lnTo>
                  <a:lnTo>
                    <a:pt x="35" y="14"/>
                  </a:lnTo>
                  <a:lnTo>
                    <a:pt x="35" y="12"/>
                  </a:lnTo>
                  <a:lnTo>
                    <a:pt x="34" y="10"/>
                  </a:lnTo>
                  <a:lnTo>
                    <a:pt x="33" y="9"/>
                  </a:lnTo>
                  <a:lnTo>
                    <a:pt x="33" y="8"/>
                  </a:lnTo>
                  <a:lnTo>
                    <a:pt x="31" y="6"/>
                  </a:lnTo>
                  <a:lnTo>
                    <a:pt x="30" y="5"/>
                  </a:lnTo>
                  <a:lnTo>
                    <a:pt x="29" y="4"/>
                  </a:lnTo>
                  <a:lnTo>
                    <a:pt x="27" y="2"/>
                  </a:lnTo>
                  <a:lnTo>
                    <a:pt x="26" y="2"/>
                  </a:lnTo>
                  <a:lnTo>
                    <a:pt x="25" y="1"/>
                  </a:lnTo>
                  <a:lnTo>
                    <a:pt x="23" y="0"/>
                  </a:lnTo>
                  <a:lnTo>
                    <a:pt x="21" y="0"/>
                  </a:lnTo>
                  <a:lnTo>
                    <a:pt x="19" y="0"/>
                  </a:lnTo>
                  <a:lnTo>
                    <a:pt x="18" y="0"/>
                  </a:lnTo>
                  <a:lnTo>
                    <a:pt x="16" y="0"/>
                  </a:lnTo>
                  <a:lnTo>
                    <a:pt x="14" y="0"/>
                  </a:lnTo>
                  <a:lnTo>
                    <a:pt x="12" y="0"/>
                  </a:lnTo>
                  <a:lnTo>
                    <a:pt x="11" y="1"/>
                  </a:lnTo>
                  <a:lnTo>
                    <a:pt x="9" y="2"/>
                  </a:lnTo>
                  <a:lnTo>
                    <a:pt x="8" y="2"/>
                  </a:lnTo>
                  <a:lnTo>
                    <a:pt x="6" y="4"/>
                  </a:lnTo>
                  <a:lnTo>
                    <a:pt x="5" y="5"/>
                  </a:lnTo>
                  <a:lnTo>
                    <a:pt x="4" y="6"/>
                  </a:lnTo>
                  <a:lnTo>
                    <a:pt x="3" y="8"/>
                  </a:lnTo>
                  <a:lnTo>
                    <a:pt x="2" y="9"/>
                  </a:lnTo>
                  <a:lnTo>
                    <a:pt x="1" y="11"/>
                  </a:lnTo>
                  <a:lnTo>
                    <a:pt x="1" y="12"/>
                  </a:lnTo>
                  <a:lnTo>
                    <a:pt x="0" y="14"/>
                  </a:lnTo>
                  <a:lnTo>
                    <a:pt x="0" y="16"/>
                  </a:lnTo>
                  <a:lnTo>
                    <a:pt x="0" y="17"/>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6" name="Freeform 26"/>
            <p:cNvSpPr>
              <a:spLocks/>
            </p:cNvSpPr>
            <p:nvPr/>
          </p:nvSpPr>
          <p:spPr bwMode="auto">
            <a:xfrm>
              <a:off x="2403" y="2204"/>
              <a:ext cx="37" cy="36"/>
            </a:xfrm>
            <a:custGeom>
              <a:avLst/>
              <a:gdLst>
                <a:gd name="T0" fmla="*/ 0 w 37"/>
                <a:gd name="T1" fmla="*/ 19 h 36"/>
                <a:gd name="T2" fmla="*/ 1 w 37"/>
                <a:gd name="T3" fmla="*/ 23 h 36"/>
                <a:gd name="T4" fmla="*/ 2 w 37"/>
                <a:gd name="T5" fmla="*/ 26 h 36"/>
                <a:gd name="T6" fmla="*/ 5 w 37"/>
                <a:gd name="T7" fmla="*/ 29 h 36"/>
                <a:gd name="T8" fmla="*/ 7 w 37"/>
                <a:gd name="T9" fmla="*/ 31 h 36"/>
                <a:gd name="T10" fmla="*/ 9 w 37"/>
                <a:gd name="T11" fmla="*/ 33 h 36"/>
                <a:gd name="T12" fmla="*/ 13 w 37"/>
                <a:gd name="T13" fmla="*/ 34 h 36"/>
                <a:gd name="T14" fmla="*/ 16 w 37"/>
                <a:gd name="T15" fmla="*/ 35 h 36"/>
                <a:gd name="T16" fmla="*/ 20 w 37"/>
                <a:gd name="T17" fmla="*/ 35 h 36"/>
                <a:gd name="T18" fmla="*/ 23 w 37"/>
                <a:gd name="T19" fmla="*/ 34 h 36"/>
                <a:gd name="T20" fmla="*/ 27 w 37"/>
                <a:gd name="T21" fmla="*/ 33 h 36"/>
                <a:gd name="T22" fmla="*/ 30 w 37"/>
                <a:gd name="T23" fmla="*/ 31 h 36"/>
                <a:gd name="T24" fmla="*/ 32 w 37"/>
                <a:gd name="T25" fmla="*/ 29 h 36"/>
                <a:gd name="T26" fmla="*/ 34 w 37"/>
                <a:gd name="T27" fmla="*/ 26 h 36"/>
                <a:gd name="T28" fmla="*/ 35 w 37"/>
                <a:gd name="T29" fmla="*/ 23 h 36"/>
                <a:gd name="T30" fmla="*/ 36 w 37"/>
                <a:gd name="T31" fmla="*/ 19 h 36"/>
                <a:gd name="T32" fmla="*/ 36 w 37"/>
                <a:gd name="T33" fmla="*/ 16 h 36"/>
                <a:gd name="T34" fmla="*/ 35 w 37"/>
                <a:gd name="T35" fmla="*/ 12 h 36"/>
                <a:gd name="T36" fmla="*/ 34 w 37"/>
                <a:gd name="T37" fmla="*/ 9 h 36"/>
                <a:gd name="T38" fmla="*/ 32 w 37"/>
                <a:gd name="T39" fmla="*/ 6 h 36"/>
                <a:gd name="T40" fmla="*/ 30 w 37"/>
                <a:gd name="T41" fmla="*/ 4 h 36"/>
                <a:gd name="T42" fmla="*/ 27 w 37"/>
                <a:gd name="T43" fmla="*/ 2 h 36"/>
                <a:gd name="T44" fmla="*/ 23 w 37"/>
                <a:gd name="T45" fmla="*/ 1 h 36"/>
                <a:gd name="T46" fmla="*/ 20 w 37"/>
                <a:gd name="T47" fmla="*/ 0 h 36"/>
                <a:gd name="T48" fmla="*/ 16 w 37"/>
                <a:gd name="T49" fmla="*/ 0 h 36"/>
                <a:gd name="T50" fmla="*/ 13 w 37"/>
                <a:gd name="T51" fmla="*/ 1 h 36"/>
                <a:gd name="T52" fmla="*/ 9 w 37"/>
                <a:gd name="T53" fmla="*/ 2 h 36"/>
                <a:gd name="T54" fmla="*/ 7 w 37"/>
                <a:gd name="T55" fmla="*/ 4 h 36"/>
                <a:gd name="T56" fmla="*/ 5 w 37"/>
                <a:gd name="T57" fmla="*/ 6 h 36"/>
                <a:gd name="T58" fmla="*/ 2 w 37"/>
                <a:gd name="T59" fmla="*/ 9 h 36"/>
                <a:gd name="T60" fmla="*/ 1 w 37"/>
                <a:gd name="T61" fmla="*/ 12 h 36"/>
                <a:gd name="T62" fmla="*/ 0 w 37"/>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6"/>
                <a:gd name="T98" fmla="*/ 37 w 3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6">
                  <a:moveTo>
                    <a:pt x="0" y="18"/>
                  </a:moveTo>
                  <a:lnTo>
                    <a:pt x="0" y="19"/>
                  </a:lnTo>
                  <a:lnTo>
                    <a:pt x="1" y="21"/>
                  </a:lnTo>
                  <a:lnTo>
                    <a:pt x="1" y="23"/>
                  </a:lnTo>
                  <a:lnTo>
                    <a:pt x="2" y="25"/>
                  </a:lnTo>
                  <a:lnTo>
                    <a:pt x="2" y="26"/>
                  </a:lnTo>
                  <a:lnTo>
                    <a:pt x="3" y="27"/>
                  </a:lnTo>
                  <a:lnTo>
                    <a:pt x="5" y="29"/>
                  </a:lnTo>
                  <a:lnTo>
                    <a:pt x="5" y="30"/>
                  </a:lnTo>
                  <a:lnTo>
                    <a:pt x="7" y="31"/>
                  </a:lnTo>
                  <a:lnTo>
                    <a:pt x="8" y="33"/>
                  </a:lnTo>
                  <a:lnTo>
                    <a:pt x="9" y="33"/>
                  </a:lnTo>
                  <a:lnTo>
                    <a:pt x="11" y="34"/>
                  </a:lnTo>
                  <a:lnTo>
                    <a:pt x="13" y="34"/>
                  </a:lnTo>
                  <a:lnTo>
                    <a:pt x="14" y="35"/>
                  </a:lnTo>
                  <a:lnTo>
                    <a:pt x="16" y="35"/>
                  </a:lnTo>
                  <a:lnTo>
                    <a:pt x="18" y="35"/>
                  </a:lnTo>
                  <a:lnTo>
                    <a:pt x="20" y="35"/>
                  </a:lnTo>
                  <a:lnTo>
                    <a:pt x="22" y="35"/>
                  </a:lnTo>
                  <a:lnTo>
                    <a:pt x="23" y="34"/>
                  </a:lnTo>
                  <a:lnTo>
                    <a:pt x="25" y="34"/>
                  </a:lnTo>
                  <a:lnTo>
                    <a:pt x="27" y="33"/>
                  </a:lnTo>
                  <a:lnTo>
                    <a:pt x="28" y="33"/>
                  </a:lnTo>
                  <a:lnTo>
                    <a:pt x="30" y="31"/>
                  </a:lnTo>
                  <a:lnTo>
                    <a:pt x="31" y="30"/>
                  </a:lnTo>
                  <a:lnTo>
                    <a:pt x="32" y="29"/>
                  </a:lnTo>
                  <a:lnTo>
                    <a:pt x="33" y="27"/>
                  </a:lnTo>
                  <a:lnTo>
                    <a:pt x="34" y="26"/>
                  </a:lnTo>
                  <a:lnTo>
                    <a:pt x="34" y="24"/>
                  </a:lnTo>
                  <a:lnTo>
                    <a:pt x="35" y="23"/>
                  </a:lnTo>
                  <a:lnTo>
                    <a:pt x="36" y="21"/>
                  </a:lnTo>
                  <a:lnTo>
                    <a:pt x="36" y="19"/>
                  </a:lnTo>
                  <a:lnTo>
                    <a:pt x="36" y="18"/>
                  </a:lnTo>
                  <a:lnTo>
                    <a:pt x="36" y="16"/>
                  </a:lnTo>
                  <a:lnTo>
                    <a:pt x="36" y="14"/>
                  </a:lnTo>
                  <a:lnTo>
                    <a:pt x="35" y="12"/>
                  </a:lnTo>
                  <a:lnTo>
                    <a:pt x="34" y="11"/>
                  </a:lnTo>
                  <a:lnTo>
                    <a:pt x="34" y="9"/>
                  </a:lnTo>
                  <a:lnTo>
                    <a:pt x="33" y="8"/>
                  </a:lnTo>
                  <a:lnTo>
                    <a:pt x="32" y="6"/>
                  </a:lnTo>
                  <a:lnTo>
                    <a:pt x="31" y="5"/>
                  </a:lnTo>
                  <a:lnTo>
                    <a:pt x="30" y="4"/>
                  </a:lnTo>
                  <a:lnTo>
                    <a:pt x="28" y="3"/>
                  </a:lnTo>
                  <a:lnTo>
                    <a:pt x="27" y="2"/>
                  </a:lnTo>
                  <a:lnTo>
                    <a:pt x="25" y="1"/>
                  </a:lnTo>
                  <a:lnTo>
                    <a:pt x="23" y="1"/>
                  </a:lnTo>
                  <a:lnTo>
                    <a:pt x="22" y="0"/>
                  </a:lnTo>
                  <a:lnTo>
                    <a:pt x="20" y="0"/>
                  </a:lnTo>
                  <a:lnTo>
                    <a:pt x="18" y="0"/>
                  </a:lnTo>
                  <a:lnTo>
                    <a:pt x="16" y="0"/>
                  </a:lnTo>
                  <a:lnTo>
                    <a:pt x="15" y="0"/>
                  </a:lnTo>
                  <a:lnTo>
                    <a:pt x="13" y="1"/>
                  </a:lnTo>
                  <a:lnTo>
                    <a:pt x="11" y="1"/>
                  </a:lnTo>
                  <a:lnTo>
                    <a:pt x="9" y="2"/>
                  </a:lnTo>
                  <a:lnTo>
                    <a:pt x="9" y="3"/>
                  </a:lnTo>
                  <a:lnTo>
                    <a:pt x="7" y="4"/>
                  </a:lnTo>
                  <a:lnTo>
                    <a:pt x="5" y="5"/>
                  </a:lnTo>
                  <a:lnTo>
                    <a:pt x="5" y="6"/>
                  </a:lnTo>
                  <a:lnTo>
                    <a:pt x="3" y="8"/>
                  </a:lnTo>
                  <a:lnTo>
                    <a:pt x="2" y="9"/>
                  </a:lnTo>
                  <a:lnTo>
                    <a:pt x="2" y="11"/>
                  </a:lnTo>
                  <a:lnTo>
                    <a:pt x="1" y="12"/>
                  </a:lnTo>
                  <a:lnTo>
                    <a:pt x="1"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7" name="Freeform 27"/>
            <p:cNvSpPr>
              <a:spLocks/>
            </p:cNvSpPr>
            <p:nvPr/>
          </p:nvSpPr>
          <p:spPr bwMode="auto">
            <a:xfrm>
              <a:off x="2681" y="2118"/>
              <a:ext cx="37" cy="37"/>
            </a:xfrm>
            <a:custGeom>
              <a:avLst/>
              <a:gdLst>
                <a:gd name="T0" fmla="*/ 0 w 37"/>
                <a:gd name="T1" fmla="*/ 20 h 37"/>
                <a:gd name="T2" fmla="*/ 1 w 37"/>
                <a:gd name="T3" fmla="*/ 23 h 37"/>
                <a:gd name="T4" fmla="*/ 2 w 37"/>
                <a:gd name="T5" fmla="*/ 27 h 37"/>
                <a:gd name="T6" fmla="*/ 4 w 37"/>
                <a:gd name="T7" fmla="*/ 30 h 37"/>
                <a:gd name="T8" fmla="*/ 6 w 37"/>
                <a:gd name="T9" fmla="*/ 32 h 37"/>
                <a:gd name="T10" fmla="*/ 9 w 37"/>
                <a:gd name="T11" fmla="*/ 34 h 37"/>
                <a:gd name="T12" fmla="*/ 13 w 37"/>
                <a:gd name="T13" fmla="*/ 35 h 37"/>
                <a:gd name="T14" fmla="*/ 16 w 37"/>
                <a:gd name="T15" fmla="*/ 36 h 37"/>
                <a:gd name="T16" fmla="*/ 20 w 37"/>
                <a:gd name="T17" fmla="*/ 36 h 37"/>
                <a:gd name="T18" fmla="*/ 23 w 37"/>
                <a:gd name="T19" fmla="*/ 35 h 37"/>
                <a:gd name="T20" fmla="*/ 27 w 37"/>
                <a:gd name="T21" fmla="*/ 34 h 37"/>
                <a:gd name="T22" fmla="*/ 30 w 37"/>
                <a:gd name="T23" fmla="*/ 32 h 37"/>
                <a:gd name="T24" fmla="*/ 32 w 37"/>
                <a:gd name="T25" fmla="*/ 29 h 37"/>
                <a:gd name="T26" fmla="*/ 34 w 37"/>
                <a:gd name="T27" fmla="*/ 27 h 37"/>
                <a:gd name="T28" fmla="*/ 35 w 37"/>
                <a:gd name="T29" fmla="*/ 23 h 37"/>
                <a:gd name="T30" fmla="*/ 36 w 37"/>
                <a:gd name="T31" fmla="*/ 20 h 37"/>
                <a:gd name="T32" fmla="*/ 36 w 37"/>
                <a:gd name="T33" fmla="*/ 16 h 37"/>
                <a:gd name="T34" fmla="*/ 35 w 37"/>
                <a:gd name="T35" fmla="*/ 13 h 37"/>
                <a:gd name="T36" fmla="*/ 34 w 37"/>
                <a:gd name="T37" fmla="*/ 9 h 37"/>
                <a:gd name="T38" fmla="*/ 32 w 37"/>
                <a:gd name="T39" fmla="*/ 6 h 37"/>
                <a:gd name="T40" fmla="*/ 30 w 37"/>
                <a:gd name="T41" fmla="*/ 4 h 37"/>
                <a:gd name="T42" fmla="*/ 27 w 37"/>
                <a:gd name="T43" fmla="*/ 2 h 37"/>
                <a:gd name="T44" fmla="*/ 23 w 37"/>
                <a:gd name="T45" fmla="*/ 1 h 37"/>
                <a:gd name="T46" fmla="*/ 20 w 37"/>
                <a:gd name="T47" fmla="*/ 0 h 37"/>
                <a:gd name="T48" fmla="*/ 16 w 37"/>
                <a:gd name="T49" fmla="*/ 0 h 37"/>
                <a:gd name="T50" fmla="*/ 13 w 37"/>
                <a:gd name="T51" fmla="*/ 1 h 37"/>
                <a:gd name="T52" fmla="*/ 9 w 37"/>
                <a:gd name="T53" fmla="*/ 2 h 37"/>
                <a:gd name="T54" fmla="*/ 6 w 37"/>
                <a:gd name="T55" fmla="*/ 4 h 37"/>
                <a:gd name="T56" fmla="*/ 4 w 37"/>
                <a:gd name="T57" fmla="*/ 6 h 37"/>
                <a:gd name="T58" fmla="*/ 2 w 37"/>
                <a:gd name="T59" fmla="*/ 9 h 37"/>
                <a:gd name="T60" fmla="*/ 1 w 37"/>
                <a:gd name="T61" fmla="*/ 13 h 37"/>
                <a:gd name="T62" fmla="*/ 0 w 37"/>
                <a:gd name="T63" fmla="*/ 16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7"/>
                <a:gd name="T98" fmla="*/ 37 w 37"/>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7">
                  <a:moveTo>
                    <a:pt x="0" y="18"/>
                  </a:moveTo>
                  <a:lnTo>
                    <a:pt x="0" y="20"/>
                  </a:lnTo>
                  <a:lnTo>
                    <a:pt x="1" y="21"/>
                  </a:lnTo>
                  <a:lnTo>
                    <a:pt x="1" y="23"/>
                  </a:lnTo>
                  <a:lnTo>
                    <a:pt x="2" y="25"/>
                  </a:lnTo>
                  <a:lnTo>
                    <a:pt x="2" y="27"/>
                  </a:lnTo>
                  <a:lnTo>
                    <a:pt x="3" y="28"/>
                  </a:lnTo>
                  <a:lnTo>
                    <a:pt x="4" y="30"/>
                  </a:lnTo>
                  <a:lnTo>
                    <a:pt x="5" y="31"/>
                  </a:lnTo>
                  <a:lnTo>
                    <a:pt x="6" y="32"/>
                  </a:lnTo>
                  <a:lnTo>
                    <a:pt x="8" y="33"/>
                  </a:lnTo>
                  <a:lnTo>
                    <a:pt x="9" y="34"/>
                  </a:lnTo>
                  <a:lnTo>
                    <a:pt x="11" y="34"/>
                  </a:lnTo>
                  <a:lnTo>
                    <a:pt x="13" y="35"/>
                  </a:lnTo>
                  <a:lnTo>
                    <a:pt x="14" y="35"/>
                  </a:lnTo>
                  <a:lnTo>
                    <a:pt x="16" y="36"/>
                  </a:lnTo>
                  <a:lnTo>
                    <a:pt x="18" y="36"/>
                  </a:lnTo>
                  <a:lnTo>
                    <a:pt x="20" y="36"/>
                  </a:lnTo>
                  <a:lnTo>
                    <a:pt x="22" y="35"/>
                  </a:lnTo>
                  <a:lnTo>
                    <a:pt x="23" y="35"/>
                  </a:lnTo>
                  <a:lnTo>
                    <a:pt x="25" y="34"/>
                  </a:lnTo>
                  <a:lnTo>
                    <a:pt x="27" y="34"/>
                  </a:lnTo>
                  <a:lnTo>
                    <a:pt x="28" y="33"/>
                  </a:lnTo>
                  <a:lnTo>
                    <a:pt x="30" y="32"/>
                  </a:lnTo>
                  <a:lnTo>
                    <a:pt x="31" y="31"/>
                  </a:lnTo>
                  <a:lnTo>
                    <a:pt x="32" y="29"/>
                  </a:lnTo>
                  <a:lnTo>
                    <a:pt x="33" y="28"/>
                  </a:lnTo>
                  <a:lnTo>
                    <a:pt x="34" y="27"/>
                  </a:lnTo>
                  <a:lnTo>
                    <a:pt x="34" y="25"/>
                  </a:lnTo>
                  <a:lnTo>
                    <a:pt x="35" y="23"/>
                  </a:lnTo>
                  <a:lnTo>
                    <a:pt x="35" y="21"/>
                  </a:lnTo>
                  <a:lnTo>
                    <a:pt x="36" y="20"/>
                  </a:lnTo>
                  <a:lnTo>
                    <a:pt x="36" y="18"/>
                  </a:lnTo>
                  <a:lnTo>
                    <a:pt x="36" y="16"/>
                  </a:lnTo>
                  <a:lnTo>
                    <a:pt x="35" y="14"/>
                  </a:lnTo>
                  <a:lnTo>
                    <a:pt x="35" y="13"/>
                  </a:lnTo>
                  <a:lnTo>
                    <a:pt x="34" y="11"/>
                  </a:lnTo>
                  <a:lnTo>
                    <a:pt x="34" y="9"/>
                  </a:lnTo>
                  <a:lnTo>
                    <a:pt x="33" y="8"/>
                  </a:lnTo>
                  <a:lnTo>
                    <a:pt x="32" y="6"/>
                  </a:lnTo>
                  <a:lnTo>
                    <a:pt x="31" y="5"/>
                  </a:lnTo>
                  <a:lnTo>
                    <a:pt x="30" y="4"/>
                  </a:lnTo>
                  <a:lnTo>
                    <a:pt x="28" y="3"/>
                  </a:lnTo>
                  <a:lnTo>
                    <a:pt x="27" y="2"/>
                  </a:lnTo>
                  <a:lnTo>
                    <a:pt x="25" y="2"/>
                  </a:lnTo>
                  <a:lnTo>
                    <a:pt x="23" y="1"/>
                  </a:lnTo>
                  <a:lnTo>
                    <a:pt x="22" y="1"/>
                  </a:lnTo>
                  <a:lnTo>
                    <a:pt x="20" y="0"/>
                  </a:lnTo>
                  <a:lnTo>
                    <a:pt x="18" y="0"/>
                  </a:lnTo>
                  <a:lnTo>
                    <a:pt x="16" y="0"/>
                  </a:lnTo>
                  <a:lnTo>
                    <a:pt x="15" y="1"/>
                  </a:lnTo>
                  <a:lnTo>
                    <a:pt x="13" y="1"/>
                  </a:lnTo>
                  <a:lnTo>
                    <a:pt x="11" y="2"/>
                  </a:lnTo>
                  <a:lnTo>
                    <a:pt x="9" y="2"/>
                  </a:lnTo>
                  <a:lnTo>
                    <a:pt x="8" y="3"/>
                  </a:lnTo>
                  <a:lnTo>
                    <a:pt x="6" y="4"/>
                  </a:lnTo>
                  <a:lnTo>
                    <a:pt x="5" y="5"/>
                  </a:lnTo>
                  <a:lnTo>
                    <a:pt x="4" y="6"/>
                  </a:lnTo>
                  <a:lnTo>
                    <a:pt x="3" y="8"/>
                  </a:lnTo>
                  <a:lnTo>
                    <a:pt x="2" y="9"/>
                  </a:lnTo>
                  <a:lnTo>
                    <a:pt x="2" y="11"/>
                  </a:lnTo>
                  <a:lnTo>
                    <a:pt x="1" y="13"/>
                  </a:lnTo>
                  <a:lnTo>
                    <a:pt x="1" y="15"/>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8" name="Freeform 28"/>
            <p:cNvSpPr>
              <a:spLocks/>
            </p:cNvSpPr>
            <p:nvPr/>
          </p:nvSpPr>
          <p:spPr bwMode="auto">
            <a:xfrm>
              <a:off x="2959" y="2033"/>
              <a:ext cx="36" cy="36"/>
            </a:xfrm>
            <a:custGeom>
              <a:avLst/>
              <a:gdLst>
                <a:gd name="T0" fmla="*/ 0 w 36"/>
                <a:gd name="T1" fmla="*/ 19 h 36"/>
                <a:gd name="T2" fmla="*/ 1 w 36"/>
                <a:gd name="T3" fmla="*/ 23 h 36"/>
                <a:gd name="T4" fmla="*/ 2 w 36"/>
                <a:gd name="T5" fmla="*/ 26 h 36"/>
                <a:gd name="T6" fmla="*/ 4 w 36"/>
                <a:gd name="T7" fmla="*/ 29 h 36"/>
                <a:gd name="T8" fmla="*/ 6 w 36"/>
                <a:gd name="T9" fmla="*/ 31 h 36"/>
                <a:gd name="T10" fmla="*/ 9 w 36"/>
                <a:gd name="T11" fmla="*/ 33 h 36"/>
                <a:gd name="T12" fmla="*/ 12 w 36"/>
                <a:gd name="T13" fmla="*/ 34 h 36"/>
                <a:gd name="T14" fmla="*/ 16 w 36"/>
                <a:gd name="T15" fmla="*/ 35 h 36"/>
                <a:gd name="T16" fmla="*/ 19 w 36"/>
                <a:gd name="T17" fmla="*/ 35 h 36"/>
                <a:gd name="T18" fmla="*/ 23 w 36"/>
                <a:gd name="T19" fmla="*/ 34 h 36"/>
                <a:gd name="T20" fmla="*/ 26 w 36"/>
                <a:gd name="T21" fmla="*/ 33 h 36"/>
                <a:gd name="T22" fmla="*/ 29 w 36"/>
                <a:gd name="T23" fmla="*/ 31 h 36"/>
                <a:gd name="T24" fmla="*/ 31 w 36"/>
                <a:gd name="T25" fmla="*/ 29 h 36"/>
                <a:gd name="T26" fmla="*/ 33 w 36"/>
                <a:gd name="T27" fmla="*/ 26 h 36"/>
                <a:gd name="T28" fmla="*/ 34 w 36"/>
                <a:gd name="T29" fmla="*/ 23 h 36"/>
                <a:gd name="T30" fmla="*/ 35 w 36"/>
                <a:gd name="T31" fmla="*/ 19 h 36"/>
                <a:gd name="T32" fmla="*/ 35 w 36"/>
                <a:gd name="T33" fmla="*/ 16 h 36"/>
                <a:gd name="T34" fmla="*/ 34 w 36"/>
                <a:gd name="T35" fmla="*/ 12 h 36"/>
                <a:gd name="T36" fmla="*/ 33 w 36"/>
                <a:gd name="T37" fmla="*/ 9 h 36"/>
                <a:gd name="T38" fmla="*/ 31 w 36"/>
                <a:gd name="T39" fmla="*/ 6 h 36"/>
                <a:gd name="T40" fmla="*/ 29 w 36"/>
                <a:gd name="T41" fmla="*/ 4 h 36"/>
                <a:gd name="T42" fmla="*/ 26 w 36"/>
                <a:gd name="T43" fmla="*/ 2 h 36"/>
                <a:gd name="T44" fmla="*/ 23 w 36"/>
                <a:gd name="T45" fmla="*/ 1 h 36"/>
                <a:gd name="T46" fmla="*/ 19 w 36"/>
                <a:gd name="T47" fmla="*/ 0 h 36"/>
                <a:gd name="T48" fmla="*/ 16 w 36"/>
                <a:gd name="T49" fmla="*/ 0 h 36"/>
                <a:gd name="T50" fmla="*/ 12 w 36"/>
                <a:gd name="T51" fmla="*/ 1 h 36"/>
                <a:gd name="T52" fmla="*/ 9 w 36"/>
                <a:gd name="T53" fmla="*/ 2 h 36"/>
                <a:gd name="T54" fmla="*/ 6 w 36"/>
                <a:gd name="T55" fmla="*/ 4 h 36"/>
                <a:gd name="T56" fmla="*/ 4 w 36"/>
                <a:gd name="T57" fmla="*/ 6 h 36"/>
                <a:gd name="T58" fmla="*/ 2 w 36"/>
                <a:gd name="T59" fmla="*/ 9 h 36"/>
                <a:gd name="T60" fmla="*/ 1 w 36"/>
                <a:gd name="T61" fmla="*/ 12 h 36"/>
                <a:gd name="T62" fmla="*/ 0 w 36"/>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0" y="18"/>
                  </a:moveTo>
                  <a:lnTo>
                    <a:pt x="0" y="19"/>
                  </a:lnTo>
                  <a:lnTo>
                    <a:pt x="0" y="21"/>
                  </a:lnTo>
                  <a:lnTo>
                    <a:pt x="1" y="23"/>
                  </a:lnTo>
                  <a:lnTo>
                    <a:pt x="1" y="25"/>
                  </a:lnTo>
                  <a:lnTo>
                    <a:pt x="2" y="26"/>
                  </a:lnTo>
                  <a:lnTo>
                    <a:pt x="3" y="27"/>
                  </a:lnTo>
                  <a:lnTo>
                    <a:pt x="4" y="29"/>
                  </a:lnTo>
                  <a:lnTo>
                    <a:pt x="5" y="30"/>
                  </a:lnTo>
                  <a:lnTo>
                    <a:pt x="6" y="31"/>
                  </a:lnTo>
                  <a:lnTo>
                    <a:pt x="8" y="33"/>
                  </a:lnTo>
                  <a:lnTo>
                    <a:pt x="9" y="33"/>
                  </a:lnTo>
                  <a:lnTo>
                    <a:pt x="10" y="34"/>
                  </a:lnTo>
                  <a:lnTo>
                    <a:pt x="12" y="34"/>
                  </a:lnTo>
                  <a:lnTo>
                    <a:pt x="14" y="35"/>
                  </a:lnTo>
                  <a:lnTo>
                    <a:pt x="16" y="35"/>
                  </a:lnTo>
                  <a:lnTo>
                    <a:pt x="18" y="35"/>
                  </a:lnTo>
                  <a:lnTo>
                    <a:pt x="19" y="35"/>
                  </a:lnTo>
                  <a:lnTo>
                    <a:pt x="21" y="35"/>
                  </a:lnTo>
                  <a:lnTo>
                    <a:pt x="23" y="34"/>
                  </a:lnTo>
                  <a:lnTo>
                    <a:pt x="25" y="34"/>
                  </a:lnTo>
                  <a:lnTo>
                    <a:pt x="26" y="33"/>
                  </a:lnTo>
                  <a:lnTo>
                    <a:pt x="27" y="33"/>
                  </a:lnTo>
                  <a:lnTo>
                    <a:pt x="29" y="31"/>
                  </a:lnTo>
                  <a:lnTo>
                    <a:pt x="30" y="30"/>
                  </a:lnTo>
                  <a:lnTo>
                    <a:pt x="31" y="29"/>
                  </a:lnTo>
                  <a:lnTo>
                    <a:pt x="32" y="27"/>
                  </a:lnTo>
                  <a:lnTo>
                    <a:pt x="33" y="26"/>
                  </a:lnTo>
                  <a:lnTo>
                    <a:pt x="34" y="24"/>
                  </a:lnTo>
                  <a:lnTo>
                    <a:pt x="34" y="23"/>
                  </a:lnTo>
                  <a:lnTo>
                    <a:pt x="35" y="21"/>
                  </a:lnTo>
                  <a:lnTo>
                    <a:pt x="35" y="19"/>
                  </a:lnTo>
                  <a:lnTo>
                    <a:pt x="35" y="18"/>
                  </a:lnTo>
                  <a:lnTo>
                    <a:pt x="35" y="16"/>
                  </a:lnTo>
                  <a:lnTo>
                    <a:pt x="35" y="14"/>
                  </a:lnTo>
                  <a:lnTo>
                    <a:pt x="34" y="12"/>
                  </a:lnTo>
                  <a:lnTo>
                    <a:pt x="34" y="11"/>
                  </a:lnTo>
                  <a:lnTo>
                    <a:pt x="33" y="9"/>
                  </a:lnTo>
                  <a:lnTo>
                    <a:pt x="32" y="8"/>
                  </a:lnTo>
                  <a:lnTo>
                    <a:pt x="31" y="6"/>
                  </a:lnTo>
                  <a:lnTo>
                    <a:pt x="30" y="5"/>
                  </a:lnTo>
                  <a:lnTo>
                    <a:pt x="29" y="4"/>
                  </a:lnTo>
                  <a:lnTo>
                    <a:pt x="27" y="3"/>
                  </a:lnTo>
                  <a:lnTo>
                    <a:pt x="26" y="2"/>
                  </a:lnTo>
                  <a:lnTo>
                    <a:pt x="25" y="1"/>
                  </a:lnTo>
                  <a:lnTo>
                    <a:pt x="23" y="1"/>
                  </a:lnTo>
                  <a:lnTo>
                    <a:pt x="21" y="0"/>
                  </a:lnTo>
                  <a:lnTo>
                    <a:pt x="19" y="0"/>
                  </a:lnTo>
                  <a:lnTo>
                    <a:pt x="18" y="0"/>
                  </a:lnTo>
                  <a:lnTo>
                    <a:pt x="16" y="0"/>
                  </a:lnTo>
                  <a:lnTo>
                    <a:pt x="14" y="0"/>
                  </a:lnTo>
                  <a:lnTo>
                    <a:pt x="12" y="1"/>
                  </a:lnTo>
                  <a:lnTo>
                    <a:pt x="11" y="1"/>
                  </a:lnTo>
                  <a:lnTo>
                    <a:pt x="9" y="2"/>
                  </a:lnTo>
                  <a:lnTo>
                    <a:pt x="8" y="3"/>
                  </a:lnTo>
                  <a:lnTo>
                    <a:pt x="6" y="4"/>
                  </a:lnTo>
                  <a:lnTo>
                    <a:pt x="5" y="5"/>
                  </a:lnTo>
                  <a:lnTo>
                    <a:pt x="4" y="6"/>
                  </a:lnTo>
                  <a:lnTo>
                    <a:pt x="3" y="8"/>
                  </a:lnTo>
                  <a:lnTo>
                    <a:pt x="2" y="9"/>
                  </a:lnTo>
                  <a:lnTo>
                    <a:pt x="1" y="11"/>
                  </a:lnTo>
                  <a:lnTo>
                    <a:pt x="1" y="12"/>
                  </a:lnTo>
                  <a:lnTo>
                    <a:pt x="0"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29" name="Freeform 29"/>
            <p:cNvSpPr>
              <a:spLocks/>
            </p:cNvSpPr>
            <p:nvPr/>
          </p:nvSpPr>
          <p:spPr bwMode="auto">
            <a:xfrm>
              <a:off x="3236" y="1948"/>
              <a:ext cx="37" cy="37"/>
            </a:xfrm>
            <a:custGeom>
              <a:avLst/>
              <a:gdLst>
                <a:gd name="T0" fmla="*/ 0 w 37"/>
                <a:gd name="T1" fmla="*/ 20 h 37"/>
                <a:gd name="T2" fmla="*/ 1 w 37"/>
                <a:gd name="T3" fmla="*/ 23 h 37"/>
                <a:gd name="T4" fmla="*/ 2 w 37"/>
                <a:gd name="T5" fmla="*/ 27 h 37"/>
                <a:gd name="T6" fmla="*/ 4 w 37"/>
                <a:gd name="T7" fmla="*/ 30 h 37"/>
                <a:gd name="T8" fmla="*/ 6 w 37"/>
                <a:gd name="T9" fmla="*/ 32 h 37"/>
                <a:gd name="T10" fmla="*/ 9 w 37"/>
                <a:gd name="T11" fmla="*/ 34 h 37"/>
                <a:gd name="T12" fmla="*/ 13 w 37"/>
                <a:gd name="T13" fmla="*/ 35 h 37"/>
                <a:gd name="T14" fmla="*/ 16 w 37"/>
                <a:gd name="T15" fmla="*/ 36 h 37"/>
                <a:gd name="T16" fmla="*/ 20 w 37"/>
                <a:gd name="T17" fmla="*/ 36 h 37"/>
                <a:gd name="T18" fmla="*/ 23 w 37"/>
                <a:gd name="T19" fmla="*/ 35 h 37"/>
                <a:gd name="T20" fmla="*/ 27 w 37"/>
                <a:gd name="T21" fmla="*/ 34 h 37"/>
                <a:gd name="T22" fmla="*/ 30 w 37"/>
                <a:gd name="T23" fmla="*/ 32 h 37"/>
                <a:gd name="T24" fmla="*/ 32 w 37"/>
                <a:gd name="T25" fmla="*/ 30 h 37"/>
                <a:gd name="T26" fmla="*/ 34 w 37"/>
                <a:gd name="T27" fmla="*/ 27 h 37"/>
                <a:gd name="T28" fmla="*/ 35 w 37"/>
                <a:gd name="T29" fmla="*/ 23 h 37"/>
                <a:gd name="T30" fmla="*/ 36 w 37"/>
                <a:gd name="T31" fmla="*/ 20 h 37"/>
                <a:gd name="T32" fmla="*/ 36 w 37"/>
                <a:gd name="T33" fmla="*/ 16 h 37"/>
                <a:gd name="T34" fmla="*/ 35 w 37"/>
                <a:gd name="T35" fmla="*/ 13 h 37"/>
                <a:gd name="T36" fmla="*/ 34 w 37"/>
                <a:gd name="T37" fmla="*/ 9 h 37"/>
                <a:gd name="T38" fmla="*/ 32 w 37"/>
                <a:gd name="T39" fmla="*/ 7 h 37"/>
                <a:gd name="T40" fmla="*/ 30 w 37"/>
                <a:gd name="T41" fmla="*/ 5 h 37"/>
                <a:gd name="T42" fmla="*/ 27 w 37"/>
                <a:gd name="T43" fmla="*/ 2 h 37"/>
                <a:gd name="T44" fmla="*/ 23 w 37"/>
                <a:gd name="T45" fmla="*/ 1 h 37"/>
                <a:gd name="T46" fmla="*/ 20 w 37"/>
                <a:gd name="T47" fmla="*/ 0 h 37"/>
                <a:gd name="T48" fmla="*/ 16 w 37"/>
                <a:gd name="T49" fmla="*/ 0 h 37"/>
                <a:gd name="T50" fmla="*/ 13 w 37"/>
                <a:gd name="T51" fmla="*/ 1 h 37"/>
                <a:gd name="T52" fmla="*/ 9 w 37"/>
                <a:gd name="T53" fmla="*/ 2 h 37"/>
                <a:gd name="T54" fmla="*/ 6 w 37"/>
                <a:gd name="T55" fmla="*/ 5 h 37"/>
                <a:gd name="T56" fmla="*/ 4 w 37"/>
                <a:gd name="T57" fmla="*/ 7 h 37"/>
                <a:gd name="T58" fmla="*/ 2 w 37"/>
                <a:gd name="T59" fmla="*/ 9 h 37"/>
                <a:gd name="T60" fmla="*/ 1 w 37"/>
                <a:gd name="T61" fmla="*/ 13 h 37"/>
                <a:gd name="T62" fmla="*/ 0 w 37"/>
                <a:gd name="T63" fmla="*/ 16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7"/>
                <a:gd name="T98" fmla="*/ 37 w 37"/>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7">
                  <a:moveTo>
                    <a:pt x="0" y="18"/>
                  </a:moveTo>
                  <a:lnTo>
                    <a:pt x="0" y="20"/>
                  </a:lnTo>
                  <a:lnTo>
                    <a:pt x="1" y="22"/>
                  </a:lnTo>
                  <a:lnTo>
                    <a:pt x="1" y="23"/>
                  </a:lnTo>
                  <a:lnTo>
                    <a:pt x="2" y="25"/>
                  </a:lnTo>
                  <a:lnTo>
                    <a:pt x="2" y="27"/>
                  </a:lnTo>
                  <a:lnTo>
                    <a:pt x="3" y="28"/>
                  </a:lnTo>
                  <a:lnTo>
                    <a:pt x="4" y="30"/>
                  </a:lnTo>
                  <a:lnTo>
                    <a:pt x="5" y="31"/>
                  </a:lnTo>
                  <a:lnTo>
                    <a:pt x="6" y="32"/>
                  </a:lnTo>
                  <a:lnTo>
                    <a:pt x="8" y="33"/>
                  </a:lnTo>
                  <a:lnTo>
                    <a:pt x="9" y="34"/>
                  </a:lnTo>
                  <a:lnTo>
                    <a:pt x="11" y="34"/>
                  </a:lnTo>
                  <a:lnTo>
                    <a:pt x="13" y="35"/>
                  </a:lnTo>
                  <a:lnTo>
                    <a:pt x="14" y="36"/>
                  </a:lnTo>
                  <a:lnTo>
                    <a:pt x="16" y="36"/>
                  </a:lnTo>
                  <a:lnTo>
                    <a:pt x="18" y="36"/>
                  </a:lnTo>
                  <a:lnTo>
                    <a:pt x="20" y="36"/>
                  </a:lnTo>
                  <a:lnTo>
                    <a:pt x="22" y="36"/>
                  </a:lnTo>
                  <a:lnTo>
                    <a:pt x="23" y="35"/>
                  </a:lnTo>
                  <a:lnTo>
                    <a:pt x="25" y="34"/>
                  </a:lnTo>
                  <a:lnTo>
                    <a:pt x="27" y="34"/>
                  </a:lnTo>
                  <a:lnTo>
                    <a:pt x="28" y="33"/>
                  </a:lnTo>
                  <a:lnTo>
                    <a:pt x="30" y="32"/>
                  </a:lnTo>
                  <a:lnTo>
                    <a:pt x="31" y="31"/>
                  </a:lnTo>
                  <a:lnTo>
                    <a:pt x="32" y="30"/>
                  </a:lnTo>
                  <a:lnTo>
                    <a:pt x="33" y="28"/>
                  </a:lnTo>
                  <a:lnTo>
                    <a:pt x="34" y="27"/>
                  </a:lnTo>
                  <a:lnTo>
                    <a:pt x="34" y="25"/>
                  </a:lnTo>
                  <a:lnTo>
                    <a:pt x="35" y="23"/>
                  </a:lnTo>
                  <a:lnTo>
                    <a:pt x="35" y="22"/>
                  </a:lnTo>
                  <a:lnTo>
                    <a:pt x="36" y="20"/>
                  </a:lnTo>
                  <a:lnTo>
                    <a:pt x="36" y="18"/>
                  </a:lnTo>
                  <a:lnTo>
                    <a:pt x="36" y="16"/>
                  </a:lnTo>
                  <a:lnTo>
                    <a:pt x="35" y="15"/>
                  </a:lnTo>
                  <a:lnTo>
                    <a:pt x="35" y="13"/>
                  </a:lnTo>
                  <a:lnTo>
                    <a:pt x="34" y="11"/>
                  </a:lnTo>
                  <a:lnTo>
                    <a:pt x="34" y="9"/>
                  </a:lnTo>
                  <a:lnTo>
                    <a:pt x="33" y="9"/>
                  </a:lnTo>
                  <a:lnTo>
                    <a:pt x="32" y="7"/>
                  </a:lnTo>
                  <a:lnTo>
                    <a:pt x="31" y="5"/>
                  </a:lnTo>
                  <a:lnTo>
                    <a:pt x="30" y="5"/>
                  </a:lnTo>
                  <a:lnTo>
                    <a:pt x="28" y="3"/>
                  </a:lnTo>
                  <a:lnTo>
                    <a:pt x="27" y="2"/>
                  </a:lnTo>
                  <a:lnTo>
                    <a:pt x="25" y="2"/>
                  </a:lnTo>
                  <a:lnTo>
                    <a:pt x="23" y="1"/>
                  </a:lnTo>
                  <a:lnTo>
                    <a:pt x="22" y="1"/>
                  </a:lnTo>
                  <a:lnTo>
                    <a:pt x="20" y="0"/>
                  </a:lnTo>
                  <a:lnTo>
                    <a:pt x="18" y="0"/>
                  </a:lnTo>
                  <a:lnTo>
                    <a:pt x="16" y="0"/>
                  </a:lnTo>
                  <a:lnTo>
                    <a:pt x="15" y="1"/>
                  </a:lnTo>
                  <a:lnTo>
                    <a:pt x="13" y="1"/>
                  </a:lnTo>
                  <a:lnTo>
                    <a:pt x="11" y="2"/>
                  </a:lnTo>
                  <a:lnTo>
                    <a:pt x="9" y="2"/>
                  </a:lnTo>
                  <a:lnTo>
                    <a:pt x="8" y="3"/>
                  </a:lnTo>
                  <a:lnTo>
                    <a:pt x="6" y="5"/>
                  </a:lnTo>
                  <a:lnTo>
                    <a:pt x="5" y="5"/>
                  </a:lnTo>
                  <a:lnTo>
                    <a:pt x="4" y="7"/>
                  </a:lnTo>
                  <a:lnTo>
                    <a:pt x="3" y="9"/>
                  </a:lnTo>
                  <a:lnTo>
                    <a:pt x="2" y="9"/>
                  </a:lnTo>
                  <a:lnTo>
                    <a:pt x="2" y="12"/>
                  </a:lnTo>
                  <a:lnTo>
                    <a:pt x="1" y="13"/>
                  </a:lnTo>
                  <a:lnTo>
                    <a:pt x="1" y="15"/>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0" name="Freeform 30"/>
            <p:cNvSpPr>
              <a:spLocks/>
            </p:cNvSpPr>
            <p:nvPr/>
          </p:nvSpPr>
          <p:spPr bwMode="auto">
            <a:xfrm>
              <a:off x="3514" y="1865"/>
              <a:ext cx="36" cy="36"/>
            </a:xfrm>
            <a:custGeom>
              <a:avLst/>
              <a:gdLst>
                <a:gd name="T0" fmla="*/ 0 w 36"/>
                <a:gd name="T1" fmla="*/ 19 h 36"/>
                <a:gd name="T2" fmla="*/ 1 w 36"/>
                <a:gd name="T3" fmla="*/ 23 h 36"/>
                <a:gd name="T4" fmla="*/ 2 w 36"/>
                <a:gd name="T5" fmla="*/ 26 h 36"/>
                <a:gd name="T6" fmla="*/ 4 w 36"/>
                <a:gd name="T7" fmla="*/ 29 h 36"/>
                <a:gd name="T8" fmla="*/ 6 w 36"/>
                <a:gd name="T9" fmla="*/ 31 h 36"/>
                <a:gd name="T10" fmla="*/ 9 w 36"/>
                <a:gd name="T11" fmla="*/ 33 h 36"/>
                <a:gd name="T12" fmla="*/ 12 w 36"/>
                <a:gd name="T13" fmla="*/ 34 h 36"/>
                <a:gd name="T14" fmla="*/ 16 w 36"/>
                <a:gd name="T15" fmla="*/ 35 h 36"/>
                <a:gd name="T16" fmla="*/ 19 w 36"/>
                <a:gd name="T17" fmla="*/ 35 h 36"/>
                <a:gd name="T18" fmla="*/ 23 w 36"/>
                <a:gd name="T19" fmla="*/ 34 h 36"/>
                <a:gd name="T20" fmla="*/ 26 w 36"/>
                <a:gd name="T21" fmla="*/ 33 h 36"/>
                <a:gd name="T22" fmla="*/ 29 w 36"/>
                <a:gd name="T23" fmla="*/ 31 h 36"/>
                <a:gd name="T24" fmla="*/ 31 w 36"/>
                <a:gd name="T25" fmla="*/ 29 h 36"/>
                <a:gd name="T26" fmla="*/ 33 w 36"/>
                <a:gd name="T27" fmla="*/ 26 h 36"/>
                <a:gd name="T28" fmla="*/ 34 w 36"/>
                <a:gd name="T29" fmla="*/ 23 h 36"/>
                <a:gd name="T30" fmla="*/ 35 w 36"/>
                <a:gd name="T31" fmla="*/ 19 h 36"/>
                <a:gd name="T32" fmla="*/ 35 w 36"/>
                <a:gd name="T33" fmla="*/ 16 h 36"/>
                <a:gd name="T34" fmla="*/ 34 w 36"/>
                <a:gd name="T35" fmla="*/ 12 h 36"/>
                <a:gd name="T36" fmla="*/ 33 w 36"/>
                <a:gd name="T37" fmla="*/ 9 h 36"/>
                <a:gd name="T38" fmla="*/ 31 w 36"/>
                <a:gd name="T39" fmla="*/ 6 h 36"/>
                <a:gd name="T40" fmla="*/ 29 w 36"/>
                <a:gd name="T41" fmla="*/ 4 h 36"/>
                <a:gd name="T42" fmla="*/ 26 w 36"/>
                <a:gd name="T43" fmla="*/ 2 h 36"/>
                <a:gd name="T44" fmla="*/ 23 w 36"/>
                <a:gd name="T45" fmla="*/ 1 h 36"/>
                <a:gd name="T46" fmla="*/ 19 w 36"/>
                <a:gd name="T47" fmla="*/ 0 h 36"/>
                <a:gd name="T48" fmla="*/ 16 w 36"/>
                <a:gd name="T49" fmla="*/ 0 h 36"/>
                <a:gd name="T50" fmla="*/ 12 w 36"/>
                <a:gd name="T51" fmla="*/ 1 h 36"/>
                <a:gd name="T52" fmla="*/ 9 w 36"/>
                <a:gd name="T53" fmla="*/ 2 h 36"/>
                <a:gd name="T54" fmla="*/ 6 w 36"/>
                <a:gd name="T55" fmla="*/ 4 h 36"/>
                <a:gd name="T56" fmla="*/ 4 w 36"/>
                <a:gd name="T57" fmla="*/ 6 h 36"/>
                <a:gd name="T58" fmla="*/ 2 w 36"/>
                <a:gd name="T59" fmla="*/ 9 h 36"/>
                <a:gd name="T60" fmla="*/ 1 w 36"/>
                <a:gd name="T61" fmla="*/ 12 h 36"/>
                <a:gd name="T62" fmla="*/ 0 w 36"/>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0" y="18"/>
                  </a:moveTo>
                  <a:lnTo>
                    <a:pt x="0" y="19"/>
                  </a:lnTo>
                  <a:lnTo>
                    <a:pt x="0" y="21"/>
                  </a:lnTo>
                  <a:lnTo>
                    <a:pt x="1" y="23"/>
                  </a:lnTo>
                  <a:lnTo>
                    <a:pt x="1" y="25"/>
                  </a:lnTo>
                  <a:lnTo>
                    <a:pt x="2" y="26"/>
                  </a:lnTo>
                  <a:lnTo>
                    <a:pt x="3" y="27"/>
                  </a:lnTo>
                  <a:lnTo>
                    <a:pt x="4" y="29"/>
                  </a:lnTo>
                  <a:lnTo>
                    <a:pt x="5" y="30"/>
                  </a:lnTo>
                  <a:lnTo>
                    <a:pt x="6" y="31"/>
                  </a:lnTo>
                  <a:lnTo>
                    <a:pt x="8" y="32"/>
                  </a:lnTo>
                  <a:lnTo>
                    <a:pt x="9" y="33"/>
                  </a:lnTo>
                  <a:lnTo>
                    <a:pt x="10" y="34"/>
                  </a:lnTo>
                  <a:lnTo>
                    <a:pt x="12" y="34"/>
                  </a:lnTo>
                  <a:lnTo>
                    <a:pt x="14" y="35"/>
                  </a:lnTo>
                  <a:lnTo>
                    <a:pt x="16" y="35"/>
                  </a:lnTo>
                  <a:lnTo>
                    <a:pt x="18" y="35"/>
                  </a:lnTo>
                  <a:lnTo>
                    <a:pt x="19" y="35"/>
                  </a:lnTo>
                  <a:lnTo>
                    <a:pt x="21" y="35"/>
                  </a:lnTo>
                  <a:lnTo>
                    <a:pt x="23" y="34"/>
                  </a:lnTo>
                  <a:lnTo>
                    <a:pt x="25" y="33"/>
                  </a:lnTo>
                  <a:lnTo>
                    <a:pt x="26" y="33"/>
                  </a:lnTo>
                  <a:lnTo>
                    <a:pt x="27" y="32"/>
                  </a:lnTo>
                  <a:lnTo>
                    <a:pt x="29" y="31"/>
                  </a:lnTo>
                  <a:lnTo>
                    <a:pt x="30" y="30"/>
                  </a:lnTo>
                  <a:lnTo>
                    <a:pt x="31" y="29"/>
                  </a:lnTo>
                  <a:lnTo>
                    <a:pt x="32" y="27"/>
                  </a:lnTo>
                  <a:lnTo>
                    <a:pt x="33" y="26"/>
                  </a:lnTo>
                  <a:lnTo>
                    <a:pt x="34" y="24"/>
                  </a:lnTo>
                  <a:lnTo>
                    <a:pt x="34" y="23"/>
                  </a:lnTo>
                  <a:lnTo>
                    <a:pt x="35" y="21"/>
                  </a:lnTo>
                  <a:lnTo>
                    <a:pt x="35" y="19"/>
                  </a:lnTo>
                  <a:lnTo>
                    <a:pt x="35" y="18"/>
                  </a:lnTo>
                  <a:lnTo>
                    <a:pt x="35" y="16"/>
                  </a:lnTo>
                  <a:lnTo>
                    <a:pt x="35" y="14"/>
                  </a:lnTo>
                  <a:lnTo>
                    <a:pt x="34" y="12"/>
                  </a:lnTo>
                  <a:lnTo>
                    <a:pt x="34" y="11"/>
                  </a:lnTo>
                  <a:lnTo>
                    <a:pt x="33" y="9"/>
                  </a:lnTo>
                  <a:lnTo>
                    <a:pt x="32" y="8"/>
                  </a:lnTo>
                  <a:lnTo>
                    <a:pt x="31" y="6"/>
                  </a:lnTo>
                  <a:lnTo>
                    <a:pt x="30" y="5"/>
                  </a:lnTo>
                  <a:lnTo>
                    <a:pt x="29" y="4"/>
                  </a:lnTo>
                  <a:lnTo>
                    <a:pt x="27" y="3"/>
                  </a:lnTo>
                  <a:lnTo>
                    <a:pt x="26" y="2"/>
                  </a:lnTo>
                  <a:lnTo>
                    <a:pt x="25" y="1"/>
                  </a:lnTo>
                  <a:lnTo>
                    <a:pt x="23" y="1"/>
                  </a:lnTo>
                  <a:lnTo>
                    <a:pt x="21" y="0"/>
                  </a:lnTo>
                  <a:lnTo>
                    <a:pt x="19" y="0"/>
                  </a:lnTo>
                  <a:lnTo>
                    <a:pt x="18" y="0"/>
                  </a:lnTo>
                  <a:lnTo>
                    <a:pt x="16" y="0"/>
                  </a:lnTo>
                  <a:lnTo>
                    <a:pt x="14" y="0"/>
                  </a:lnTo>
                  <a:lnTo>
                    <a:pt x="12" y="1"/>
                  </a:lnTo>
                  <a:lnTo>
                    <a:pt x="11" y="1"/>
                  </a:lnTo>
                  <a:lnTo>
                    <a:pt x="9" y="2"/>
                  </a:lnTo>
                  <a:lnTo>
                    <a:pt x="8" y="3"/>
                  </a:lnTo>
                  <a:lnTo>
                    <a:pt x="6" y="4"/>
                  </a:lnTo>
                  <a:lnTo>
                    <a:pt x="5" y="5"/>
                  </a:lnTo>
                  <a:lnTo>
                    <a:pt x="4" y="6"/>
                  </a:lnTo>
                  <a:lnTo>
                    <a:pt x="3" y="8"/>
                  </a:lnTo>
                  <a:lnTo>
                    <a:pt x="2" y="9"/>
                  </a:lnTo>
                  <a:lnTo>
                    <a:pt x="1" y="11"/>
                  </a:lnTo>
                  <a:lnTo>
                    <a:pt x="1" y="12"/>
                  </a:lnTo>
                  <a:lnTo>
                    <a:pt x="0"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1" name="Freeform 31"/>
            <p:cNvSpPr>
              <a:spLocks/>
            </p:cNvSpPr>
            <p:nvPr/>
          </p:nvSpPr>
          <p:spPr bwMode="auto">
            <a:xfrm>
              <a:off x="3791" y="1782"/>
              <a:ext cx="37" cy="36"/>
            </a:xfrm>
            <a:custGeom>
              <a:avLst/>
              <a:gdLst>
                <a:gd name="T0" fmla="*/ 0 w 37"/>
                <a:gd name="T1" fmla="*/ 19 h 36"/>
                <a:gd name="T2" fmla="*/ 1 w 37"/>
                <a:gd name="T3" fmla="*/ 23 h 36"/>
                <a:gd name="T4" fmla="*/ 2 w 37"/>
                <a:gd name="T5" fmla="*/ 26 h 36"/>
                <a:gd name="T6" fmla="*/ 4 w 37"/>
                <a:gd name="T7" fmla="*/ 29 h 36"/>
                <a:gd name="T8" fmla="*/ 6 w 37"/>
                <a:gd name="T9" fmla="*/ 31 h 36"/>
                <a:gd name="T10" fmla="*/ 9 w 37"/>
                <a:gd name="T11" fmla="*/ 33 h 36"/>
                <a:gd name="T12" fmla="*/ 13 w 37"/>
                <a:gd name="T13" fmla="*/ 34 h 36"/>
                <a:gd name="T14" fmla="*/ 16 w 37"/>
                <a:gd name="T15" fmla="*/ 35 h 36"/>
                <a:gd name="T16" fmla="*/ 20 w 37"/>
                <a:gd name="T17" fmla="*/ 35 h 36"/>
                <a:gd name="T18" fmla="*/ 23 w 37"/>
                <a:gd name="T19" fmla="*/ 34 h 36"/>
                <a:gd name="T20" fmla="*/ 27 w 37"/>
                <a:gd name="T21" fmla="*/ 33 h 36"/>
                <a:gd name="T22" fmla="*/ 30 w 37"/>
                <a:gd name="T23" fmla="*/ 31 h 36"/>
                <a:gd name="T24" fmla="*/ 32 w 37"/>
                <a:gd name="T25" fmla="*/ 29 h 36"/>
                <a:gd name="T26" fmla="*/ 34 w 37"/>
                <a:gd name="T27" fmla="*/ 26 h 36"/>
                <a:gd name="T28" fmla="*/ 35 w 37"/>
                <a:gd name="T29" fmla="*/ 23 h 36"/>
                <a:gd name="T30" fmla="*/ 36 w 37"/>
                <a:gd name="T31" fmla="*/ 19 h 36"/>
                <a:gd name="T32" fmla="*/ 36 w 37"/>
                <a:gd name="T33" fmla="*/ 16 h 36"/>
                <a:gd name="T34" fmla="*/ 35 w 37"/>
                <a:gd name="T35" fmla="*/ 12 h 36"/>
                <a:gd name="T36" fmla="*/ 34 w 37"/>
                <a:gd name="T37" fmla="*/ 9 h 36"/>
                <a:gd name="T38" fmla="*/ 32 w 37"/>
                <a:gd name="T39" fmla="*/ 6 h 36"/>
                <a:gd name="T40" fmla="*/ 30 w 37"/>
                <a:gd name="T41" fmla="*/ 4 h 36"/>
                <a:gd name="T42" fmla="*/ 27 w 37"/>
                <a:gd name="T43" fmla="*/ 2 h 36"/>
                <a:gd name="T44" fmla="*/ 23 w 37"/>
                <a:gd name="T45" fmla="*/ 1 h 36"/>
                <a:gd name="T46" fmla="*/ 20 w 37"/>
                <a:gd name="T47" fmla="*/ 0 h 36"/>
                <a:gd name="T48" fmla="*/ 16 w 37"/>
                <a:gd name="T49" fmla="*/ 0 h 36"/>
                <a:gd name="T50" fmla="*/ 13 w 37"/>
                <a:gd name="T51" fmla="*/ 1 h 36"/>
                <a:gd name="T52" fmla="*/ 9 w 37"/>
                <a:gd name="T53" fmla="*/ 2 h 36"/>
                <a:gd name="T54" fmla="*/ 6 w 37"/>
                <a:gd name="T55" fmla="*/ 4 h 36"/>
                <a:gd name="T56" fmla="*/ 4 w 37"/>
                <a:gd name="T57" fmla="*/ 6 h 36"/>
                <a:gd name="T58" fmla="*/ 2 w 37"/>
                <a:gd name="T59" fmla="*/ 9 h 36"/>
                <a:gd name="T60" fmla="*/ 1 w 37"/>
                <a:gd name="T61" fmla="*/ 12 h 36"/>
                <a:gd name="T62" fmla="*/ 0 w 37"/>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6"/>
                <a:gd name="T98" fmla="*/ 37 w 3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6">
                  <a:moveTo>
                    <a:pt x="0" y="18"/>
                  </a:moveTo>
                  <a:lnTo>
                    <a:pt x="0" y="19"/>
                  </a:lnTo>
                  <a:lnTo>
                    <a:pt x="1" y="21"/>
                  </a:lnTo>
                  <a:lnTo>
                    <a:pt x="1" y="23"/>
                  </a:lnTo>
                  <a:lnTo>
                    <a:pt x="2" y="25"/>
                  </a:lnTo>
                  <a:lnTo>
                    <a:pt x="2" y="26"/>
                  </a:lnTo>
                  <a:lnTo>
                    <a:pt x="3" y="27"/>
                  </a:lnTo>
                  <a:lnTo>
                    <a:pt x="4" y="29"/>
                  </a:lnTo>
                  <a:lnTo>
                    <a:pt x="5" y="30"/>
                  </a:lnTo>
                  <a:lnTo>
                    <a:pt x="6" y="31"/>
                  </a:lnTo>
                  <a:lnTo>
                    <a:pt x="8" y="32"/>
                  </a:lnTo>
                  <a:lnTo>
                    <a:pt x="9" y="33"/>
                  </a:lnTo>
                  <a:lnTo>
                    <a:pt x="11" y="34"/>
                  </a:lnTo>
                  <a:lnTo>
                    <a:pt x="13" y="34"/>
                  </a:lnTo>
                  <a:lnTo>
                    <a:pt x="14" y="35"/>
                  </a:lnTo>
                  <a:lnTo>
                    <a:pt x="16" y="35"/>
                  </a:lnTo>
                  <a:lnTo>
                    <a:pt x="18" y="35"/>
                  </a:lnTo>
                  <a:lnTo>
                    <a:pt x="20" y="35"/>
                  </a:lnTo>
                  <a:lnTo>
                    <a:pt x="22" y="35"/>
                  </a:lnTo>
                  <a:lnTo>
                    <a:pt x="23" y="34"/>
                  </a:lnTo>
                  <a:lnTo>
                    <a:pt x="25" y="33"/>
                  </a:lnTo>
                  <a:lnTo>
                    <a:pt x="27" y="33"/>
                  </a:lnTo>
                  <a:lnTo>
                    <a:pt x="28" y="32"/>
                  </a:lnTo>
                  <a:lnTo>
                    <a:pt x="30" y="31"/>
                  </a:lnTo>
                  <a:lnTo>
                    <a:pt x="31" y="30"/>
                  </a:lnTo>
                  <a:lnTo>
                    <a:pt x="32" y="29"/>
                  </a:lnTo>
                  <a:lnTo>
                    <a:pt x="33" y="27"/>
                  </a:lnTo>
                  <a:lnTo>
                    <a:pt x="34" y="26"/>
                  </a:lnTo>
                  <a:lnTo>
                    <a:pt x="34" y="24"/>
                  </a:lnTo>
                  <a:lnTo>
                    <a:pt x="35" y="23"/>
                  </a:lnTo>
                  <a:lnTo>
                    <a:pt x="36" y="21"/>
                  </a:lnTo>
                  <a:lnTo>
                    <a:pt x="36" y="19"/>
                  </a:lnTo>
                  <a:lnTo>
                    <a:pt x="36" y="18"/>
                  </a:lnTo>
                  <a:lnTo>
                    <a:pt x="36" y="16"/>
                  </a:lnTo>
                  <a:lnTo>
                    <a:pt x="36" y="14"/>
                  </a:lnTo>
                  <a:lnTo>
                    <a:pt x="35" y="12"/>
                  </a:lnTo>
                  <a:lnTo>
                    <a:pt x="34" y="11"/>
                  </a:lnTo>
                  <a:lnTo>
                    <a:pt x="34" y="9"/>
                  </a:lnTo>
                  <a:lnTo>
                    <a:pt x="33" y="8"/>
                  </a:lnTo>
                  <a:lnTo>
                    <a:pt x="32" y="6"/>
                  </a:lnTo>
                  <a:lnTo>
                    <a:pt x="31" y="5"/>
                  </a:lnTo>
                  <a:lnTo>
                    <a:pt x="30" y="4"/>
                  </a:lnTo>
                  <a:lnTo>
                    <a:pt x="28" y="3"/>
                  </a:lnTo>
                  <a:lnTo>
                    <a:pt x="27" y="2"/>
                  </a:lnTo>
                  <a:lnTo>
                    <a:pt x="25" y="1"/>
                  </a:lnTo>
                  <a:lnTo>
                    <a:pt x="23" y="1"/>
                  </a:lnTo>
                  <a:lnTo>
                    <a:pt x="22" y="0"/>
                  </a:lnTo>
                  <a:lnTo>
                    <a:pt x="20" y="0"/>
                  </a:lnTo>
                  <a:lnTo>
                    <a:pt x="18" y="0"/>
                  </a:lnTo>
                  <a:lnTo>
                    <a:pt x="16" y="0"/>
                  </a:lnTo>
                  <a:lnTo>
                    <a:pt x="15" y="0"/>
                  </a:lnTo>
                  <a:lnTo>
                    <a:pt x="13" y="1"/>
                  </a:lnTo>
                  <a:lnTo>
                    <a:pt x="11" y="1"/>
                  </a:lnTo>
                  <a:lnTo>
                    <a:pt x="9" y="2"/>
                  </a:lnTo>
                  <a:lnTo>
                    <a:pt x="8" y="3"/>
                  </a:lnTo>
                  <a:lnTo>
                    <a:pt x="6" y="4"/>
                  </a:lnTo>
                  <a:lnTo>
                    <a:pt x="5" y="5"/>
                  </a:lnTo>
                  <a:lnTo>
                    <a:pt x="4" y="6"/>
                  </a:lnTo>
                  <a:lnTo>
                    <a:pt x="3" y="8"/>
                  </a:lnTo>
                  <a:lnTo>
                    <a:pt x="2" y="9"/>
                  </a:lnTo>
                  <a:lnTo>
                    <a:pt x="2" y="11"/>
                  </a:lnTo>
                  <a:lnTo>
                    <a:pt x="1" y="12"/>
                  </a:lnTo>
                  <a:lnTo>
                    <a:pt x="1"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2" name="Freeform 32"/>
            <p:cNvSpPr>
              <a:spLocks/>
            </p:cNvSpPr>
            <p:nvPr/>
          </p:nvSpPr>
          <p:spPr bwMode="auto">
            <a:xfrm>
              <a:off x="4069" y="1699"/>
              <a:ext cx="36" cy="37"/>
            </a:xfrm>
            <a:custGeom>
              <a:avLst/>
              <a:gdLst>
                <a:gd name="T0" fmla="*/ 0 w 36"/>
                <a:gd name="T1" fmla="*/ 20 h 37"/>
                <a:gd name="T2" fmla="*/ 1 w 36"/>
                <a:gd name="T3" fmla="*/ 23 h 37"/>
                <a:gd name="T4" fmla="*/ 2 w 36"/>
                <a:gd name="T5" fmla="*/ 27 h 37"/>
                <a:gd name="T6" fmla="*/ 4 w 36"/>
                <a:gd name="T7" fmla="*/ 30 h 37"/>
                <a:gd name="T8" fmla="*/ 6 w 36"/>
                <a:gd name="T9" fmla="*/ 32 h 37"/>
                <a:gd name="T10" fmla="*/ 9 w 36"/>
                <a:gd name="T11" fmla="*/ 34 h 37"/>
                <a:gd name="T12" fmla="*/ 12 w 36"/>
                <a:gd name="T13" fmla="*/ 35 h 37"/>
                <a:gd name="T14" fmla="*/ 16 w 36"/>
                <a:gd name="T15" fmla="*/ 36 h 37"/>
                <a:gd name="T16" fmla="*/ 19 w 36"/>
                <a:gd name="T17" fmla="*/ 36 h 37"/>
                <a:gd name="T18" fmla="*/ 23 w 36"/>
                <a:gd name="T19" fmla="*/ 35 h 37"/>
                <a:gd name="T20" fmla="*/ 26 w 36"/>
                <a:gd name="T21" fmla="*/ 34 h 37"/>
                <a:gd name="T22" fmla="*/ 29 w 36"/>
                <a:gd name="T23" fmla="*/ 32 h 37"/>
                <a:gd name="T24" fmla="*/ 31 w 36"/>
                <a:gd name="T25" fmla="*/ 29 h 37"/>
                <a:gd name="T26" fmla="*/ 33 w 36"/>
                <a:gd name="T27" fmla="*/ 27 h 37"/>
                <a:gd name="T28" fmla="*/ 34 w 36"/>
                <a:gd name="T29" fmla="*/ 23 h 37"/>
                <a:gd name="T30" fmla="*/ 35 w 36"/>
                <a:gd name="T31" fmla="*/ 20 h 37"/>
                <a:gd name="T32" fmla="*/ 35 w 36"/>
                <a:gd name="T33" fmla="*/ 16 h 37"/>
                <a:gd name="T34" fmla="*/ 34 w 36"/>
                <a:gd name="T35" fmla="*/ 13 h 37"/>
                <a:gd name="T36" fmla="*/ 33 w 36"/>
                <a:gd name="T37" fmla="*/ 9 h 37"/>
                <a:gd name="T38" fmla="*/ 31 w 36"/>
                <a:gd name="T39" fmla="*/ 7 h 37"/>
                <a:gd name="T40" fmla="*/ 29 w 36"/>
                <a:gd name="T41" fmla="*/ 5 h 37"/>
                <a:gd name="T42" fmla="*/ 26 w 36"/>
                <a:gd name="T43" fmla="*/ 2 h 37"/>
                <a:gd name="T44" fmla="*/ 23 w 36"/>
                <a:gd name="T45" fmla="*/ 1 h 37"/>
                <a:gd name="T46" fmla="*/ 19 w 36"/>
                <a:gd name="T47" fmla="*/ 0 h 37"/>
                <a:gd name="T48" fmla="*/ 16 w 36"/>
                <a:gd name="T49" fmla="*/ 0 h 37"/>
                <a:gd name="T50" fmla="*/ 12 w 36"/>
                <a:gd name="T51" fmla="*/ 1 h 37"/>
                <a:gd name="T52" fmla="*/ 9 w 36"/>
                <a:gd name="T53" fmla="*/ 2 h 37"/>
                <a:gd name="T54" fmla="*/ 6 w 36"/>
                <a:gd name="T55" fmla="*/ 5 h 37"/>
                <a:gd name="T56" fmla="*/ 4 w 36"/>
                <a:gd name="T57" fmla="*/ 7 h 37"/>
                <a:gd name="T58" fmla="*/ 2 w 36"/>
                <a:gd name="T59" fmla="*/ 9 h 37"/>
                <a:gd name="T60" fmla="*/ 1 w 36"/>
                <a:gd name="T61" fmla="*/ 13 h 37"/>
                <a:gd name="T62" fmla="*/ 0 w 36"/>
                <a:gd name="T63" fmla="*/ 16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7"/>
                <a:gd name="T98" fmla="*/ 36 w 36"/>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7">
                  <a:moveTo>
                    <a:pt x="0" y="18"/>
                  </a:moveTo>
                  <a:lnTo>
                    <a:pt x="0" y="20"/>
                  </a:lnTo>
                  <a:lnTo>
                    <a:pt x="0" y="22"/>
                  </a:lnTo>
                  <a:lnTo>
                    <a:pt x="1" y="23"/>
                  </a:lnTo>
                  <a:lnTo>
                    <a:pt x="1" y="25"/>
                  </a:lnTo>
                  <a:lnTo>
                    <a:pt x="2" y="27"/>
                  </a:lnTo>
                  <a:lnTo>
                    <a:pt x="3" y="28"/>
                  </a:lnTo>
                  <a:lnTo>
                    <a:pt x="4" y="30"/>
                  </a:lnTo>
                  <a:lnTo>
                    <a:pt x="5" y="31"/>
                  </a:lnTo>
                  <a:lnTo>
                    <a:pt x="6" y="32"/>
                  </a:lnTo>
                  <a:lnTo>
                    <a:pt x="8" y="33"/>
                  </a:lnTo>
                  <a:lnTo>
                    <a:pt x="9" y="34"/>
                  </a:lnTo>
                  <a:lnTo>
                    <a:pt x="10" y="34"/>
                  </a:lnTo>
                  <a:lnTo>
                    <a:pt x="12" y="35"/>
                  </a:lnTo>
                  <a:lnTo>
                    <a:pt x="14" y="36"/>
                  </a:lnTo>
                  <a:lnTo>
                    <a:pt x="16" y="36"/>
                  </a:lnTo>
                  <a:lnTo>
                    <a:pt x="18" y="36"/>
                  </a:lnTo>
                  <a:lnTo>
                    <a:pt x="19" y="36"/>
                  </a:lnTo>
                  <a:lnTo>
                    <a:pt x="21" y="36"/>
                  </a:lnTo>
                  <a:lnTo>
                    <a:pt x="23" y="35"/>
                  </a:lnTo>
                  <a:lnTo>
                    <a:pt x="25" y="34"/>
                  </a:lnTo>
                  <a:lnTo>
                    <a:pt x="26" y="34"/>
                  </a:lnTo>
                  <a:lnTo>
                    <a:pt x="27" y="33"/>
                  </a:lnTo>
                  <a:lnTo>
                    <a:pt x="29" y="32"/>
                  </a:lnTo>
                  <a:lnTo>
                    <a:pt x="30" y="31"/>
                  </a:lnTo>
                  <a:lnTo>
                    <a:pt x="31" y="29"/>
                  </a:lnTo>
                  <a:lnTo>
                    <a:pt x="32" y="28"/>
                  </a:lnTo>
                  <a:lnTo>
                    <a:pt x="33" y="27"/>
                  </a:lnTo>
                  <a:lnTo>
                    <a:pt x="34" y="25"/>
                  </a:lnTo>
                  <a:lnTo>
                    <a:pt x="34" y="23"/>
                  </a:lnTo>
                  <a:lnTo>
                    <a:pt x="35" y="22"/>
                  </a:lnTo>
                  <a:lnTo>
                    <a:pt x="35" y="20"/>
                  </a:lnTo>
                  <a:lnTo>
                    <a:pt x="35" y="18"/>
                  </a:lnTo>
                  <a:lnTo>
                    <a:pt x="35" y="16"/>
                  </a:lnTo>
                  <a:lnTo>
                    <a:pt x="35" y="14"/>
                  </a:lnTo>
                  <a:lnTo>
                    <a:pt x="34" y="13"/>
                  </a:lnTo>
                  <a:lnTo>
                    <a:pt x="34" y="11"/>
                  </a:lnTo>
                  <a:lnTo>
                    <a:pt x="33" y="9"/>
                  </a:lnTo>
                  <a:lnTo>
                    <a:pt x="32" y="9"/>
                  </a:lnTo>
                  <a:lnTo>
                    <a:pt x="31" y="7"/>
                  </a:lnTo>
                  <a:lnTo>
                    <a:pt x="30" y="5"/>
                  </a:lnTo>
                  <a:lnTo>
                    <a:pt x="29" y="5"/>
                  </a:lnTo>
                  <a:lnTo>
                    <a:pt x="27" y="3"/>
                  </a:lnTo>
                  <a:lnTo>
                    <a:pt x="26" y="2"/>
                  </a:lnTo>
                  <a:lnTo>
                    <a:pt x="25" y="2"/>
                  </a:lnTo>
                  <a:lnTo>
                    <a:pt x="23" y="1"/>
                  </a:lnTo>
                  <a:lnTo>
                    <a:pt x="21" y="1"/>
                  </a:lnTo>
                  <a:lnTo>
                    <a:pt x="19" y="0"/>
                  </a:lnTo>
                  <a:lnTo>
                    <a:pt x="18" y="0"/>
                  </a:lnTo>
                  <a:lnTo>
                    <a:pt x="16" y="0"/>
                  </a:lnTo>
                  <a:lnTo>
                    <a:pt x="14" y="1"/>
                  </a:lnTo>
                  <a:lnTo>
                    <a:pt x="12" y="1"/>
                  </a:lnTo>
                  <a:lnTo>
                    <a:pt x="11" y="2"/>
                  </a:lnTo>
                  <a:lnTo>
                    <a:pt x="9" y="2"/>
                  </a:lnTo>
                  <a:lnTo>
                    <a:pt x="8" y="3"/>
                  </a:lnTo>
                  <a:lnTo>
                    <a:pt x="6" y="5"/>
                  </a:lnTo>
                  <a:lnTo>
                    <a:pt x="5" y="5"/>
                  </a:lnTo>
                  <a:lnTo>
                    <a:pt x="4" y="7"/>
                  </a:lnTo>
                  <a:lnTo>
                    <a:pt x="3" y="9"/>
                  </a:lnTo>
                  <a:lnTo>
                    <a:pt x="2" y="9"/>
                  </a:lnTo>
                  <a:lnTo>
                    <a:pt x="1" y="11"/>
                  </a:lnTo>
                  <a:lnTo>
                    <a:pt x="1" y="13"/>
                  </a:lnTo>
                  <a:lnTo>
                    <a:pt x="0" y="15"/>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3" name="Freeform 33"/>
            <p:cNvSpPr>
              <a:spLocks/>
            </p:cNvSpPr>
            <p:nvPr/>
          </p:nvSpPr>
          <p:spPr bwMode="auto">
            <a:xfrm>
              <a:off x="4346" y="1618"/>
              <a:ext cx="37" cy="36"/>
            </a:xfrm>
            <a:custGeom>
              <a:avLst/>
              <a:gdLst>
                <a:gd name="T0" fmla="*/ 0 w 37"/>
                <a:gd name="T1" fmla="*/ 19 h 36"/>
                <a:gd name="T2" fmla="*/ 1 w 37"/>
                <a:gd name="T3" fmla="*/ 23 h 36"/>
                <a:gd name="T4" fmla="*/ 2 w 37"/>
                <a:gd name="T5" fmla="*/ 26 h 36"/>
                <a:gd name="T6" fmla="*/ 4 w 37"/>
                <a:gd name="T7" fmla="*/ 29 h 36"/>
                <a:gd name="T8" fmla="*/ 6 w 37"/>
                <a:gd name="T9" fmla="*/ 31 h 36"/>
                <a:gd name="T10" fmla="*/ 9 w 37"/>
                <a:gd name="T11" fmla="*/ 33 h 36"/>
                <a:gd name="T12" fmla="*/ 13 w 37"/>
                <a:gd name="T13" fmla="*/ 34 h 36"/>
                <a:gd name="T14" fmla="*/ 16 w 37"/>
                <a:gd name="T15" fmla="*/ 35 h 36"/>
                <a:gd name="T16" fmla="*/ 20 w 37"/>
                <a:gd name="T17" fmla="*/ 35 h 36"/>
                <a:gd name="T18" fmla="*/ 23 w 37"/>
                <a:gd name="T19" fmla="*/ 34 h 36"/>
                <a:gd name="T20" fmla="*/ 27 w 37"/>
                <a:gd name="T21" fmla="*/ 33 h 36"/>
                <a:gd name="T22" fmla="*/ 30 w 37"/>
                <a:gd name="T23" fmla="*/ 31 h 36"/>
                <a:gd name="T24" fmla="*/ 32 w 37"/>
                <a:gd name="T25" fmla="*/ 29 h 36"/>
                <a:gd name="T26" fmla="*/ 34 w 37"/>
                <a:gd name="T27" fmla="*/ 26 h 36"/>
                <a:gd name="T28" fmla="*/ 35 w 37"/>
                <a:gd name="T29" fmla="*/ 23 h 36"/>
                <a:gd name="T30" fmla="*/ 36 w 37"/>
                <a:gd name="T31" fmla="*/ 19 h 36"/>
                <a:gd name="T32" fmla="*/ 36 w 37"/>
                <a:gd name="T33" fmla="*/ 16 h 36"/>
                <a:gd name="T34" fmla="*/ 35 w 37"/>
                <a:gd name="T35" fmla="*/ 12 h 36"/>
                <a:gd name="T36" fmla="*/ 34 w 37"/>
                <a:gd name="T37" fmla="*/ 9 h 36"/>
                <a:gd name="T38" fmla="*/ 32 w 37"/>
                <a:gd name="T39" fmla="*/ 6 h 36"/>
                <a:gd name="T40" fmla="*/ 30 w 37"/>
                <a:gd name="T41" fmla="*/ 4 h 36"/>
                <a:gd name="T42" fmla="*/ 27 w 37"/>
                <a:gd name="T43" fmla="*/ 2 h 36"/>
                <a:gd name="T44" fmla="*/ 23 w 37"/>
                <a:gd name="T45" fmla="*/ 1 h 36"/>
                <a:gd name="T46" fmla="*/ 20 w 37"/>
                <a:gd name="T47" fmla="*/ 0 h 36"/>
                <a:gd name="T48" fmla="*/ 16 w 37"/>
                <a:gd name="T49" fmla="*/ 0 h 36"/>
                <a:gd name="T50" fmla="*/ 13 w 37"/>
                <a:gd name="T51" fmla="*/ 1 h 36"/>
                <a:gd name="T52" fmla="*/ 9 w 37"/>
                <a:gd name="T53" fmla="*/ 2 h 36"/>
                <a:gd name="T54" fmla="*/ 6 w 37"/>
                <a:gd name="T55" fmla="*/ 4 h 36"/>
                <a:gd name="T56" fmla="*/ 4 w 37"/>
                <a:gd name="T57" fmla="*/ 6 h 36"/>
                <a:gd name="T58" fmla="*/ 2 w 37"/>
                <a:gd name="T59" fmla="*/ 9 h 36"/>
                <a:gd name="T60" fmla="*/ 1 w 37"/>
                <a:gd name="T61" fmla="*/ 12 h 36"/>
                <a:gd name="T62" fmla="*/ 0 w 37"/>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6"/>
                <a:gd name="T98" fmla="*/ 37 w 3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6">
                  <a:moveTo>
                    <a:pt x="0" y="18"/>
                  </a:moveTo>
                  <a:lnTo>
                    <a:pt x="0" y="19"/>
                  </a:lnTo>
                  <a:lnTo>
                    <a:pt x="1" y="21"/>
                  </a:lnTo>
                  <a:lnTo>
                    <a:pt x="1" y="23"/>
                  </a:lnTo>
                  <a:lnTo>
                    <a:pt x="2" y="24"/>
                  </a:lnTo>
                  <a:lnTo>
                    <a:pt x="2" y="26"/>
                  </a:lnTo>
                  <a:lnTo>
                    <a:pt x="3" y="27"/>
                  </a:lnTo>
                  <a:lnTo>
                    <a:pt x="4" y="29"/>
                  </a:lnTo>
                  <a:lnTo>
                    <a:pt x="5" y="30"/>
                  </a:lnTo>
                  <a:lnTo>
                    <a:pt x="6" y="31"/>
                  </a:lnTo>
                  <a:lnTo>
                    <a:pt x="8" y="32"/>
                  </a:lnTo>
                  <a:lnTo>
                    <a:pt x="9" y="33"/>
                  </a:lnTo>
                  <a:lnTo>
                    <a:pt x="11" y="34"/>
                  </a:lnTo>
                  <a:lnTo>
                    <a:pt x="13" y="34"/>
                  </a:lnTo>
                  <a:lnTo>
                    <a:pt x="14" y="35"/>
                  </a:lnTo>
                  <a:lnTo>
                    <a:pt x="16" y="35"/>
                  </a:lnTo>
                  <a:lnTo>
                    <a:pt x="18" y="35"/>
                  </a:lnTo>
                  <a:lnTo>
                    <a:pt x="20" y="35"/>
                  </a:lnTo>
                  <a:lnTo>
                    <a:pt x="22" y="35"/>
                  </a:lnTo>
                  <a:lnTo>
                    <a:pt x="23" y="34"/>
                  </a:lnTo>
                  <a:lnTo>
                    <a:pt x="25" y="33"/>
                  </a:lnTo>
                  <a:lnTo>
                    <a:pt x="27" y="33"/>
                  </a:lnTo>
                  <a:lnTo>
                    <a:pt x="28" y="32"/>
                  </a:lnTo>
                  <a:lnTo>
                    <a:pt x="30" y="31"/>
                  </a:lnTo>
                  <a:lnTo>
                    <a:pt x="31" y="30"/>
                  </a:lnTo>
                  <a:lnTo>
                    <a:pt x="32" y="29"/>
                  </a:lnTo>
                  <a:lnTo>
                    <a:pt x="33" y="27"/>
                  </a:lnTo>
                  <a:lnTo>
                    <a:pt x="34" y="26"/>
                  </a:lnTo>
                  <a:lnTo>
                    <a:pt x="34" y="24"/>
                  </a:lnTo>
                  <a:lnTo>
                    <a:pt x="35" y="23"/>
                  </a:lnTo>
                  <a:lnTo>
                    <a:pt x="36" y="21"/>
                  </a:lnTo>
                  <a:lnTo>
                    <a:pt x="36" y="19"/>
                  </a:lnTo>
                  <a:lnTo>
                    <a:pt x="36" y="18"/>
                  </a:lnTo>
                  <a:lnTo>
                    <a:pt x="36" y="16"/>
                  </a:lnTo>
                  <a:lnTo>
                    <a:pt x="36" y="14"/>
                  </a:lnTo>
                  <a:lnTo>
                    <a:pt x="35" y="12"/>
                  </a:lnTo>
                  <a:lnTo>
                    <a:pt x="34" y="10"/>
                  </a:lnTo>
                  <a:lnTo>
                    <a:pt x="34" y="9"/>
                  </a:lnTo>
                  <a:lnTo>
                    <a:pt x="33" y="8"/>
                  </a:lnTo>
                  <a:lnTo>
                    <a:pt x="32" y="6"/>
                  </a:lnTo>
                  <a:lnTo>
                    <a:pt x="31" y="5"/>
                  </a:lnTo>
                  <a:lnTo>
                    <a:pt x="30" y="4"/>
                  </a:lnTo>
                  <a:lnTo>
                    <a:pt x="28" y="3"/>
                  </a:lnTo>
                  <a:lnTo>
                    <a:pt x="27" y="2"/>
                  </a:lnTo>
                  <a:lnTo>
                    <a:pt x="25" y="1"/>
                  </a:lnTo>
                  <a:lnTo>
                    <a:pt x="23" y="1"/>
                  </a:lnTo>
                  <a:lnTo>
                    <a:pt x="22" y="0"/>
                  </a:lnTo>
                  <a:lnTo>
                    <a:pt x="20" y="0"/>
                  </a:lnTo>
                  <a:lnTo>
                    <a:pt x="18" y="0"/>
                  </a:lnTo>
                  <a:lnTo>
                    <a:pt x="16" y="0"/>
                  </a:lnTo>
                  <a:lnTo>
                    <a:pt x="15" y="0"/>
                  </a:lnTo>
                  <a:lnTo>
                    <a:pt x="13" y="1"/>
                  </a:lnTo>
                  <a:lnTo>
                    <a:pt x="11" y="1"/>
                  </a:lnTo>
                  <a:lnTo>
                    <a:pt x="9" y="2"/>
                  </a:lnTo>
                  <a:lnTo>
                    <a:pt x="8" y="3"/>
                  </a:lnTo>
                  <a:lnTo>
                    <a:pt x="6" y="4"/>
                  </a:lnTo>
                  <a:lnTo>
                    <a:pt x="5" y="5"/>
                  </a:lnTo>
                  <a:lnTo>
                    <a:pt x="4" y="6"/>
                  </a:lnTo>
                  <a:lnTo>
                    <a:pt x="3" y="8"/>
                  </a:lnTo>
                  <a:lnTo>
                    <a:pt x="2" y="9"/>
                  </a:lnTo>
                  <a:lnTo>
                    <a:pt x="2" y="11"/>
                  </a:lnTo>
                  <a:lnTo>
                    <a:pt x="1" y="12"/>
                  </a:lnTo>
                  <a:lnTo>
                    <a:pt x="1"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4" name="Freeform 34"/>
            <p:cNvSpPr>
              <a:spLocks/>
            </p:cNvSpPr>
            <p:nvPr/>
          </p:nvSpPr>
          <p:spPr bwMode="auto">
            <a:xfrm>
              <a:off x="4624" y="1537"/>
              <a:ext cx="37" cy="36"/>
            </a:xfrm>
            <a:custGeom>
              <a:avLst/>
              <a:gdLst>
                <a:gd name="T0" fmla="*/ 0 w 37"/>
                <a:gd name="T1" fmla="*/ 19 h 36"/>
                <a:gd name="T2" fmla="*/ 1 w 37"/>
                <a:gd name="T3" fmla="*/ 23 h 36"/>
                <a:gd name="T4" fmla="*/ 2 w 37"/>
                <a:gd name="T5" fmla="*/ 26 h 36"/>
                <a:gd name="T6" fmla="*/ 4 w 37"/>
                <a:gd name="T7" fmla="*/ 29 h 36"/>
                <a:gd name="T8" fmla="*/ 6 w 37"/>
                <a:gd name="T9" fmla="*/ 31 h 36"/>
                <a:gd name="T10" fmla="*/ 9 w 37"/>
                <a:gd name="T11" fmla="*/ 33 h 36"/>
                <a:gd name="T12" fmla="*/ 13 w 37"/>
                <a:gd name="T13" fmla="*/ 34 h 36"/>
                <a:gd name="T14" fmla="*/ 16 w 37"/>
                <a:gd name="T15" fmla="*/ 35 h 36"/>
                <a:gd name="T16" fmla="*/ 20 w 37"/>
                <a:gd name="T17" fmla="*/ 35 h 36"/>
                <a:gd name="T18" fmla="*/ 23 w 37"/>
                <a:gd name="T19" fmla="*/ 34 h 36"/>
                <a:gd name="T20" fmla="*/ 27 w 37"/>
                <a:gd name="T21" fmla="*/ 33 h 36"/>
                <a:gd name="T22" fmla="*/ 29 w 37"/>
                <a:gd name="T23" fmla="*/ 31 h 36"/>
                <a:gd name="T24" fmla="*/ 31 w 37"/>
                <a:gd name="T25" fmla="*/ 29 h 36"/>
                <a:gd name="T26" fmla="*/ 34 w 37"/>
                <a:gd name="T27" fmla="*/ 26 h 36"/>
                <a:gd name="T28" fmla="*/ 35 w 37"/>
                <a:gd name="T29" fmla="*/ 23 h 36"/>
                <a:gd name="T30" fmla="*/ 36 w 37"/>
                <a:gd name="T31" fmla="*/ 19 h 36"/>
                <a:gd name="T32" fmla="*/ 36 w 37"/>
                <a:gd name="T33" fmla="*/ 16 h 36"/>
                <a:gd name="T34" fmla="*/ 35 w 37"/>
                <a:gd name="T35" fmla="*/ 12 h 36"/>
                <a:gd name="T36" fmla="*/ 34 w 37"/>
                <a:gd name="T37" fmla="*/ 9 h 36"/>
                <a:gd name="T38" fmla="*/ 31 w 37"/>
                <a:gd name="T39" fmla="*/ 6 h 36"/>
                <a:gd name="T40" fmla="*/ 29 w 37"/>
                <a:gd name="T41" fmla="*/ 4 h 36"/>
                <a:gd name="T42" fmla="*/ 27 w 37"/>
                <a:gd name="T43" fmla="*/ 2 h 36"/>
                <a:gd name="T44" fmla="*/ 23 w 37"/>
                <a:gd name="T45" fmla="*/ 1 h 36"/>
                <a:gd name="T46" fmla="*/ 20 w 37"/>
                <a:gd name="T47" fmla="*/ 0 h 36"/>
                <a:gd name="T48" fmla="*/ 16 w 37"/>
                <a:gd name="T49" fmla="*/ 0 h 36"/>
                <a:gd name="T50" fmla="*/ 13 w 37"/>
                <a:gd name="T51" fmla="*/ 1 h 36"/>
                <a:gd name="T52" fmla="*/ 9 w 37"/>
                <a:gd name="T53" fmla="*/ 2 h 36"/>
                <a:gd name="T54" fmla="*/ 6 w 37"/>
                <a:gd name="T55" fmla="*/ 4 h 36"/>
                <a:gd name="T56" fmla="*/ 4 w 37"/>
                <a:gd name="T57" fmla="*/ 6 h 36"/>
                <a:gd name="T58" fmla="*/ 2 w 37"/>
                <a:gd name="T59" fmla="*/ 9 h 36"/>
                <a:gd name="T60" fmla="*/ 1 w 37"/>
                <a:gd name="T61" fmla="*/ 12 h 36"/>
                <a:gd name="T62" fmla="*/ 0 w 37"/>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6"/>
                <a:gd name="T98" fmla="*/ 37 w 3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6">
                  <a:moveTo>
                    <a:pt x="0" y="18"/>
                  </a:moveTo>
                  <a:lnTo>
                    <a:pt x="0" y="19"/>
                  </a:lnTo>
                  <a:lnTo>
                    <a:pt x="0" y="21"/>
                  </a:lnTo>
                  <a:lnTo>
                    <a:pt x="1" y="23"/>
                  </a:lnTo>
                  <a:lnTo>
                    <a:pt x="2" y="24"/>
                  </a:lnTo>
                  <a:lnTo>
                    <a:pt x="2" y="26"/>
                  </a:lnTo>
                  <a:lnTo>
                    <a:pt x="3" y="27"/>
                  </a:lnTo>
                  <a:lnTo>
                    <a:pt x="4" y="29"/>
                  </a:lnTo>
                  <a:lnTo>
                    <a:pt x="5" y="30"/>
                  </a:lnTo>
                  <a:lnTo>
                    <a:pt x="6" y="31"/>
                  </a:lnTo>
                  <a:lnTo>
                    <a:pt x="8" y="32"/>
                  </a:lnTo>
                  <a:lnTo>
                    <a:pt x="9" y="33"/>
                  </a:lnTo>
                  <a:lnTo>
                    <a:pt x="11" y="34"/>
                  </a:lnTo>
                  <a:lnTo>
                    <a:pt x="13" y="34"/>
                  </a:lnTo>
                  <a:lnTo>
                    <a:pt x="14" y="35"/>
                  </a:lnTo>
                  <a:lnTo>
                    <a:pt x="16" y="35"/>
                  </a:lnTo>
                  <a:lnTo>
                    <a:pt x="18" y="35"/>
                  </a:lnTo>
                  <a:lnTo>
                    <a:pt x="20" y="35"/>
                  </a:lnTo>
                  <a:lnTo>
                    <a:pt x="22" y="35"/>
                  </a:lnTo>
                  <a:lnTo>
                    <a:pt x="23" y="34"/>
                  </a:lnTo>
                  <a:lnTo>
                    <a:pt x="25" y="33"/>
                  </a:lnTo>
                  <a:lnTo>
                    <a:pt x="27" y="33"/>
                  </a:lnTo>
                  <a:lnTo>
                    <a:pt x="28" y="32"/>
                  </a:lnTo>
                  <a:lnTo>
                    <a:pt x="29" y="31"/>
                  </a:lnTo>
                  <a:lnTo>
                    <a:pt x="31" y="30"/>
                  </a:lnTo>
                  <a:lnTo>
                    <a:pt x="31" y="29"/>
                  </a:lnTo>
                  <a:lnTo>
                    <a:pt x="33" y="27"/>
                  </a:lnTo>
                  <a:lnTo>
                    <a:pt x="34" y="26"/>
                  </a:lnTo>
                  <a:lnTo>
                    <a:pt x="34" y="24"/>
                  </a:lnTo>
                  <a:lnTo>
                    <a:pt x="35" y="23"/>
                  </a:lnTo>
                  <a:lnTo>
                    <a:pt x="35" y="21"/>
                  </a:lnTo>
                  <a:lnTo>
                    <a:pt x="36" y="19"/>
                  </a:lnTo>
                  <a:lnTo>
                    <a:pt x="36" y="18"/>
                  </a:lnTo>
                  <a:lnTo>
                    <a:pt x="36" y="16"/>
                  </a:lnTo>
                  <a:lnTo>
                    <a:pt x="35" y="14"/>
                  </a:lnTo>
                  <a:lnTo>
                    <a:pt x="35" y="12"/>
                  </a:lnTo>
                  <a:lnTo>
                    <a:pt x="34" y="10"/>
                  </a:lnTo>
                  <a:lnTo>
                    <a:pt x="34" y="9"/>
                  </a:lnTo>
                  <a:lnTo>
                    <a:pt x="33" y="8"/>
                  </a:lnTo>
                  <a:lnTo>
                    <a:pt x="31" y="6"/>
                  </a:lnTo>
                  <a:lnTo>
                    <a:pt x="31" y="5"/>
                  </a:lnTo>
                  <a:lnTo>
                    <a:pt x="29" y="4"/>
                  </a:lnTo>
                  <a:lnTo>
                    <a:pt x="27" y="3"/>
                  </a:lnTo>
                  <a:lnTo>
                    <a:pt x="27" y="2"/>
                  </a:lnTo>
                  <a:lnTo>
                    <a:pt x="25" y="1"/>
                  </a:lnTo>
                  <a:lnTo>
                    <a:pt x="23" y="1"/>
                  </a:lnTo>
                  <a:lnTo>
                    <a:pt x="22" y="0"/>
                  </a:lnTo>
                  <a:lnTo>
                    <a:pt x="20" y="0"/>
                  </a:lnTo>
                  <a:lnTo>
                    <a:pt x="18" y="0"/>
                  </a:lnTo>
                  <a:lnTo>
                    <a:pt x="16" y="0"/>
                  </a:lnTo>
                  <a:lnTo>
                    <a:pt x="14" y="0"/>
                  </a:lnTo>
                  <a:lnTo>
                    <a:pt x="13" y="1"/>
                  </a:lnTo>
                  <a:lnTo>
                    <a:pt x="11" y="1"/>
                  </a:lnTo>
                  <a:lnTo>
                    <a:pt x="9" y="2"/>
                  </a:lnTo>
                  <a:lnTo>
                    <a:pt x="8" y="3"/>
                  </a:lnTo>
                  <a:lnTo>
                    <a:pt x="6" y="4"/>
                  </a:lnTo>
                  <a:lnTo>
                    <a:pt x="5" y="5"/>
                  </a:lnTo>
                  <a:lnTo>
                    <a:pt x="4" y="6"/>
                  </a:lnTo>
                  <a:lnTo>
                    <a:pt x="3" y="8"/>
                  </a:lnTo>
                  <a:lnTo>
                    <a:pt x="2" y="9"/>
                  </a:lnTo>
                  <a:lnTo>
                    <a:pt x="2" y="11"/>
                  </a:lnTo>
                  <a:lnTo>
                    <a:pt x="1" y="12"/>
                  </a:lnTo>
                  <a:lnTo>
                    <a:pt x="0"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5" name="Freeform 35"/>
            <p:cNvSpPr>
              <a:spLocks/>
            </p:cNvSpPr>
            <p:nvPr/>
          </p:nvSpPr>
          <p:spPr bwMode="auto">
            <a:xfrm>
              <a:off x="4902" y="1456"/>
              <a:ext cx="36" cy="36"/>
            </a:xfrm>
            <a:custGeom>
              <a:avLst/>
              <a:gdLst>
                <a:gd name="T0" fmla="*/ 0 w 36"/>
                <a:gd name="T1" fmla="*/ 19 h 36"/>
                <a:gd name="T2" fmla="*/ 1 w 36"/>
                <a:gd name="T3" fmla="*/ 23 h 36"/>
                <a:gd name="T4" fmla="*/ 2 w 36"/>
                <a:gd name="T5" fmla="*/ 26 h 36"/>
                <a:gd name="T6" fmla="*/ 4 w 36"/>
                <a:gd name="T7" fmla="*/ 29 h 36"/>
                <a:gd name="T8" fmla="*/ 6 w 36"/>
                <a:gd name="T9" fmla="*/ 31 h 36"/>
                <a:gd name="T10" fmla="*/ 9 w 36"/>
                <a:gd name="T11" fmla="*/ 33 h 36"/>
                <a:gd name="T12" fmla="*/ 12 w 36"/>
                <a:gd name="T13" fmla="*/ 34 h 36"/>
                <a:gd name="T14" fmla="*/ 16 w 36"/>
                <a:gd name="T15" fmla="*/ 35 h 36"/>
                <a:gd name="T16" fmla="*/ 19 w 36"/>
                <a:gd name="T17" fmla="*/ 35 h 36"/>
                <a:gd name="T18" fmla="*/ 23 w 36"/>
                <a:gd name="T19" fmla="*/ 34 h 36"/>
                <a:gd name="T20" fmla="*/ 26 w 36"/>
                <a:gd name="T21" fmla="*/ 33 h 36"/>
                <a:gd name="T22" fmla="*/ 29 w 36"/>
                <a:gd name="T23" fmla="*/ 31 h 36"/>
                <a:gd name="T24" fmla="*/ 31 w 36"/>
                <a:gd name="T25" fmla="*/ 29 h 36"/>
                <a:gd name="T26" fmla="*/ 33 w 36"/>
                <a:gd name="T27" fmla="*/ 26 h 36"/>
                <a:gd name="T28" fmla="*/ 34 w 36"/>
                <a:gd name="T29" fmla="*/ 23 h 36"/>
                <a:gd name="T30" fmla="*/ 35 w 36"/>
                <a:gd name="T31" fmla="*/ 19 h 36"/>
                <a:gd name="T32" fmla="*/ 35 w 36"/>
                <a:gd name="T33" fmla="*/ 16 h 36"/>
                <a:gd name="T34" fmla="*/ 34 w 36"/>
                <a:gd name="T35" fmla="*/ 12 h 36"/>
                <a:gd name="T36" fmla="*/ 33 w 36"/>
                <a:gd name="T37" fmla="*/ 9 h 36"/>
                <a:gd name="T38" fmla="*/ 31 w 36"/>
                <a:gd name="T39" fmla="*/ 6 h 36"/>
                <a:gd name="T40" fmla="*/ 29 w 36"/>
                <a:gd name="T41" fmla="*/ 4 h 36"/>
                <a:gd name="T42" fmla="*/ 26 w 36"/>
                <a:gd name="T43" fmla="*/ 2 h 36"/>
                <a:gd name="T44" fmla="*/ 23 w 36"/>
                <a:gd name="T45" fmla="*/ 1 h 36"/>
                <a:gd name="T46" fmla="*/ 19 w 36"/>
                <a:gd name="T47" fmla="*/ 0 h 36"/>
                <a:gd name="T48" fmla="*/ 16 w 36"/>
                <a:gd name="T49" fmla="*/ 0 h 36"/>
                <a:gd name="T50" fmla="*/ 12 w 36"/>
                <a:gd name="T51" fmla="*/ 1 h 36"/>
                <a:gd name="T52" fmla="*/ 9 w 36"/>
                <a:gd name="T53" fmla="*/ 2 h 36"/>
                <a:gd name="T54" fmla="*/ 6 w 36"/>
                <a:gd name="T55" fmla="*/ 4 h 36"/>
                <a:gd name="T56" fmla="*/ 4 w 36"/>
                <a:gd name="T57" fmla="*/ 6 h 36"/>
                <a:gd name="T58" fmla="*/ 2 w 36"/>
                <a:gd name="T59" fmla="*/ 9 h 36"/>
                <a:gd name="T60" fmla="*/ 1 w 36"/>
                <a:gd name="T61" fmla="*/ 12 h 36"/>
                <a:gd name="T62" fmla="*/ 0 w 36"/>
                <a:gd name="T63" fmla="*/ 1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6"/>
                <a:gd name="T98" fmla="*/ 36 w 3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6">
                  <a:moveTo>
                    <a:pt x="0" y="18"/>
                  </a:moveTo>
                  <a:lnTo>
                    <a:pt x="0" y="19"/>
                  </a:lnTo>
                  <a:lnTo>
                    <a:pt x="0" y="21"/>
                  </a:lnTo>
                  <a:lnTo>
                    <a:pt x="1" y="23"/>
                  </a:lnTo>
                  <a:lnTo>
                    <a:pt x="1" y="25"/>
                  </a:lnTo>
                  <a:lnTo>
                    <a:pt x="2" y="26"/>
                  </a:lnTo>
                  <a:lnTo>
                    <a:pt x="2" y="27"/>
                  </a:lnTo>
                  <a:lnTo>
                    <a:pt x="4" y="29"/>
                  </a:lnTo>
                  <a:lnTo>
                    <a:pt x="5" y="30"/>
                  </a:lnTo>
                  <a:lnTo>
                    <a:pt x="6" y="31"/>
                  </a:lnTo>
                  <a:lnTo>
                    <a:pt x="7" y="33"/>
                  </a:lnTo>
                  <a:lnTo>
                    <a:pt x="9" y="33"/>
                  </a:lnTo>
                  <a:lnTo>
                    <a:pt x="10" y="34"/>
                  </a:lnTo>
                  <a:lnTo>
                    <a:pt x="12" y="34"/>
                  </a:lnTo>
                  <a:lnTo>
                    <a:pt x="14" y="35"/>
                  </a:lnTo>
                  <a:lnTo>
                    <a:pt x="16" y="35"/>
                  </a:lnTo>
                  <a:lnTo>
                    <a:pt x="18" y="35"/>
                  </a:lnTo>
                  <a:lnTo>
                    <a:pt x="19" y="35"/>
                  </a:lnTo>
                  <a:lnTo>
                    <a:pt x="21" y="35"/>
                  </a:lnTo>
                  <a:lnTo>
                    <a:pt x="23" y="34"/>
                  </a:lnTo>
                  <a:lnTo>
                    <a:pt x="24" y="33"/>
                  </a:lnTo>
                  <a:lnTo>
                    <a:pt x="26" y="33"/>
                  </a:lnTo>
                  <a:lnTo>
                    <a:pt x="27" y="33"/>
                  </a:lnTo>
                  <a:lnTo>
                    <a:pt x="29" y="31"/>
                  </a:lnTo>
                  <a:lnTo>
                    <a:pt x="30" y="30"/>
                  </a:lnTo>
                  <a:lnTo>
                    <a:pt x="31" y="29"/>
                  </a:lnTo>
                  <a:lnTo>
                    <a:pt x="32" y="27"/>
                  </a:lnTo>
                  <a:lnTo>
                    <a:pt x="33" y="26"/>
                  </a:lnTo>
                  <a:lnTo>
                    <a:pt x="34" y="24"/>
                  </a:lnTo>
                  <a:lnTo>
                    <a:pt x="34" y="23"/>
                  </a:lnTo>
                  <a:lnTo>
                    <a:pt x="35" y="21"/>
                  </a:lnTo>
                  <a:lnTo>
                    <a:pt x="35" y="19"/>
                  </a:lnTo>
                  <a:lnTo>
                    <a:pt x="35" y="18"/>
                  </a:lnTo>
                  <a:lnTo>
                    <a:pt x="35" y="16"/>
                  </a:lnTo>
                  <a:lnTo>
                    <a:pt x="35" y="14"/>
                  </a:lnTo>
                  <a:lnTo>
                    <a:pt x="34" y="12"/>
                  </a:lnTo>
                  <a:lnTo>
                    <a:pt x="34" y="11"/>
                  </a:lnTo>
                  <a:lnTo>
                    <a:pt x="33" y="9"/>
                  </a:lnTo>
                  <a:lnTo>
                    <a:pt x="32" y="8"/>
                  </a:lnTo>
                  <a:lnTo>
                    <a:pt x="31" y="6"/>
                  </a:lnTo>
                  <a:lnTo>
                    <a:pt x="30" y="5"/>
                  </a:lnTo>
                  <a:lnTo>
                    <a:pt x="29" y="4"/>
                  </a:lnTo>
                  <a:lnTo>
                    <a:pt x="27" y="3"/>
                  </a:lnTo>
                  <a:lnTo>
                    <a:pt x="26" y="2"/>
                  </a:lnTo>
                  <a:lnTo>
                    <a:pt x="24" y="1"/>
                  </a:lnTo>
                  <a:lnTo>
                    <a:pt x="23" y="1"/>
                  </a:lnTo>
                  <a:lnTo>
                    <a:pt x="21" y="0"/>
                  </a:lnTo>
                  <a:lnTo>
                    <a:pt x="19" y="0"/>
                  </a:lnTo>
                  <a:lnTo>
                    <a:pt x="18" y="0"/>
                  </a:lnTo>
                  <a:lnTo>
                    <a:pt x="16" y="0"/>
                  </a:lnTo>
                  <a:lnTo>
                    <a:pt x="14" y="0"/>
                  </a:lnTo>
                  <a:lnTo>
                    <a:pt x="12" y="1"/>
                  </a:lnTo>
                  <a:lnTo>
                    <a:pt x="11" y="1"/>
                  </a:lnTo>
                  <a:lnTo>
                    <a:pt x="9" y="2"/>
                  </a:lnTo>
                  <a:lnTo>
                    <a:pt x="8" y="3"/>
                  </a:lnTo>
                  <a:lnTo>
                    <a:pt x="6" y="4"/>
                  </a:lnTo>
                  <a:lnTo>
                    <a:pt x="5" y="5"/>
                  </a:lnTo>
                  <a:lnTo>
                    <a:pt x="4" y="6"/>
                  </a:lnTo>
                  <a:lnTo>
                    <a:pt x="2" y="8"/>
                  </a:lnTo>
                  <a:lnTo>
                    <a:pt x="2" y="9"/>
                  </a:lnTo>
                  <a:lnTo>
                    <a:pt x="1" y="11"/>
                  </a:lnTo>
                  <a:lnTo>
                    <a:pt x="1" y="12"/>
                  </a:lnTo>
                  <a:lnTo>
                    <a:pt x="0" y="14"/>
                  </a:lnTo>
                  <a:lnTo>
                    <a:pt x="0" y="16"/>
                  </a:lnTo>
                  <a:lnTo>
                    <a:pt x="0" y="18"/>
                  </a:lnTo>
                </a:path>
              </a:pathLst>
            </a:custGeom>
            <a:solidFill>
              <a:srgbClr val="0007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sz="1000" dirty="0"/>
            </a:p>
          </p:txBody>
        </p:sp>
        <p:sp>
          <p:nvSpPr>
            <p:cNvPr id="36" name="Line 36"/>
            <p:cNvSpPr>
              <a:spLocks noChangeShapeType="1"/>
            </p:cNvSpPr>
            <p:nvPr/>
          </p:nvSpPr>
          <p:spPr bwMode="auto">
            <a:xfrm flipV="1">
              <a:off x="1872"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37" name="Line 37"/>
            <p:cNvSpPr>
              <a:spLocks noChangeShapeType="1"/>
            </p:cNvSpPr>
            <p:nvPr/>
          </p:nvSpPr>
          <p:spPr bwMode="auto">
            <a:xfrm flipV="1">
              <a:off x="2149"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38" name="Line 38"/>
            <p:cNvSpPr>
              <a:spLocks noChangeShapeType="1"/>
            </p:cNvSpPr>
            <p:nvPr/>
          </p:nvSpPr>
          <p:spPr bwMode="auto">
            <a:xfrm flipV="1">
              <a:off x="2427"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39" name="Line 39"/>
            <p:cNvSpPr>
              <a:spLocks noChangeShapeType="1"/>
            </p:cNvSpPr>
            <p:nvPr/>
          </p:nvSpPr>
          <p:spPr bwMode="auto">
            <a:xfrm flipV="1">
              <a:off x="2704"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0" name="Line 40"/>
            <p:cNvSpPr>
              <a:spLocks noChangeShapeType="1"/>
            </p:cNvSpPr>
            <p:nvPr/>
          </p:nvSpPr>
          <p:spPr bwMode="auto">
            <a:xfrm flipV="1">
              <a:off x="2982"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1" name="Line 41"/>
            <p:cNvSpPr>
              <a:spLocks noChangeShapeType="1"/>
            </p:cNvSpPr>
            <p:nvPr/>
          </p:nvSpPr>
          <p:spPr bwMode="auto">
            <a:xfrm flipV="1">
              <a:off x="3260"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2" name="Line 42"/>
            <p:cNvSpPr>
              <a:spLocks noChangeShapeType="1"/>
            </p:cNvSpPr>
            <p:nvPr/>
          </p:nvSpPr>
          <p:spPr bwMode="auto">
            <a:xfrm flipV="1">
              <a:off x="3537"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3" name="Line 43"/>
            <p:cNvSpPr>
              <a:spLocks noChangeShapeType="1"/>
            </p:cNvSpPr>
            <p:nvPr/>
          </p:nvSpPr>
          <p:spPr bwMode="auto">
            <a:xfrm flipV="1">
              <a:off x="3815"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4" name="Line 44"/>
            <p:cNvSpPr>
              <a:spLocks noChangeShapeType="1"/>
            </p:cNvSpPr>
            <p:nvPr/>
          </p:nvSpPr>
          <p:spPr bwMode="auto">
            <a:xfrm flipV="1">
              <a:off x="4093"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5" name="Line 45"/>
            <p:cNvSpPr>
              <a:spLocks noChangeShapeType="1"/>
            </p:cNvSpPr>
            <p:nvPr/>
          </p:nvSpPr>
          <p:spPr bwMode="auto">
            <a:xfrm flipV="1">
              <a:off x="4370"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6" name="Line 46"/>
            <p:cNvSpPr>
              <a:spLocks noChangeShapeType="1"/>
            </p:cNvSpPr>
            <p:nvPr/>
          </p:nvSpPr>
          <p:spPr bwMode="auto">
            <a:xfrm flipV="1">
              <a:off x="4648"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7" name="Line 47"/>
            <p:cNvSpPr>
              <a:spLocks noChangeShapeType="1"/>
            </p:cNvSpPr>
            <p:nvPr/>
          </p:nvSpPr>
          <p:spPr bwMode="auto">
            <a:xfrm flipV="1">
              <a:off x="4925"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8" name="Line 48"/>
            <p:cNvSpPr>
              <a:spLocks noChangeShapeType="1"/>
            </p:cNvSpPr>
            <p:nvPr/>
          </p:nvSpPr>
          <p:spPr bwMode="auto">
            <a:xfrm flipV="1">
              <a:off x="5203" y="3279"/>
              <a:ext cx="0"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49" name="Line 49"/>
            <p:cNvSpPr>
              <a:spLocks noChangeShapeType="1"/>
            </p:cNvSpPr>
            <p:nvPr/>
          </p:nvSpPr>
          <p:spPr bwMode="auto">
            <a:xfrm>
              <a:off x="1876" y="3332"/>
              <a:ext cx="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0" name="Line 50"/>
            <p:cNvSpPr>
              <a:spLocks noChangeShapeType="1"/>
            </p:cNvSpPr>
            <p:nvPr/>
          </p:nvSpPr>
          <p:spPr bwMode="auto">
            <a:xfrm>
              <a:off x="1876" y="2754"/>
              <a:ext cx="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1" name="Line 51"/>
            <p:cNvSpPr>
              <a:spLocks noChangeShapeType="1"/>
            </p:cNvSpPr>
            <p:nvPr/>
          </p:nvSpPr>
          <p:spPr bwMode="auto">
            <a:xfrm>
              <a:off x="1876" y="2176"/>
              <a:ext cx="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2" name="Line 52"/>
            <p:cNvSpPr>
              <a:spLocks noChangeShapeType="1"/>
            </p:cNvSpPr>
            <p:nvPr/>
          </p:nvSpPr>
          <p:spPr bwMode="auto">
            <a:xfrm>
              <a:off x="1876" y="1598"/>
              <a:ext cx="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3" name="Line 53"/>
            <p:cNvSpPr>
              <a:spLocks noChangeShapeType="1"/>
            </p:cNvSpPr>
            <p:nvPr/>
          </p:nvSpPr>
          <p:spPr bwMode="auto">
            <a:xfrm>
              <a:off x="1876" y="1020"/>
              <a:ext cx="4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4" name="Line 54"/>
            <p:cNvSpPr>
              <a:spLocks noChangeShapeType="1"/>
            </p:cNvSpPr>
            <p:nvPr/>
          </p:nvSpPr>
          <p:spPr bwMode="auto">
            <a:xfrm>
              <a:off x="1876" y="3332"/>
              <a:ext cx="33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5" name="Line 55"/>
            <p:cNvSpPr>
              <a:spLocks noChangeShapeType="1"/>
            </p:cNvSpPr>
            <p:nvPr/>
          </p:nvSpPr>
          <p:spPr bwMode="auto">
            <a:xfrm flipV="1">
              <a:off x="5203" y="1016"/>
              <a:ext cx="0" cy="2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6" name="Line 56"/>
            <p:cNvSpPr>
              <a:spLocks noChangeShapeType="1"/>
            </p:cNvSpPr>
            <p:nvPr/>
          </p:nvSpPr>
          <p:spPr bwMode="auto">
            <a:xfrm flipH="1">
              <a:off x="1868" y="1020"/>
              <a:ext cx="333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7" name="Line 57"/>
            <p:cNvSpPr>
              <a:spLocks noChangeShapeType="1"/>
            </p:cNvSpPr>
            <p:nvPr/>
          </p:nvSpPr>
          <p:spPr bwMode="auto">
            <a:xfrm>
              <a:off x="1872" y="1024"/>
              <a:ext cx="0" cy="23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sz="1000" dirty="0"/>
            </a:p>
          </p:txBody>
        </p:sp>
        <p:sp>
          <p:nvSpPr>
            <p:cNvPr id="58" name="Rectangle 58"/>
            <p:cNvSpPr>
              <a:spLocks noChangeArrowheads="1"/>
            </p:cNvSpPr>
            <p:nvPr/>
          </p:nvSpPr>
          <p:spPr bwMode="auto">
            <a:xfrm>
              <a:off x="1782" y="3338"/>
              <a:ext cx="1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0</a:t>
              </a:r>
            </a:p>
          </p:txBody>
        </p:sp>
        <p:sp>
          <p:nvSpPr>
            <p:cNvPr id="59" name="Rectangle 59"/>
            <p:cNvSpPr>
              <a:spLocks noChangeArrowheads="1"/>
            </p:cNvSpPr>
            <p:nvPr/>
          </p:nvSpPr>
          <p:spPr bwMode="auto">
            <a:xfrm>
              <a:off x="2059" y="3338"/>
              <a:ext cx="1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5</a:t>
              </a:r>
            </a:p>
          </p:txBody>
        </p:sp>
        <p:sp>
          <p:nvSpPr>
            <p:cNvPr id="60" name="Rectangle 60"/>
            <p:cNvSpPr>
              <a:spLocks noChangeArrowheads="1"/>
            </p:cNvSpPr>
            <p:nvPr/>
          </p:nvSpPr>
          <p:spPr bwMode="auto">
            <a:xfrm>
              <a:off x="2308"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10</a:t>
              </a:r>
            </a:p>
          </p:txBody>
        </p:sp>
        <p:sp>
          <p:nvSpPr>
            <p:cNvPr id="61" name="Rectangle 61"/>
            <p:cNvSpPr>
              <a:spLocks noChangeArrowheads="1"/>
            </p:cNvSpPr>
            <p:nvPr/>
          </p:nvSpPr>
          <p:spPr bwMode="auto">
            <a:xfrm>
              <a:off x="2585"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15</a:t>
              </a:r>
            </a:p>
          </p:txBody>
        </p:sp>
        <p:sp>
          <p:nvSpPr>
            <p:cNvPr id="62" name="Rectangle 62"/>
            <p:cNvSpPr>
              <a:spLocks noChangeArrowheads="1"/>
            </p:cNvSpPr>
            <p:nvPr/>
          </p:nvSpPr>
          <p:spPr bwMode="auto">
            <a:xfrm>
              <a:off x="2863"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20</a:t>
              </a:r>
            </a:p>
          </p:txBody>
        </p:sp>
        <p:sp>
          <p:nvSpPr>
            <p:cNvPr id="63" name="Rectangle 63"/>
            <p:cNvSpPr>
              <a:spLocks noChangeArrowheads="1"/>
            </p:cNvSpPr>
            <p:nvPr/>
          </p:nvSpPr>
          <p:spPr bwMode="auto">
            <a:xfrm>
              <a:off x="3140"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25</a:t>
              </a:r>
            </a:p>
          </p:txBody>
        </p:sp>
        <p:sp>
          <p:nvSpPr>
            <p:cNvPr id="64" name="Rectangle 64"/>
            <p:cNvSpPr>
              <a:spLocks noChangeArrowheads="1"/>
            </p:cNvSpPr>
            <p:nvPr/>
          </p:nvSpPr>
          <p:spPr bwMode="auto">
            <a:xfrm>
              <a:off x="3418"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30</a:t>
              </a:r>
            </a:p>
          </p:txBody>
        </p:sp>
        <p:sp>
          <p:nvSpPr>
            <p:cNvPr id="65" name="Rectangle 65"/>
            <p:cNvSpPr>
              <a:spLocks noChangeArrowheads="1"/>
            </p:cNvSpPr>
            <p:nvPr/>
          </p:nvSpPr>
          <p:spPr bwMode="auto">
            <a:xfrm>
              <a:off x="3695"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35</a:t>
              </a:r>
            </a:p>
          </p:txBody>
        </p:sp>
        <p:sp>
          <p:nvSpPr>
            <p:cNvPr id="66" name="Rectangle 66"/>
            <p:cNvSpPr>
              <a:spLocks noChangeArrowheads="1"/>
            </p:cNvSpPr>
            <p:nvPr/>
          </p:nvSpPr>
          <p:spPr bwMode="auto">
            <a:xfrm>
              <a:off x="3973"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40</a:t>
              </a:r>
            </a:p>
          </p:txBody>
        </p:sp>
        <p:sp>
          <p:nvSpPr>
            <p:cNvPr id="67" name="Rectangle 67"/>
            <p:cNvSpPr>
              <a:spLocks noChangeArrowheads="1"/>
            </p:cNvSpPr>
            <p:nvPr/>
          </p:nvSpPr>
          <p:spPr bwMode="auto">
            <a:xfrm>
              <a:off x="4250"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45</a:t>
              </a:r>
            </a:p>
          </p:txBody>
        </p:sp>
        <p:sp>
          <p:nvSpPr>
            <p:cNvPr id="68" name="Rectangle 68"/>
            <p:cNvSpPr>
              <a:spLocks noChangeArrowheads="1"/>
            </p:cNvSpPr>
            <p:nvPr/>
          </p:nvSpPr>
          <p:spPr bwMode="auto">
            <a:xfrm>
              <a:off x="4528"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50</a:t>
              </a:r>
            </a:p>
          </p:txBody>
        </p:sp>
        <p:sp>
          <p:nvSpPr>
            <p:cNvPr id="69" name="Rectangle 69"/>
            <p:cNvSpPr>
              <a:spLocks noChangeArrowheads="1"/>
            </p:cNvSpPr>
            <p:nvPr/>
          </p:nvSpPr>
          <p:spPr bwMode="auto">
            <a:xfrm>
              <a:off x="4806"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55</a:t>
              </a:r>
            </a:p>
          </p:txBody>
        </p:sp>
        <p:sp>
          <p:nvSpPr>
            <p:cNvPr id="70" name="Rectangle 70"/>
            <p:cNvSpPr>
              <a:spLocks noChangeArrowheads="1"/>
            </p:cNvSpPr>
            <p:nvPr/>
          </p:nvSpPr>
          <p:spPr bwMode="auto">
            <a:xfrm>
              <a:off x="5083" y="3338"/>
              <a:ext cx="20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00"/>
                  </a:solidFill>
                </a:rPr>
                <a:t>60</a:t>
              </a:r>
            </a:p>
          </p:txBody>
        </p:sp>
        <p:sp>
          <p:nvSpPr>
            <p:cNvPr id="71" name="Rectangle 71"/>
            <p:cNvSpPr>
              <a:spLocks noChangeArrowheads="1"/>
            </p:cNvSpPr>
            <p:nvPr/>
          </p:nvSpPr>
          <p:spPr bwMode="auto">
            <a:xfrm>
              <a:off x="3124" y="3543"/>
              <a:ext cx="87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DEGREES CELSIUS</a:t>
              </a:r>
            </a:p>
          </p:txBody>
        </p:sp>
        <p:sp>
          <p:nvSpPr>
            <p:cNvPr id="72" name="Rectangle 72"/>
            <p:cNvSpPr>
              <a:spLocks noChangeArrowheads="1"/>
            </p:cNvSpPr>
            <p:nvPr/>
          </p:nvSpPr>
          <p:spPr bwMode="auto">
            <a:xfrm>
              <a:off x="1560" y="3223"/>
              <a:ext cx="24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300</a:t>
              </a:r>
            </a:p>
          </p:txBody>
        </p:sp>
        <p:sp>
          <p:nvSpPr>
            <p:cNvPr id="73" name="Rectangle 73"/>
            <p:cNvSpPr>
              <a:spLocks noChangeArrowheads="1"/>
            </p:cNvSpPr>
            <p:nvPr/>
          </p:nvSpPr>
          <p:spPr bwMode="auto">
            <a:xfrm>
              <a:off x="1560" y="2645"/>
              <a:ext cx="24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320</a:t>
              </a:r>
            </a:p>
          </p:txBody>
        </p:sp>
        <p:sp>
          <p:nvSpPr>
            <p:cNvPr id="74" name="Rectangle 74"/>
            <p:cNvSpPr>
              <a:spLocks noChangeArrowheads="1"/>
            </p:cNvSpPr>
            <p:nvPr/>
          </p:nvSpPr>
          <p:spPr bwMode="auto">
            <a:xfrm>
              <a:off x="1560" y="2068"/>
              <a:ext cx="24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340</a:t>
              </a:r>
            </a:p>
          </p:txBody>
        </p:sp>
        <p:sp>
          <p:nvSpPr>
            <p:cNvPr id="75" name="Rectangle 75"/>
            <p:cNvSpPr>
              <a:spLocks noChangeArrowheads="1"/>
            </p:cNvSpPr>
            <p:nvPr/>
          </p:nvSpPr>
          <p:spPr bwMode="auto">
            <a:xfrm>
              <a:off x="1560" y="1490"/>
              <a:ext cx="24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360</a:t>
              </a:r>
            </a:p>
          </p:txBody>
        </p:sp>
        <p:sp>
          <p:nvSpPr>
            <p:cNvPr id="76" name="Rectangle 76"/>
            <p:cNvSpPr>
              <a:spLocks noChangeArrowheads="1"/>
            </p:cNvSpPr>
            <p:nvPr/>
          </p:nvSpPr>
          <p:spPr bwMode="auto">
            <a:xfrm>
              <a:off x="1560" y="912"/>
              <a:ext cx="24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380</a:t>
              </a:r>
            </a:p>
          </p:txBody>
        </p:sp>
        <p:sp>
          <p:nvSpPr>
            <p:cNvPr id="77" name="Rectangle 77"/>
            <p:cNvSpPr>
              <a:spLocks noChangeArrowheads="1"/>
            </p:cNvSpPr>
            <p:nvPr/>
          </p:nvSpPr>
          <p:spPr bwMode="auto">
            <a:xfrm rot="16200000">
              <a:off x="812" y="2197"/>
              <a:ext cx="10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000" dirty="0">
                  <a:solidFill>
                    <a:srgbClr val="000040"/>
                  </a:solidFill>
                </a:rPr>
                <a:t>METRES PER SECOND</a:t>
              </a:r>
            </a:p>
          </p:txBody>
        </p:sp>
      </p:grpSp>
      <p:sp>
        <p:nvSpPr>
          <p:cNvPr id="78" name="Rectangle 2"/>
          <p:cNvSpPr txBox="1">
            <a:spLocks noChangeArrowheads="1"/>
          </p:cNvSpPr>
          <p:nvPr/>
        </p:nvSpPr>
        <p:spPr>
          <a:xfrm>
            <a:off x="228600" y="1523999"/>
            <a:ext cx="4191000" cy="21589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GB" sz="1600" b="1" dirty="0">
              <a:solidFill>
                <a:srgbClr val="0070C0"/>
              </a:solidFill>
            </a:endParaRPr>
          </a:p>
          <a:p>
            <a:pPr algn="l">
              <a:spcBef>
                <a:spcPts val="600"/>
              </a:spcBef>
            </a:pPr>
            <a:r>
              <a:rPr lang="en-GB" sz="1600" b="1" dirty="0">
                <a:solidFill>
                  <a:srgbClr val="0070C0"/>
                </a:solidFill>
              </a:rPr>
              <a:t>Speed of Sound vs. Temperature</a:t>
            </a:r>
          </a:p>
          <a:p>
            <a:pPr marL="177800" indent="-177800" algn="l">
              <a:spcBef>
                <a:spcPts val="600"/>
              </a:spcBef>
              <a:buFont typeface="Arial" pitchFamily="34" charset="0"/>
              <a:buChar char="•"/>
            </a:pPr>
            <a:r>
              <a:rPr lang="en-GB" sz="1400" dirty="0"/>
              <a:t>Speed of sound varies with temperature and must be compensated for</a:t>
            </a:r>
          </a:p>
          <a:p>
            <a:pPr marL="409575" indent="-177800" algn="l">
              <a:spcBef>
                <a:spcPts val="600"/>
              </a:spcBef>
              <a:buFont typeface="Arial" pitchFamily="34" charset="0"/>
              <a:buChar char="•"/>
            </a:pPr>
            <a:r>
              <a:rPr lang="en-GB" sz="1400" dirty="0"/>
              <a:t>~0.17% error per meter per °C</a:t>
            </a:r>
          </a:p>
          <a:p>
            <a:pPr marL="177800" indent="-177800" algn="l">
              <a:spcBef>
                <a:spcPts val="600"/>
              </a:spcBef>
              <a:buFont typeface="Arial" pitchFamily="34" charset="0"/>
              <a:buChar char="•"/>
            </a:pPr>
            <a:r>
              <a:rPr lang="en-GB" sz="1400" dirty="0"/>
              <a:t>Transducers or external temperature sensors measure temperature and compensate for changes in speed of sound</a:t>
            </a:r>
          </a:p>
        </p:txBody>
      </p:sp>
      <p:sp>
        <p:nvSpPr>
          <p:cNvPr id="79" name="Rectangle 4"/>
          <p:cNvSpPr txBox="1">
            <a:spLocks noChangeArrowheads="1"/>
          </p:cNvSpPr>
          <p:nvPr/>
        </p:nvSpPr>
        <p:spPr>
          <a:xfrm>
            <a:off x="0" y="0"/>
            <a:ext cx="9144000" cy="1262055"/>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a:spcBef>
                <a:spcPct val="0"/>
              </a:spcBef>
            </a:pPr>
            <a:endParaRPr lang="en-US" sz="2000" b="1" dirty="0">
              <a:solidFill>
                <a:schemeClr val="tx2"/>
              </a:solidFill>
              <a:ea typeface="+mj-ea"/>
              <a:cs typeface="Arial" pitchFamily="34" charset="0"/>
            </a:endParaRPr>
          </a:p>
        </p:txBody>
      </p:sp>
      <p:grpSp>
        <p:nvGrpSpPr>
          <p:cNvPr id="3" name="Group 104"/>
          <p:cNvGrpSpPr/>
          <p:nvPr/>
        </p:nvGrpSpPr>
        <p:grpSpPr>
          <a:xfrm>
            <a:off x="4432300" y="4114800"/>
            <a:ext cx="4648200" cy="2667000"/>
            <a:chOff x="4432300" y="3962400"/>
            <a:chExt cx="4648200" cy="2667000"/>
          </a:xfrm>
        </p:grpSpPr>
        <p:pic>
          <p:nvPicPr>
            <p:cNvPr id="81" name="Picture 8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300" y="3962400"/>
              <a:ext cx="464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 name="Line 6"/>
            <p:cNvSpPr>
              <a:spLocks noChangeShapeType="1"/>
            </p:cNvSpPr>
            <p:nvPr/>
          </p:nvSpPr>
          <p:spPr bwMode="auto">
            <a:xfrm>
              <a:off x="5034404" y="4561747"/>
              <a:ext cx="3992342"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3" name="Line 7"/>
            <p:cNvSpPr>
              <a:spLocks noChangeShapeType="1"/>
            </p:cNvSpPr>
            <p:nvPr/>
          </p:nvSpPr>
          <p:spPr bwMode="auto">
            <a:xfrm>
              <a:off x="5037819" y="5084480"/>
              <a:ext cx="3988926"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4" name="Line 8"/>
            <p:cNvSpPr>
              <a:spLocks noChangeShapeType="1"/>
            </p:cNvSpPr>
            <p:nvPr/>
          </p:nvSpPr>
          <p:spPr bwMode="auto">
            <a:xfrm>
              <a:off x="5041235" y="5607212"/>
              <a:ext cx="590826"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5" name="Line 9"/>
            <p:cNvSpPr>
              <a:spLocks noChangeShapeType="1"/>
            </p:cNvSpPr>
            <p:nvPr/>
          </p:nvSpPr>
          <p:spPr bwMode="auto">
            <a:xfrm>
              <a:off x="5036681" y="5347300"/>
              <a:ext cx="3990065"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6" name="Line 10"/>
            <p:cNvSpPr>
              <a:spLocks noChangeShapeType="1"/>
            </p:cNvSpPr>
            <p:nvPr/>
          </p:nvSpPr>
          <p:spPr bwMode="auto">
            <a:xfrm>
              <a:off x="5027574" y="4827478"/>
              <a:ext cx="3999172"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7" name="Line 11"/>
            <p:cNvSpPr>
              <a:spLocks noChangeShapeType="1"/>
            </p:cNvSpPr>
            <p:nvPr/>
          </p:nvSpPr>
          <p:spPr bwMode="auto">
            <a:xfrm>
              <a:off x="5018467" y="4307655"/>
              <a:ext cx="3999172"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8" name="Line 12"/>
            <p:cNvSpPr>
              <a:spLocks noChangeShapeType="1"/>
            </p:cNvSpPr>
            <p:nvPr/>
          </p:nvSpPr>
          <p:spPr bwMode="auto">
            <a:xfrm>
              <a:off x="5438534" y="4041925"/>
              <a:ext cx="0" cy="2098686"/>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89" name="Line 13"/>
            <p:cNvSpPr>
              <a:spLocks noChangeShapeType="1"/>
            </p:cNvSpPr>
            <p:nvPr/>
          </p:nvSpPr>
          <p:spPr bwMode="auto">
            <a:xfrm>
              <a:off x="8452996" y="5610121"/>
              <a:ext cx="573750"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0" name="Line 14"/>
            <p:cNvSpPr>
              <a:spLocks noChangeShapeType="1"/>
            </p:cNvSpPr>
            <p:nvPr/>
          </p:nvSpPr>
          <p:spPr bwMode="auto">
            <a:xfrm>
              <a:off x="5051480" y="5846757"/>
              <a:ext cx="590826"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1" name="Line 15"/>
            <p:cNvSpPr>
              <a:spLocks noChangeShapeType="1"/>
            </p:cNvSpPr>
            <p:nvPr/>
          </p:nvSpPr>
          <p:spPr bwMode="auto">
            <a:xfrm>
              <a:off x="8463241" y="5849666"/>
              <a:ext cx="563504"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2" name="Line 16"/>
            <p:cNvSpPr>
              <a:spLocks noChangeShapeType="1"/>
            </p:cNvSpPr>
            <p:nvPr/>
          </p:nvSpPr>
          <p:spPr bwMode="auto">
            <a:xfrm>
              <a:off x="8638554" y="4037076"/>
              <a:ext cx="0" cy="2098686"/>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3" name="Line 17"/>
            <p:cNvSpPr>
              <a:spLocks noChangeShapeType="1"/>
            </p:cNvSpPr>
            <p:nvPr/>
          </p:nvSpPr>
          <p:spPr bwMode="auto">
            <a:xfrm>
              <a:off x="9035853" y="4045805"/>
              <a:ext cx="0" cy="2098686"/>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4" name="Line 18"/>
            <p:cNvSpPr>
              <a:spLocks noChangeShapeType="1"/>
            </p:cNvSpPr>
            <p:nvPr/>
          </p:nvSpPr>
          <p:spPr bwMode="auto">
            <a:xfrm>
              <a:off x="5032127" y="4035136"/>
              <a:ext cx="0" cy="2098686"/>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5" name="Line 19"/>
            <p:cNvSpPr>
              <a:spLocks noChangeShapeType="1"/>
            </p:cNvSpPr>
            <p:nvPr/>
          </p:nvSpPr>
          <p:spPr bwMode="auto">
            <a:xfrm>
              <a:off x="5843801" y="4051623"/>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6" name="Line 20"/>
            <p:cNvSpPr>
              <a:spLocks noChangeShapeType="1"/>
            </p:cNvSpPr>
            <p:nvPr/>
          </p:nvSpPr>
          <p:spPr bwMode="auto">
            <a:xfrm>
              <a:off x="6231993" y="4054533"/>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7" name="Line 21"/>
            <p:cNvSpPr>
              <a:spLocks noChangeShapeType="1"/>
            </p:cNvSpPr>
            <p:nvPr/>
          </p:nvSpPr>
          <p:spPr bwMode="auto">
            <a:xfrm>
              <a:off x="6644091" y="4050654"/>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8" name="Line 22"/>
            <p:cNvSpPr>
              <a:spLocks noChangeShapeType="1"/>
            </p:cNvSpPr>
            <p:nvPr/>
          </p:nvSpPr>
          <p:spPr bwMode="auto">
            <a:xfrm>
              <a:off x="7040251" y="4046774"/>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99" name="Line 23"/>
            <p:cNvSpPr>
              <a:spLocks noChangeShapeType="1"/>
            </p:cNvSpPr>
            <p:nvPr/>
          </p:nvSpPr>
          <p:spPr bwMode="auto">
            <a:xfrm>
              <a:off x="7436412" y="4049684"/>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100" name="Line 24"/>
            <p:cNvSpPr>
              <a:spLocks noChangeShapeType="1"/>
            </p:cNvSpPr>
            <p:nvPr/>
          </p:nvSpPr>
          <p:spPr bwMode="auto">
            <a:xfrm>
              <a:off x="7824604" y="4052593"/>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101" name="Line 25"/>
            <p:cNvSpPr>
              <a:spLocks noChangeShapeType="1"/>
            </p:cNvSpPr>
            <p:nvPr/>
          </p:nvSpPr>
          <p:spPr bwMode="auto">
            <a:xfrm>
              <a:off x="8220764" y="4048714"/>
              <a:ext cx="0" cy="1526494"/>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102" name="Line 26"/>
            <p:cNvSpPr>
              <a:spLocks noChangeShapeType="1"/>
            </p:cNvSpPr>
            <p:nvPr/>
          </p:nvSpPr>
          <p:spPr bwMode="auto">
            <a:xfrm>
              <a:off x="5030989" y="6131883"/>
              <a:ext cx="3999172"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sp>
          <p:nvSpPr>
            <p:cNvPr id="103" name="Line 27"/>
            <p:cNvSpPr>
              <a:spLocks noChangeShapeType="1"/>
            </p:cNvSpPr>
            <p:nvPr/>
          </p:nvSpPr>
          <p:spPr bwMode="auto">
            <a:xfrm>
              <a:off x="5045788" y="4037076"/>
              <a:ext cx="3980957" cy="0"/>
            </a:xfrm>
            <a:prstGeom prst="line">
              <a:avLst/>
            </a:prstGeom>
            <a:noFill/>
            <a:ln w="127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CA" sz="1400" dirty="0"/>
            </a:p>
          </p:txBody>
        </p:sp>
      </p:grpSp>
      <p:sp>
        <p:nvSpPr>
          <p:cNvPr id="104" name="Rectangle 2"/>
          <p:cNvSpPr txBox="1">
            <a:spLocks noChangeArrowheads="1"/>
          </p:cNvSpPr>
          <p:nvPr/>
        </p:nvSpPr>
        <p:spPr>
          <a:xfrm>
            <a:off x="228600" y="3886200"/>
            <a:ext cx="4267200" cy="2514600"/>
          </a:xfrm>
          <a:prstGeom prst="rect">
            <a:avLst/>
          </a:prstGeom>
          <a:noFill/>
        </p:spPr>
        <p:txBody>
          <a:bodyPr vert="horz" lIns="90488" tIns="44450" rIns="90488" bIns="4445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600" b="1" dirty="0">
              <a:solidFill>
                <a:srgbClr val="0070C0"/>
              </a:solidFill>
            </a:endParaRPr>
          </a:p>
          <a:p>
            <a:pPr algn="l">
              <a:spcBef>
                <a:spcPts val="600"/>
              </a:spcBef>
            </a:pPr>
            <a:r>
              <a:rPr lang="en-US" sz="1600" b="1" dirty="0">
                <a:solidFill>
                  <a:srgbClr val="0070C0"/>
                </a:solidFill>
              </a:rPr>
              <a:t>Attenuation of sound in different atmospheres</a:t>
            </a:r>
          </a:p>
          <a:p>
            <a:pPr marL="177800" indent="-177800" algn="l">
              <a:spcBef>
                <a:spcPts val="600"/>
              </a:spcBef>
              <a:buFont typeface="Arial" pitchFamily="34" charset="0"/>
              <a:buChar char="•"/>
            </a:pPr>
            <a:r>
              <a:rPr lang="en-GB" sz="1600" dirty="0"/>
              <a:t>Speed of sound varies with atmospheres other than air</a:t>
            </a:r>
          </a:p>
          <a:p>
            <a:pPr marL="177800" indent="-177800" algn="l">
              <a:spcBef>
                <a:spcPts val="600"/>
              </a:spcBef>
              <a:buFont typeface="Arial" pitchFamily="34" charset="0"/>
              <a:buChar char="•"/>
            </a:pPr>
            <a:r>
              <a:rPr lang="en-GB" sz="1600" dirty="0"/>
              <a:t>Sound does not propagate in some atmospheres  (e.g. carbon dioxide, vacuum) and therefore alternative technologies are required. </a:t>
            </a:r>
          </a:p>
          <a:p>
            <a:pPr marL="177800" indent="-177800" algn="l">
              <a:spcBef>
                <a:spcPts val="600"/>
              </a:spcBef>
              <a:buFont typeface="Arial" pitchFamily="34" charset="0"/>
              <a:buChar char="•"/>
            </a:pPr>
            <a:r>
              <a:rPr lang="en-GB" sz="1600" dirty="0"/>
              <a:t>Most ultrasonics can be calibrated in many atmospheres other than air</a:t>
            </a:r>
          </a:p>
          <a:p>
            <a:pPr algn="l"/>
            <a:endParaRPr lang="en-GB" sz="1600" b="1" dirty="0">
              <a:solidFill>
                <a:srgbClr val="0070C0"/>
              </a:solidFill>
            </a:endParaRPr>
          </a:p>
        </p:txBody>
      </p:sp>
      <p:sp>
        <p:nvSpPr>
          <p:cNvPr id="80" name="Title 79"/>
          <p:cNvSpPr>
            <a:spLocks noGrp="1"/>
          </p:cNvSpPr>
          <p:nvPr>
            <p:ph type="title"/>
          </p:nvPr>
        </p:nvSpPr>
        <p:spPr/>
        <p:txBody>
          <a:bodyPr>
            <a:normAutofit/>
          </a:bodyPr>
          <a:lstStyle/>
          <a:p>
            <a:r>
              <a:rPr lang="en-US" sz="3200" dirty="0"/>
              <a:t>Speed of Sound</a:t>
            </a:r>
          </a:p>
        </p:txBody>
      </p:sp>
    </p:spTree>
    <p:extLst>
      <p:ext uri="{BB962C8B-B14F-4D97-AF65-F5344CB8AC3E}">
        <p14:creationId xmlns:p14="http://schemas.microsoft.com/office/powerpoint/2010/main" val="40676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288925" y="1473200"/>
            <a:ext cx="4186238" cy="3135313"/>
          </a:xfrm>
          <a:prstGeom prst="rect">
            <a:avLst/>
          </a:prstGeom>
          <a:noFill/>
          <a:ln w="9525">
            <a:solidFill>
              <a:schemeClr val="tx1"/>
            </a:solidFill>
            <a:miter lim="800000"/>
            <a:headEnd/>
            <a:tailEnd/>
          </a:ln>
        </p:spPr>
      </p:pic>
      <p:pic>
        <p:nvPicPr>
          <p:cNvPr id="12291" name="Picture 3" descr="Kif_0142_800x600"/>
          <p:cNvPicPr>
            <a:picLocks noChangeAspect="1" noChangeArrowheads="1"/>
          </p:cNvPicPr>
          <p:nvPr/>
        </p:nvPicPr>
        <p:blipFill>
          <a:blip r:embed="rId4"/>
          <a:srcRect l="16560" t="3000" r="17909"/>
          <a:stretch>
            <a:fillRect/>
          </a:stretch>
        </p:blipFill>
        <p:spPr bwMode="auto">
          <a:xfrm>
            <a:off x="4687888" y="1473200"/>
            <a:ext cx="4456112" cy="4945063"/>
          </a:xfrm>
          <a:prstGeom prst="rect">
            <a:avLst/>
          </a:prstGeom>
          <a:noFill/>
          <a:ln w="9525">
            <a:solidFill>
              <a:schemeClr val="tx1"/>
            </a:solidFill>
            <a:miter lim="800000"/>
            <a:headEnd/>
            <a:tailEnd/>
          </a:ln>
        </p:spPr>
      </p:pic>
      <p:pic>
        <p:nvPicPr>
          <p:cNvPr id="12292" name="Picture 4" descr="IQ300wet"/>
          <p:cNvPicPr>
            <a:picLocks noChangeAspect="1" noChangeArrowheads="1"/>
          </p:cNvPicPr>
          <p:nvPr/>
        </p:nvPicPr>
        <p:blipFill>
          <a:blip r:embed="rId5"/>
          <a:srcRect/>
          <a:stretch>
            <a:fillRect/>
          </a:stretch>
        </p:blipFill>
        <p:spPr bwMode="auto">
          <a:xfrm>
            <a:off x="269875" y="4819650"/>
            <a:ext cx="4186238" cy="1598613"/>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US" sz="3200" dirty="0"/>
              <a:t>Changing Process Conditions</a:t>
            </a:r>
          </a:p>
        </p:txBody>
      </p:sp>
      <p:sp>
        <p:nvSpPr>
          <p:cNvPr id="3" name="TextBox 2"/>
          <p:cNvSpPr txBox="1"/>
          <p:nvPr/>
        </p:nvSpPr>
        <p:spPr>
          <a:xfrm>
            <a:off x="1905000" y="3163669"/>
            <a:ext cx="1279517" cy="646331"/>
          </a:xfrm>
          <a:prstGeom prst="rect">
            <a:avLst/>
          </a:prstGeom>
          <a:noFill/>
        </p:spPr>
        <p:txBody>
          <a:bodyPr wrap="none" rtlCol="0">
            <a:spAutoFit/>
          </a:bodyPr>
          <a:lstStyle/>
          <a:p>
            <a:r>
              <a:rPr lang="en-US" sz="3600" b="1" dirty="0"/>
              <a:t>Foam</a:t>
            </a:r>
          </a:p>
        </p:txBody>
      </p:sp>
      <p:sp>
        <p:nvSpPr>
          <p:cNvPr id="9" name="TextBox 8"/>
          <p:cNvSpPr txBox="1"/>
          <p:nvPr/>
        </p:nvSpPr>
        <p:spPr>
          <a:xfrm>
            <a:off x="6553200" y="4621824"/>
            <a:ext cx="2031325" cy="646331"/>
          </a:xfrm>
          <a:prstGeom prst="rect">
            <a:avLst/>
          </a:prstGeom>
          <a:noFill/>
        </p:spPr>
        <p:txBody>
          <a:bodyPr wrap="none" rtlCol="0">
            <a:spAutoFit/>
          </a:bodyPr>
          <a:lstStyle/>
          <a:p>
            <a:r>
              <a:rPr lang="en-US" sz="3600" b="1" dirty="0"/>
              <a:t>Agitation</a:t>
            </a:r>
          </a:p>
        </p:txBody>
      </p:sp>
      <p:sp>
        <p:nvSpPr>
          <p:cNvPr id="10" name="TextBox 9"/>
          <p:cNvSpPr txBox="1"/>
          <p:nvPr/>
        </p:nvSpPr>
        <p:spPr>
          <a:xfrm>
            <a:off x="1530640" y="4873903"/>
            <a:ext cx="2908168" cy="646331"/>
          </a:xfrm>
          <a:prstGeom prst="rect">
            <a:avLst/>
          </a:prstGeom>
          <a:noFill/>
        </p:spPr>
        <p:txBody>
          <a:bodyPr wrap="none" rtlCol="0">
            <a:spAutoFit/>
          </a:bodyPr>
          <a:lstStyle/>
          <a:p>
            <a:r>
              <a:rPr lang="en-US" sz="3600" b="1" dirty="0">
                <a:solidFill>
                  <a:schemeClr val="bg2"/>
                </a:solidFill>
              </a:rPr>
              <a:t>Condensation</a:t>
            </a:r>
          </a:p>
        </p:txBody>
      </p:sp>
    </p:spTree>
    <p:extLst>
      <p:ext uri="{BB962C8B-B14F-4D97-AF65-F5344CB8AC3E}">
        <p14:creationId xmlns:p14="http://schemas.microsoft.com/office/powerpoint/2010/main" val="14052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descr="Dotted grid"/>
          <p:cNvSpPr>
            <a:spLocks noChangeArrowheads="1"/>
          </p:cNvSpPr>
          <p:nvPr/>
        </p:nvSpPr>
        <p:spPr bwMode="auto">
          <a:xfrm>
            <a:off x="5799138" y="1984375"/>
            <a:ext cx="2476500" cy="4294188"/>
          </a:xfrm>
          <a:prstGeom prst="rect">
            <a:avLst/>
          </a:prstGeom>
          <a:pattFill prst="dotGrid">
            <a:fgClr>
              <a:schemeClr val="bg2">
                <a:alpha val="52156"/>
              </a:schemeClr>
            </a:fgClr>
            <a:bgClr>
              <a:srgbClr val="FFFFFF">
                <a:alpha val="52156"/>
              </a:srgbClr>
            </a:bgClr>
          </a:pattFill>
          <a:ln w="12700" cap="sq">
            <a:solidFill>
              <a:schemeClr val="tx1"/>
            </a:solidFill>
            <a:miter lim="800000"/>
            <a:headEnd type="none" w="sm" len="sm"/>
            <a:tailEnd type="none" w="sm" len="sm"/>
          </a:ln>
        </p:spPr>
        <p:txBody>
          <a:bodyPr wrap="none" anchor="ctr"/>
          <a:lstStyle/>
          <a:p>
            <a:pPr algn="ctr">
              <a:lnSpc>
                <a:spcPct val="90000"/>
              </a:lnSpc>
              <a:buClr>
                <a:srgbClr val="FF9900"/>
              </a:buClr>
              <a:buSzPct val="80000"/>
            </a:pPr>
            <a:endParaRPr lang="en-CA" sz="1600" dirty="0"/>
          </a:p>
        </p:txBody>
      </p:sp>
      <p:sp>
        <p:nvSpPr>
          <p:cNvPr id="4" name="Rectangle 3"/>
          <p:cNvSpPr>
            <a:spLocks noChangeArrowheads="1"/>
          </p:cNvSpPr>
          <p:nvPr/>
        </p:nvSpPr>
        <p:spPr bwMode="auto">
          <a:xfrm>
            <a:off x="5777940" y="1989565"/>
            <a:ext cx="2484437" cy="4289425"/>
          </a:xfrm>
          <a:prstGeom prst="rect">
            <a:avLst/>
          </a:prstGeom>
          <a:solidFill>
            <a:schemeClr val="bg1"/>
          </a:solidFill>
          <a:ln w="9525" algn="ctr">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180000" tIns="0" rIns="0" bIns="0" anchor="ctr"/>
          <a:lstStyle/>
          <a:p>
            <a:pPr algn="ctr">
              <a:lnSpc>
                <a:spcPct val="90000"/>
              </a:lnSpc>
              <a:buClr>
                <a:srgbClr val="FF9900"/>
              </a:buClr>
              <a:buSzPct val="80000"/>
              <a:defRPr/>
            </a:pPr>
            <a:endParaRPr lang="en-CA" sz="1600" dirty="0">
              <a:latin typeface="Arial" charset="0"/>
            </a:endParaRPr>
          </a:p>
        </p:txBody>
      </p:sp>
      <p:sp>
        <p:nvSpPr>
          <p:cNvPr id="5" name="Freeform 16"/>
          <p:cNvSpPr>
            <a:spLocks/>
          </p:cNvSpPr>
          <p:nvPr/>
        </p:nvSpPr>
        <p:spPr bwMode="auto">
          <a:xfrm>
            <a:off x="6184900" y="1981200"/>
            <a:ext cx="1066800" cy="4267200"/>
          </a:xfrm>
          <a:custGeom>
            <a:avLst/>
            <a:gdLst>
              <a:gd name="T0" fmla="*/ 2147483647 w 10029"/>
              <a:gd name="T1" fmla="*/ 0 h 10018"/>
              <a:gd name="T2" fmla="*/ 2147483647 w 10029"/>
              <a:gd name="T3" fmla="*/ 2147483647 h 10018"/>
              <a:gd name="T4" fmla="*/ 2147483647 w 10029"/>
              <a:gd name="T5" fmla="*/ 2147483647 h 10018"/>
              <a:gd name="T6" fmla="*/ 2147483647 w 10029"/>
              <a:gd name="T7" fmla="*/ 2147483647 h 10018"/>
              <a:gd name="T8" fmla="*/ 2147483647 w 10029"/>
              <a:gd name="T9" fmla="*/ 2147483647 h 10018"/>
              <a:gd name="T10" fmla="*/ 2147483647 w 10029"/>
              <a:gd name="T11" fmla="*/ 2147483647 h 10018"/>
              <a:gd name="T12" fmla="*/ 2147483647 w 10029"/>
              <a:gd name="T13" fmla="*/ 2147483647 h 10018"/>
              <a:gd name="T14" fmla="*/ 2147483647 w 10029"/>
              <a:gd name="T15" fmla="*/ 2147483647 h 10018"/>
              <a:gd name="T16" fmla="*/ 2147483647 w 10029"/>
              <a:gd name="T17" fmla="*/ 2147483647 h 10018"/>
              <a:gd name="T18" fmla="*/ 2147483647 w 10029"/>
              <a:gd name="T19" fmla="*/ 2147483647 h 10018"/>
              <a:gd name="T20" fmla="*/ 2147483647 w 10029"/>
              <a:gd name="T21" fmla="*/ 2147483647 h 10018"/>
              <a:gd name="T22" fmla="*/ 2147483647 w 10029"/>
              <a:gd name="T23" fmla="*/ 2147483647 h 10018"/>
              <a:gd name="T24" fmla="*/ 2147483647 w 10029"/>
              <a:gd name="T25" fmla="*/ 2147483647 h 10018"/>
              <a:gd name="T26" fmla="*/ 2147483647 w 10029"/>
              <a:gd name="T27" fmla="*/ 2147483647 h 10018"/>
              <a:gd name="T28" fmla="*/ 2147483647 w 10029"/>
              <a:gd name="T29" fmla="*/ 2147483647 h 10018"/>
              <a:gd name="T30" fmla="*/ 2147483647 w 10029"/>
              <a:gd name="T31" fmla="*/ 2147483647 h 10018"/>
              <a:gd name="T32" fmla="*/ 2147483647 w 10029"/>
              <a:gd name="T33" fmla="*/ 2147483647 h 10018"/>
              <a:gd name="T34" fmla="*/ 2147483647 w 10029"/>
              <a:gd name="T35" fmla="*/ 2147483647 h 10018"/>
              <a:gd name="T36" fmla="*/ 2147483647 w 10029"/>
              <a:gd name="T37" fmla="*/ 2147483647 h 10018"/>
              <a:gd name="T38" fmla="*/ 2147483647 w 10029"/>
              <a:gd name="T39" fmla="*/ 2147483647 h 10018"/>
              <a:gd name="T40" fmla="*/ 2147483647 w 10029"/>
              <a:gd name="T41" fmla="*/ 2147483647 h 10018"/>
              <a:gd name="T42" fmla="*/ 2147483647 w 10029"/>
              <a:gd name="T43" fmla="*/ 2147483647 h 100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29"/>
              <a:gd name="T67" fmla="*/ 0 h 10018"/>
              <a:gd name="T68" fmla="*/ 10029 w 10029"/>
              <a:gd name="T69" fmla="*/ 10018 h 100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29" h="10018">
                <a:moveTo>
                  <a:pt x="10029" y="0"/>
                </a:moveTo>
                <a:lnTo>
                  <a:pt x="8596" y="357"/>
                </a:lnTo>
                <a:lnTo>
                  <a:pt x="6447" y="357"/>
                </a:lnTo>
                <a:lnTo>
                  <a:pt x="5014" y="536"/>
                </a:lnTo>
                <a:lnTo>
                  <a:pt x="1432" y="894"/>
                </a:lnTo>
                <a:lnTo>
                  <a:pt x="716" y="1610"/>
                </a:lnTo>
                <a:lnTo>
                  <a:pt x="2148" y="2146"/>
                </a:lnTo>
                <a:lnTo>
                  <a:pt x="716" y="2862"/>
                </a:lnTo>
                <a:lnTo>
                  <a:pt x="1432" y="3578"/>
                </a:lnTo>
                <a:lnTo>
                  <a:pt x="1267" y="4049"/>
                </a:lnTo>
                <a:lnTo>
                  <a:pt x="277" y="4647"/>
                </a:lnTo>
                <a:lnTo>
                  <a:pt x="29" y="4989"/>
                </a:lnTo>
                <a:lnTo>
                  <a:pt x="716" y="5206"/>
                </a:lnTo>
                <a:lnTo>
                  <a:pt x="2148" y="5385"/>
                </a:lnTo>
                <a:lnTo>
                  <a:pt x="3581" y="5564"/>
                </a:lnTo>
                <a:lnTo>
                  <a:pt x="5014" y="5922"/>
                </a:lnTo>
                <a:lnTo>
                  <a:pt x="5014" y="6280"/>
                </a:lnTo>
                <a:cubicBezTo>
                  <a:pt x="4536" y="6399"/>
                  <a:pt x="4387" y="6485"/>
                  <a:pt x="3671" y="6571"/>
                </a:cubicBezTo>
                <a:cubicBezTo>
                  <a:pt x="2955" y="6657"/>
                  <a:pt x="1432" y="6738"/>
                  <a:pt x="716" y="6798"/>
                </a:cubicBezTo>
                <a:cubicBezTo>
                  <a:pt x="0" y="6917"/>
                  <a:pt x="597" y="7543"/>
                  <a:pt x="716" y="7871"/>
                </a:cubicBezTo>
                <a:cubicBezTo>
                  <a:pt x="835" y="8199"/>
                  <a:pt x="1478" y="8531"/>
                  <a:pt x="1432" y="8766"/>
                </a:cubicBezTo>
                <a:lnTo>
                  <a:pt x="716" y="10018"/>
                </a:lnTo>
              </a:path>
            </a:pathLst>
          </a:custGeom>
          <a:noFill/>
          <a:ln w="38100" cap="sq" cmpd="sng">
            <a:solidFill>
              <a:srgbClr val="00FF00"/>
            </a:solidFill>
            <a:prstDash val="solid"/>
            <a:round/>
            <a:headEnd type="none" w="sm" len="sm"/>
            <a:tailEnd type="none" w="sm" len="sm"/>
          </a:ln>
        </p:spPr>
        <p:txBody>
          <a:bodyPr wrap="none" anchor="ctr"/>
          <a:lstStyle/>
          <a:p>
            <a:endParaRPr lang="en-US" dirty="0"/>
          </a:p>
        </p:txBody>
      </p:sp>
      <p:sp>
        <p:nvSpPr>
          <p:cNvPr id="6" name="Freeform 23"/>
          <p:cNvSpPr>
            <a:spLocks/>
          </p:cNvSpPr>
          <p:nvPr/>
        </p:nvSpPr>
        <p:spPr bwMode="auto">
          <a:xfrm>
            <a:off x="6118225" y="1989138"/>
            <a:ext cx="1150938" cy="4267200"/>
          </a:xfrm>
          <a:custGeom>
            <a:avLst/>
            <a:gdLst>
              <a:gd name="T0" fmla="*/ 1151302 w 13305"/>
              <a:gd name="T1" fmla="*/ 0 h 10000"/>
              <a:gd name="T2" fmla="*/ 999007 w 13305"/>
              <a:gd name="T3" fmla="*/ 152339 h 10000"/>
              <a:gd name="T4" fmla="*/ 389565 w 13305"/>
              <a:gd name="T5" fmla="*/ 205679 h 10000"/>
              <a:gd name="T6" fmla="*/ 183880 w 13305"/>
              <a:gd name="T7" fmla="*/ 282062 h 10000"/>
              <a:gd name="T8" fmla="*/ 100117 w 13305"/>
              <a:gd name="T9" fmla="*/ 381061 h 10000"/>
              <a:gd name="T10" fmla="*/ 39199 w 13305"/>
              <a:gd name="T11" fmla="*/ 685739 h 10000"/>
              <a:gd name="T12" fmla="*/ 16354 w 13305"/>
              <a:gd name="T13" fmla="*/ 1143183 h 10000"/>
              <a:gd name="T14" fmla="*/ 23969 w 13305"/>
              <a:gd name="T15" fmla="*/ 1363797 h 10000"/>
              <a:gd name="T16" fmla="*/ 8653 w 13305"/>
              <a:gd name="T17" fmla="*/ 1963339 h 10000"/>
              <a:gd name="T18" fmla="*/ 8653 w 13305"/>
              <a:gd name="T19" fmla="*/ 2354214 h 10000"/>
              <a:gd name="T20" fmla="*/ 149007 w 13305"/>
              <a:gd name="T21" fmla="*/ 2435291 h 10000"/>
              <a:gd name="T22" fmla="*/ 843336 w 13305"/>
              <a:gd name="T23" fmla="*/ 2509967 h 10000"/>
              <a:gd name="T24" fmla="*/ 843336 w 13305"/>
              <a:gd name="T25" fmla="*/ 2586350 h 10000"/>
              <a:gd name="T26" fmla="*/ 114308 w 13305"/>
              <a:gd name="T27" fmla="*/ 2733568 h 10000"/>
              <a:gd name="T28" fmla="*/ 31497 w 13305"/>
              <a:gd name="T29" fmla="*/ 2910657 h 10000"/>
              <a:gd name="T30" fmla="*/ 8653 w 13305"/>
              <a:gd name="T31" fmla="*/ 3352739 h 10000"/>
              <a:gd name="T32" fmla="*/ 8653 w 13305"/>
              <a:gd name="T33" fmla="*/ 426720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305" h="10000">
                <a:moveTo>
                  <a:pt x="13305" y="0"/>
                </a:moveTo>
                <a:lnTo>
                  <a:pt x="11545" y="357"/>
                </a:lnTo>
                <a:lnTo>
                  <a:pt x="4502" y="482"/>
                </a:lnTo>
                <a:lnTo>
                  <a:pt x="2125" y="661"/>
                </a:lnTo>
                <a:lnTo>
                  <a:pt x="1157" y="893"/>
                </a:lnTo>
                <a:lnTo>
                  <a:pt x="453" y="1607"/>
                </a:lnTo>
                <a:cubicBezTo>
                  <a:pt x="432" y="1939"/>
                  <a:pt x="212" y="2347"/>
                  <a:pt x="189" y="2679"/>
                </a:cubicBezTo>
                <a:cubicBezTo>
                  <a:pt x="166" y="3097"/>
                  <a:pt x="300" y="2778"/>
                  <a:pt x="277" y="3196"/>
                </a:cubicBezTo>
                <a:cubicBezTo>
                  <a:pt x="288" y="4158"/>
                  <a:pt x="92" y="3639"/>
                  <a:pt x="100" y="4601"/>
                </a:cubicBezTo>
                <a:cubicBezTo>
                  <a:pt x="202" y="4801"/>
                  <a:pt x="0" y="5317"/>
                  <a:pt x="100" y="5517"/>
                </a:cubicBezTo>
                <a:cubicBezTo>
                  <a:pt x="686" y="5575"/>
                  <a:pt x="114" y="5650"/>
                  <a:pt x="1722" y="5707"/>
                </a:cubicBezTo>
                <a:lnTo>
                  <a:pt x="9746" y="5882"/>
                </a:lnTo>
                <a:cubicBezTo>
                  <a:pt x="10802" y="5932"/>
                  <a:pt x="11150" y="5974"/>
                  <a:pt x="9746" y="6061"/>
                </a:cubicBezTo>
                <a:cubicBezTo>
                  <a:pt x="8342" y="6148"/>
                  <a:pt x="1467" y="6287"/>
                  <a:pt x="1321" y="6406"/>
                </a:cubicBezTo>
                <a:lnTo>
                  <a:pt x="364" y="6821"/>
                </a:lnTo>
                <a:lnTo>
                  <a:pt x="100" y="7857"/>
                </a:lnTo>
                <a:lnTo>
                  <a:pt x="100" y="10000"/>
                </a:lnTo>
              </a:path>
            </a:pathLst>
          </a:custGeom>
          <a:noFill/>
          <a:ln w="38100" cap="sq" cmpd="sng">
            <a:solidFill>
              <a:srgbClr val="C00000"/>
            </a:solidFill>
            <a:prstDash val="solid"/>
            <a:round/>
            <a:headEnd type="none" w="sm" len="sm"/>
            <a:tailEnd type="none" w="sm" len="sm"/>
          </a:ln>
        </p:spPr>
        <p:txBody>
          <a:bodyPr wrap="none" anchor="ctr"/>
          <a:lstStyle/>
          <a:p>
            <a:endParaRPr lang="en-US" dirty="0"/>
          </a:p>
        </p:txBody>
      </p:sp>
      <p:sp>
        <p:nvSpPr>
          <p:cNvPr id="7" name="Freeform 23"/>
          <p:cNvSpPr>
            <a:spLocks/>
          </p:cNvSpPr>
          <p:nvPr/>
        </p:nvSpPr>
        <p:spPr bwMode="auto">
          <a:xfrm>
            <a:off x="5954713" y="1981200"/>
            <a:ext cx="1220787" cy="4267200"/>
          </a:xfrm>
          <a:custGeom>
            <a:avLst/>
            <a:gdLst>
              <a:gd name="T0" fmla="*/ 2147483647 w 14108"/>
              <a:gd name="T1" fmla="*/ 0 h 10000"/>
              <a:gd name="T2" fmla="*/ 2147483647 w 14108"/>
              <a:gd name="T3" fmla="*/ 2147483647 h 10000"/>
              <a:gd name="T4" fmla="*/ 2147483647 w 14108"/>
              <a:gd name="T5" fmla="*/ 2147483647 h 10000"/>
              <a:gd name="T6" fmla="*/ 2147483647 w 14108"/>
              <a:gd name="T7" fmla="*/ 2147483647 h 10000"/>
              <a:gd name="T8" fmla="*/ 2147483647 w 14108"/>
              <a:gd name="T9" fmla="*/ 2147483647 h 10000"/>
              <a:gd name="T10" fmla="*/ 2147483647 w 14108"/>
              <a:gd name="T11" fmla="*/ 2147483647 h 10000"/>
              <a:gd name="T12" fmla="*/ 2147483647 w 14108"/>
              <a:gd name="T13" fmla="*/ 2147483647 h 10000"/>
              <a:gd name="T14" fmla="*/ 2147483647 w 14108"/>
              <a:gd name="T15" fmla="*/ 2147483647 h 10000"/>
              <a:gd name="T16" fmla="*/ 2147483647 w 14108"/>
              <a:gd name="T17" fmla="*/ 2147483647 h 10000"/>
              <a:gd name="T18" fmla="*/ 2147483647 w 14108"/>
              <a:gd name="T19" fmla="*/ 2147483647 h 10000"/>
              <a:gd name="T20" fmla="*/ 2147483647 w 14108"/>
              <a:gd name="T21" fmla="*/ 2147483647 h 10000"/>
              <a:gd name="T22" fmla="*/ 2147483647 w 14108"/>
              <a:gd name="T23" fmla="*/ 2147483647 h 10000"/>
              <a:gd name="T24" fmla="*/ 2147483647 w 14108"/>
              <a:gd name="T25" fmla="*/ 2147483647 h 10000"/>
              <a:gd name="T26" fmla="*/ 2147483647 w 14108"/>
              <a:gd name="T27" fmla="*/ 2147483647 h 10000"/>
              <a:gd name="T28" fmla="*/ 2147483647 w 14108"/>
              <a:gd name="T29" fmla="*/ 2147483647 h 10000"/>
              <a:gd name="T30" fmla="*/ 2147483647 w 14108"/>
              <a:gd name="T31" fmla="*/ 2147483647 h 10000"/>
              <a:gd name="T32" fmla="*/ 2147483647 w 14108"/>
              <a:gd name="T33" fmla="*/ 21474836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08"/>
              <a:gd name="T52" fmla="*/ 0 h 10000"/>
              <a:gd name="T53" fmla="*/ 14108 w 14108"/>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08" h="10000">
                <a:moveTo>
                  <a:pt x="14108" y="0"/>
                </a:moveTo>
                <a:lnTo>
                  <a:pt x="12348" y="357"/>
                </a:lnTo>
                <a:lnTo>
                  <a:pt x="5305" y="357"/>
                </a:lnTo>
                <a:lnTo>
                  <a:pt x="2664" y="536"/>
                </a:lnTo>
                <a:lnTo>
                  <a:pt x="903" y="893"/>
                </a:lnTo>
                <a:lnTo>
                  <a:pt x="23" y="1607"/>
                </a:lnTo>
                <a:cubicBezTo>
                  <a:pt x="2" y="1939"/>
                  <a:pt x="46" y="2347"/>
                  <a:pt x="23" y="2679"/>
                </a:cubicBezTo>
                <a:cubicBezTo>
                  <a:pt x="0" y="3097"/>
                  <a:pt x="46" y="2796"/>
                  <a:pt x="23" y="3214"/>
                </a:cubicBezTo>
                <a:cubicBezTo>
                  <a:pt x="34" y="4176"/>
                  <a:pt x="248" y="3764"/>
                  <a:pt x="256" y="4726"/>
                </a:cubicBezTo>
                <a:cubicBezTo>
                  <a:pt x="358" y="4926"/>
                  <a:pt x="803" y="5317"/>
                  <a:pt x="903" y="5517"/>
                </a:cubicBezTo>
                <a:cubicBezTo>
                  <a:pt x="1489" y="5575"/>
                  <a:pt x="462" y="5635"/>
                  <a:pt x="1783" y="5695"/>
                </a:cubicBezTo>
                <a:cubicBezTo>
                  <a:pt x="3104" y="5755"/>
                  <a:pt x="8826" y="5814"/>
                  <a:pt x="8826" y="5874"/>
                </a:cubicBezTo>
                <a:cubicBezTo>
                  <a:pt x="9119" y="5963"/>
                  <a:pt x="10000" y="5964"/>
                  <a:pt x="8826" y="6053"/>
                </a:cubicBezTo>
                <a:cubicBezTo>
                  <a:pt x="7653" y="6142"/>
                  <a:pt x="1929" y="6291"/>
                  <a:pt x="1783" y="6410"/>
                </a:cubicBezTo>
                <a:lnTo>
                  <a:pt x="903" y="6767"/>
                </a:lnTo>
                <a:lnTo>
                  <a:pt x="903" y="7857"/>
                </a:lnTo>
                <a:lnTo>
                  <a:pt x="903" y="10000"/>
                </a:lnTo>
              </a:path>
            </a:pathLst>
          </a:custGeom>
          <a:noFill/>
          <a:ln w="38100" cap="sq" cmpd="sng">
            <a:solidFill>
              <a:srgbClr val="3333CC"/>
            </a:solidFill>
            <a:prstDash val="solid"/>
            <a:round/>
            <a:headEnd type="none" w="sm" len="sm"/>
            <a:tailEnd type="none" w="sm" len="sm"/>
          </a:ln>
        </p:spPr>
        <p:txBody>
          <a:bodyPr wrap="none" anchor="ctr"/>
          <a:lstStyle/>
          <a:p>
            <a:endParaRPr lang="en-US" dirty="0"/>
          </a:p>
        </p:txBody>
      </p:sp>
      <p:sp>
        <p:nvSpPr>
          <p:cNvPr id="8" name="Text Box 29"/>
          <p:cNvSpPr txBox="1">
            <a:spLocks noChangeArrowheads="1"/>
          </p:cNvSpPr>
          <p:nvPr/>
        </p:nvSpPr>
        <p:spPr bwMode="auto">
          <a:xfrm>
            <a:off x="212725" y="1927225"/>
            <a:ext cx="1141957" cy="290849"/>
          </a:xfrm>
          <a:prstGeom prst="rect">
            <a:avLst/>
          </a:prstGeom>
          <a:noFill/>
          <a:ln w="9525" algn="ctr">
            <a:noFill/>
            <a:miter lim="800000"/>
            <a:headEnd/>
            <a:tailEnd/>
          </a:ln>
        </p:spPr>
        <p:txBody>
          <a:bodyPr wrap="none" lIns="180000" tIns="0" rIns="0" bIns="0">
            <a:spAutoFit/>
          </a:bodyPr>
          <a:lstStyle/>
          <a:p>
            <a:pPr algn="ctr">
              <a:lnSpc>
                <a:spcPct val="90000"/>
              </a:lnSpc>
              <a:buClr>
                <a:srgbClr val="FF9900"/>
              </a:buClr>
              <a:buSzPct val="80000"/>
              <a:defRPr/>
            </a:pPr>
            <a:r>
              <a:rPr lang="en-US" sz="1050" dirty="0">
                <a:solidFill>
                  <a:schemeClr val="tx1"/>
                </a:solidFill>
                <a:latin typeface="Arial" charset="0"/>
              </a:rPr>
              <a:t>Low Frequency </a:t>
            </a:r>
          </a:p>
          <a:p>
            <a:pPr algn="ctr">
              <a:lnSpc>
                <a:spcPct val="90000"/>
              </a:lnSpc>
              <a:buClr>
                <a:srgbClr val="FF9900"/>
              </a:buClr>
              <a:buSzPct val="80000"/>
              <a:defRPr/>
            </a:pPr>
            <a:r>
              <a:rPr lang="en-US" sz="1050" dirty="0">
                <a:latin typeface="Arial" charset="0"/>
              </a:rPr>
              <a:t>6 GHz</a:t>
            </a:r>
            <a:endParaRPr lang="en-US" sz="1050" dirty="0">
              <a:solidFill>
                <a:schemeClr val="tx1"/>
              </a:solidFill>
              <a:latin typeface="Arial" charset="0"/>
            </a:endParaRPr>
          </a:p>
        </p:txBody>
      </p:sp>
      <p:sp>
        <p:nvSpPr>
          <p:cNvPr id="9" name="Can 8"/>
          <p:cNvSpPr>
            <a:spLocks noChangeAspect="1"/>
          </p:cNvSpPr>
          <p:nvPr/>
        </p:nvSpPr>
        <p:spPr>
          <a:xfrm>
            <a:off x="1528493" y="1862818"/>
            <a:ext cx="2678430" cy="4488180"/>
          </a:xfrm>
          <a:prstGeom prst="can">
            <a:avLst>
              <a:gd name="adj" fmla="val 17836"/>
            </a:avLst>
          </a:prstGeom>
          <a:solidFill>
            <a:srgbClr val="A6A6A6"/>
          </a:solidFill>
          <a:ln w="3175" cap="flat">
            <a:solidFill>
              <a:schemeClr val="tx1"/>
            </a:solidFill>
          </a:ln>
          <a:effectLst>
            <a:outerShdw blurRad="50800" dist="38100" dir="2700000" algn="tl" rotWithShape="0">
              <a:prstClr val="black">
                <a:alpha val="40000"/>
              </a:prstClr>
            </a:outerShdw>
          </a:effectLst>
          <a:scene3d>
            <a:camera prst="orthographicFront"/>
            <a:lightRig rig="flood" dir="t">
              <a:rot lat="0" lon="0" rev="0"/>
            </a:lightRig>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Can 9"/>
          <p:cNvSpPr>
            <a:spLocks noChangeAspect="1"/>
          </p:cNvSpPr>
          <p:nvPr/>
        </p:nvSpPr>
        <p:spPr>
          <a:xfrm>
            <a:off x="1528763" y="5029200"/>
            <a:ext cx="2678112" cy="1311275"/>
          </a:xfrm>
          <a:prstGeom prst="can">
            <a:avLst>
              <a:gd name="adj" fmla="val 31521"/>
            </a:avLst>
          </a:prstGeom>
          <a:solidFill>
            <a:srgbClr val="00FFFF">
              <a:alpha val="28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Text Box 29"/>
          <p:cNvSpPr txBox="1">
            <a:spLocks noChangeArrowheads="1"/>
          </p:cNvSpPr>
          <p:nvPr/>
        </p:nvSpPr>
        <p:spPr bwMode="auto">
          <a:xfrm>
            <a:off x="4244975" y="1924050"/>
            <a:ext cx="1135545" cy="290849"/>
          </a:xfrm>
          <a:prstGeom prst="rect">
            <a:avLst/>
          </a:prstGeom>
          <a:noFill/>
          <a:ln w="9525" algn="ctr">
            <a:noFill/>
            <a:miter lim="800000"/>
            <a:headEnd/>
            <a:tailEnd/>
          </a:ln>
        </p:spPr>
        <p:txBody>
          <a:bodyPr wrap="none" lIns="180000" tIns="0" rIns="0" bIns="0">
            <a:spAutoFit/>
          </a:bodyPr>
          <a:lstStyle/>
          <a:p>
            <a:pPr algn="ctr">
              <a:lnSpc>
                <a:spcPct val="90000"/>
              </a:lnSpc>
              <a:buClr>
                <a:srgbClr val="FF9900"/>
              </a:buClr>
              <a:buSzPct val="80000"/>
              <a:defRPr/>
            </a:pPr>
            <a:r>
              <a:rPr lang="en-US" sz="1050" dirty="0">
                <a:solidFill>
                  <a:schemeClr val="tx1"/>
                </a:solidFill>
                <a:latin typeface="Arial" charset="0"/>
              </a:rPr>
              <a:t>High Frequency</a:t>
            </a:r>
          </a:p>
          <a:p>
            <a:pPr algn="ctr">
              <a:lnSpc>
                <a:spcPct val="90000"/>
              </a:lnSpc>
              <a:buClr>
                <a:srgbClr val="FF9900"/>
              </a:buClr>
              <a:buSzPct val="80000"/>
              <a:defRPr/>
            </a:pPr>
            <a:r>
              <a:rPr lang="en-US" sz="1050" dirty="0">
                <a:latin typeface="Arial" charset="0"/>
              </a:rPr>
              <a:t>25 GHz</a:t>
            </a:r>
            <a:endParaRPr lang="en-US" sz="1050" dirty="0">
              <a:solidFill>
                <a:schemeClr val="tx1"/>
              </a:solidFill>
              <a:latin typeface="Arial" charset="0"/>
            </a:endParaRPr>
          </a:p>
        </p:txBody>
      </p:sp>
      <p:pic>
        <p:nvPicPr>
          <p:cNvPr id="12" name="Picture 4" descr="LR200_w_100mm_rod"/>
          <p:cNvPicPr>
            <a:picLocks noChangeAspect="1" noChangeArrowheads="1"/>
          </p:cNvPicPr>
          <p:nvPr/>
        </p:nvPicPr>
        <p:blipFill>
          <a:blip r:embed="rId3" cstate="email">
            <a:clrChange>
              <a:clrFrom>
                <a:srgbClr val="FFFFFF"/>
              </a:clrFrom>
              <a:clrTo>
                <a:srgbClr val="FFFFFF">
                  <a:alpha val="0"/>
                </a:srgbClr>
              </a:clrTo>
            </a:clrChange>
            <a:lum bright="-100000" contrast="-100000"/>
          </a:blip>
          <a:srcRect/>
          <a:stretch>
            <a:fillRect/>
          </a:stretch>
        </p:blipFill>
        <p:spPr bwMode="auto">
          <a:xfrm rot="21578120" flipH="1">
            <a:off x="1903413" y="1693863"/>
            <a:ext cx="384175" cy="1004887"/>
          </a:xfrm>
          <a:prstGeom prst="rect">
            <a:avLst/>
          </a:prstGeom>
          <a:noFill/>
          <a:ln w="9525">
            <a:noFill/>
            <a:miter lim="800000"/>
            <a:headEnd/>
            <a:tailEnd/>
          </a:ln>
        </p:spPr>
      </p:pic>
      <p:cxnSp>
        <p:nvCxnSpPr>
          <p:cNvPr id="13" name="Straight Connector 12"/>
          <p:cNvCxnSpPr/>
          <p:nvPr/>
        </p:nvCxnSpPr>
        <p:spPr>
          <a:xfrm>
            <a:off x="5792788" y="4538663"/>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n 13"/>
          <p:cNvSpPr>
            <a:spLocks noChangeAspect="1"/>
          </p:cNvSpPr>
          <p:nvPr/>
        </p:nvSpPr>
        <p:spPr>
          <a:xfrm>
            <a:off x="1531337" y="4520294"/>
            <a:ext cx="2678430" cy="922973"/>
          </a:xfrm>
          <a:prstGeom prst="can">
            <a:avLst>
              <a:gd name="adj" fmla="val 50000"/>
            </a:avLst>
          </a:prstGeom>
          <a:solidFill>
            <a:schemeClr val="bg1">
              <a:alpha val="74000"/>
            </a:schemeClr>
          </a:solidFill>
          <a:ln w="3175">
            <a:solidFill>
              <a:schemeClr val="bg1">
                <a:alpha val="51000"/>
              </a:schemeClr>
            </a:solidFill>
          </a:ln>
          <a:scene3d>
            <a:camera prst="orthographicFront"/>
            <a:lightRig rig="fla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Left Brace 14"/>
          <p:cNvSpPr/>
          <p:nvPr/>
        </p:nvSpPr>
        <p:spPr>
          <a:xfrm>
            <a:off x="1236663" y="4757738"/>
            <a:ext cx="257175" cy="504825"/>
          </a:xfrm>
          <a:prstGeom prst="leftBrace">
            <a:avLst>
              <a:gd name="adj1" fmla="val 177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TextBox 15"/>
          <p:cNvSpPr txBox="1">
            <a:spLocks noChangeArrowheads="1"/>
          </p:cNvSpPr>
          <p:nvPr/>
        </p:nvSpPr>
        <p:spPr bwMode="auto">
          <a:xfrm>
            <a:off x="384175" y="4868863"/>
            <a:ext cx="857250" cy="307975"/>
          </a:xfrm>
          <a:prstGeom prst="rect">
            <a:avLst/>
          </a:prstGeom>
          <a:noFill/>
          <a:ln w="9525">
            <a:noFill/>
            <a:miter lim="800000"/>
            <a:headEnd/>
            <a:tailEnd/>
          </a:ln>
        </p:spPr>
        <p:txBody>
          <a:bodyPr>
            <a:spAutoFit/>
          </a:bodyPr>
          <a:lstStyle/>
          <a:p>
            <a:pPr algn="r"/>
            <a:r>
              <a:rPr lang="es-ES" sz="1400" dirty="0">
                <a:solidFill>
                  <a:schemeClr val="tx1"/>
                </a:solidFill>
              </a:rPr>
              <a:t>FOAM </a:t>
            </a:r>
          </a:p>
        </p:txBody>
      </p:sp>
      <p:grpSp>
        <p:nvGrpSpPr>
          <p:cNvPr id="2" name="Group 34"/>
          <p:cNvGrpSpPr>
            <a:grpSpLocks/>
          </p:cNvGrpSpPr>
          <p:nvPr/>
        </p:nvGrpSpPr>
        <p:grpSpPr bwMode="auto">
          <a:xfrm>
            <a:off x="3552825" y="2319338"/>
            <a:ext cx="358775" cy="2314575"/>
            <a:chOff x="3506788" y="2133600"/>
            <a:chExt cx="663575" cy="2314575"/>
          </a:xfrm>
        </p:grpSpPr>
        <p:sp>
          <p:nvSpPr>
            <p:cNvPr id="18" name="Freeform 17"/>
            <p:cNvSpPr/>
            <p:nvPr/>
          </p:nvSpPr>
          <p:spPr bwMode="auto">
            <a:xfrm>
              <a:off x="3506788" y="2133600"/>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9" name="Freeform 18"/>
            <p:cNvSpPr/>
            <p:nvPr/>
          </p:nvSpPr>
          <p:spPr bwMode="auto">
            <a:xfrm>
              <a:off x="3509725" y="2713037"/>
              <a:ext cx="660638" cy="57943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0" name="Freeform 19"/>
            <p:cNvSpPr/>
            <p:nvPr/>
          </p:nvSpPr>
          <p:spPr bwMode="auto">
            <a:xfrm>
              <a:off x="3506788" y="3292475"/>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1" name="Freeform 20"/>
            <p:cNvSpPr/>
            <p:nvPr/>
          </p:nvSpPr>
          <p:spPr bwMode="auto">
            <a:xfrm>
              <a:off x="3506788" y="3870325"/>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22" name="Picture 42" descr="http://www.manface.co.uk/wp-content/uploads/2012/09/kiehls-thick-foam.jpg"/>
          <p:cNvPicPr>
            <a:picLocks noChangeAspect="1" noChangeArrowheads="1"/>
          </p:cNvPicPr>
          <p:nvPr/>
        </p:nvPicPr>
        <p:blipFill>
          <a:blip r:embed="rId4" cstate="email"/>
          <a:srcRect/>
          <a:stretch>
            <a:fillRect/>
          </a:stretch>
        </p:blipFill>
        <p:spPr bwMode="auto">
          <a:xfrm>
            <a:off x="1436462" y="4426269"/>
            <a:ext cx="2895600" cy="762000"/>
          </a:xfrm>
          <a:prstGeom prst="ellipse">
            <a:avLst/>
          </a:prstGeom>
          <a:ln>
            <a:noFill/>
          </a:ln>
          <a:effectLst>
            <a:softEdge rad="112500"/>
          </a:effectLst>
        </p:spPr>
      </p:pic>
      <p:grpSp>
        <p:nvGrpSpPr>
          <p:cNvPr id="3" name="Group 32"/>
          <p:cNvGrpSpPr>
            <a:grpSpLocks/>
          </p:cNvGrpSpPr>
          <p:nvPr/>
        </p:nvGrpSpPr>
        <p:grpSpPr bwMode="auto">
          <a:xfrm>
            <a:off x="1752600" y="2243138"/>
            <a:ext cx="661988" cy="2476500"/>
            <a:chOff x="1858963" y="2057400"/>
            <a:chExt cx="661987" cy="2476500"/>
          </a:xfrm>
        </p:grpSpPr>
        <p:sp>
          <p:nvSpPr>
            <p:cNvPr id="24" name="Freeform 23"/>
            <p:cNvSpPr/>
            <p:nvPr/>
          </p:nvSpPr>
          <p:spPr bwMode="auto">
            <a:xfrm>
              <a:off x="1858963" y="2057400"/>
              <a:ext cx="660399" cy="148431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FF00"/>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bwMode="auto">
            <a:xfrm>
              <a:off x="1863726" y="3544887"/>
              <a:ext cx="657224" cy="98901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 name="connsiteX0" fmla="*/ 327547 w 657368"/>
                <a:gd name="connsiteY0" fmla="*/ 0 h 600501"/>
                <a:gd name="connsiteX1" fmla="*/ 655093 w 657368"/>
                <a:gd name="connsiteY1" fmla="*/ 54591 h 600501"/>
                <a:gd name="connsiteX2" fmla="*/ 327547 w 657368"/>
                <a:gd name="connsiteY2" fmla="*/ 109182 h 600501"/>
                <a:gd name="connsiteX3" fmla="*/ 13648 w 657368"/>
                <a:gd name="connsiteY3" fmla="*/ 163773 h 600501"/>
                <a:gd name="connsiteX4" fmla="*/ 327547 w 657368"/>
                <a:gd name="connsiteY4" fmla="*/ 218364 h 600501"/>
                <a:gd name="connsiteX5" fmla="*/ 655093 w 657368"/>
                <a:gd name="connsiteY5" fmla="*/ 272955 h 600501"/>
                <a:gd name="connsiteX6" fmla="*/ 327547 w 657368"/>
                <a:gd name="connsiteY6" fmla="*/ 327546 h 600501"/>
                <a:gd name="connsiteX7" fmla="*/ 0 w 657368"/>
                <a:gd name="connsiteY7" fmla="*/ 382137 h 600501"/>
                <a:gd name="connsiteX8" fmla="*/ 327547 w 657368"/>
                <a:gd name="connsiteY8" fmla="*/ 436728 h 600501"/>
                <a:gd name="connsiteX9" fmla="*/ 655093 w 657368"/>
                <a:gd name="connsiteY9" fmla="*/ 491319 h 600501"/>
                <a:gd name="connsiteX10" fmla="*/ 341194 w 657368"/>
                <a:gd name="connsiteY10" fmla="*/ 545910 h 600501"/>
                <a:gd name="connsiteX11" fmla="*/ 0 w 657368"/>
                <a:gd name="connsiteY11" fmla="*/ 600501 h 600501"/>
                <a:gd name="connsiteX0" fmla="*/ 327547 w 709684"/>
                <a:gd name="connsiteY0" fmla="*/ 0 h 600501"/>
                <a:gd name="connsiteX1" fmla="*/ 655093 w 709684"/>
                <a:gd name="connsiteY1" fmla="*/ 54591 h 600501"/>
                <a:gd name="connsiteX2" fmla="*/ 327547 w 709684"/>
                <a:gd name="connsiteY2" fmla="*/ 109182 h 600501"/>
                <a:gd name="connsiteX3" fmla="*/ 13648 w 709684"/>
                <a:gd name="connsiteY3" fmla="*/ 163773 h 600501"/>
                <a:gd name="connsiteX4" fmla="*/ 327547 w 709684"/>
                <a:gd name="connsiteY4" fmla="*/ 218364 h 600501"/>
                <a:gd name="connsiteX5" fmla="*/ 655093 w 709684"/>
                <a:gd name="connsiteY5" fmla="*/ 272955 h 600501"/>
                <a:gd name="connsiteX6" fmla="*/ 327547 w 709684"/>
                <a:gd name="connsiteY6" fmla="*/ 327546 h 600501"/>
                <a:gd name="connsiteX7" fmla="*/ 0 w 709684"/>
                <a:gd name="connsiteY7" fmla="*/ 382137 h 600501"/>
                <a:gd name="connsiteX8" fmla="*/ 327547 w 709684"/>
                <a:gd name="connsiteY8" fmla="*/ 436728 h 600501"/>
                <a:gd name="connsiteX9" fmla="*/ 655093 w 709684"/>
                <a:gd name="connsiteY9" fmla="*/ 491319 h 600501"/>
                <a:gd name="connsiteX10" fmla="*/ 0 w 709684"/>
                <a:gd name="connsiteY10" fmla="*/ 600501 h 600501"/>
                <a:gd name="connsiteX0" fmla="*/ 327547 w 709684"/>
                <a:gd name="connsiteY0" fmla="*/ 0 h 491319"/>
                <a:gd name="connsiteX1" fmla="*/ 655093 w 709684"/>
                <a:gd name="connsiteY1" fmla="*/ 54591 h 491319"/>
                <a:gd name="connsiteX2" fmla="*/ 327547 w 709684"/>
                <a:gd name="connsiteY2" fmla="*/ 109182 h 491319"/>
                <a:gd name="connsiteX3" fmla="*/ 13648 w 709684"/>
                <a:gd name="connsiteY3" fmla="*/ 163773 h 491319"/>
                <a:gd name="connsiteX4" fmla="*/ 327547 w 709684"/>
                <a:gd name="connsiteY4" fmla="*/ 218364 h 491319"/>
                <a:gd name="connsiteX5" fmla="*/ 655093 w 709684"/>
                <a:gd name="connsiteY5" fmla="*/ 272955 h 491319"/>
                <a:gd name="connsiteX6" fmla="*/ 327547 w 709684"/>
                <a:gd name="connsiteY6" fmla="*/ 327546 h 491319"/>
                <a:gd name="connsiteX7" fmla="*/ 0 w 709684"/>
                <a:gd name="connsiteY7" fmla="*/ 382137 h 491319"/>
                <a:gd name="connsiteX8" fmla="*/ 327547 w 709684"/>
                <a:gd name="connsiteY8" fmla="*/ 436728 h 491319"/>
                <a:gd name="connsiteX9" fmla="*/ 655093 w 709684"/>
                <a:gd name="connsiteY9" fmla="*/ 491319 h 491319"/>
                <a:gd name="connsiteX0" fmla="*/ 327547 w 655093"/>
                <a:gd name="connsiteY0" fmla="*/ 0 h 436728"/>
                <a:gd name="connsiteX1" fmla="*/ 655093 w 655093"/>
                <a:gd name="connsiteY1" fmla="*/ 54591 h 436728"/>
                <a:gd name="connsiteX2" fmla="*/ 327547 w 655093"/>
                <a:gd name="connsiteY2" fmla="*/ 109182 h 436728"/>
                <a:gd name="connsiteX3" fmla="*/ 13648 w 655093"/>
                <a:gd name="connsiteY3" fmla="*/ 163773 h 436728"/>
                <a:gd name="connsiteX4" fmla="*/ 327547 w 655093"/>
                <a:gd name="connsiteY4" fmla="*/ 218364 h 436728"/>
                <a:gd name="connsiteX5" fmla="*/ 655093 w 655093"/>
                <a:gd name="connsiteY5" fmla="*/ 272955 h 436728"/>
                <a:gd name="connsiteX6" fmla="*/ 327547 w 655093"/>
                <a:gd name="connsiteY6" fmla="*/ 327546 h 436728"/>
                <a:gd name="connsiteX7" fmla="*/ 0 w 655093"/>
                <a:gd name="connsiteY7" fmla="*/ 382137 h 436728"/>
                <a:gd name="connsiteX8" fmla="*/ 327547 w 655093"/>
                <a:gd name="connsiteY8" fmla="*/ 436728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93" h="436728">
                  <a:moveTo>
                    <a:pt x="327547" y="0"/>
                  </a:moveTo>
                  <a:cubicBezTo>
                    <a:pt x="491320" y="18197"/>
                    <a:pt x="655093" y="36394"/>
                    <a:pt x="655093" y="54591"/>
                  </a:cubicBezTo>
                  <a:cubicBezTo>
                    <a:pt x="655093" y="72788"/>
                    <a:pt x="327547" y="109182"/>
                    <a:pt x="327547" y="109182"/>
                  </a:cubicBezTo>
                  <a:cubicBezTo>
                    <a:pt x="220640" y="127379"/>
                    <a:pt x="13648" y="145576"/>
                    <a:pt x="13648" y="163773"/>
                  </a:cubicBezTo>
                  <a:cubicBezTo>
                    <a:pt x="13648" y="181970"/>
                    <a:pt x="327547" y="218364"/>
                    <a:pt x="327547" y="218364"/>
                  </a:cubicBezTo>
                  <a:cubicBezTo>
                    <a:pt x="434454" y="236561"/>
                    <a:pt x="655093" y="254758"/>
                    <a:pt x="655093" y="272955"/>
                  </a:cubicBezTo>
                  <a:cubicBezTo>
                    <a:pt x="655093" y="291152"/>
                    <a:pt x="327547" y="327546"/>
                    <a:pt x="327547" y="327546"/>
                  </a:cubicBezTo>
                  <a:cubicBezTo>
                    <a:pt x="218365" y="345743"/>
                    <a:pt x="0" y="363940"/>
                    <a:pt x="0" y="382137"/>
                  </a:cubicBezTo>
                  <a:cubicBezTo>
                    <a:pt x="0" y="400334"/>
                    <a:pt x="327547" y="436728"/>
                    <a:pt x="327547" y="436728"/>
                  </a:cubicBezTo>
                </a:path>
              </a:pathLst>
            </a:custGeom>
            <a:ln>
              <a:solidFill>
                <a:srgbClr val="00FF00"/>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17" name="Group 38"/>
          <p:cNvGrpSpPr>
            <a:grpSpLocks/>
          </p:cNvGrpSpPr>
          <p:nvPr/>
        </p:nvGrpSpPr>
        <p:grpSpPr bwMode="auto">
          <a:xfrm>
            <a:off x="3551238" y="2319338"/>
            <a:ext cx="358775" cy="2314575"/>
            <a:chOff x="3505200" y="2133600"/>
            <a:chExt cx="663575" cy="2314575"/>
          </a:xfrm>
        </p:grpSpPr>
        <p:sp>
          <p:nvSpPr>
            <p:cNvPr id="27" name="Freeform 26"/>
            <p:cNvSpPr/>
            <p:nvPr/>
          </p:nvSpPr>
          <p:spPr bwMode="auto">
            <a:xfrm flipH="1">
              <a:off x="3508135" y="2133600"/>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47000"/>
                </a:srgbClr>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 name="Freeform 27"/>
            <p:cNvSpPr/>
            <p:nvPr/>
          </p:nvSpPr>
          <p:spPr bwMode="auto">
            <a:xfrm flipH="1">
              <a:off x="3505200" y="2713037"/>
              <a:ext cx="660638" cy="57943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47000"/>
                </a:srgbClr>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9" name="Freeform 28"/>
            <p:cNvSpPr/>
            <p:nvPr/>
          </p:nvSpPr>
          <p:spPr bwMode="auto">
            <a:xfrm flipH="1">
              <a:off x="3508135" y="3292475"/>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47000"/>
                </a:srgbClr>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 name="Freeform 29"/>
            <p:cNvSpPr/>
            <p:nvPr/>
          </p:nvSpPr>
          <p:spPr bwMode="auto">
            <a:xfrm flipH="1">
              <a:off x="3508135" y="3870325"/>
              <a:ext cx="660640" cy="57785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47000"/>
                </a:srgbClr>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23" name="Group 33"/>
          <p:cNvGrpSpPr>
            <a:grpSpLocks/>
          </p:cNvGrpSpPr>
          <p:nvPr/>
        </p:nvGrpSpPr>
        <p:grpSpPr bwMode="auto">
          <a:xfrm>
            <a:off x="1776413" y="2243138"/>
            <a:ext cx="660400" cy="2476500"/>
            <a:chOff x="1882775" y="2057400"/>
            <a:chExt cx="660400" cy="2476500"/>
          </a:xfrm>
        </p:grpSpPr>
        <p:sp>
          <p:nvSpPr>
            <p:cNvPr id="32" name="Freeform 31"/>
            <p:cNvSpPr/>
            <p:nvPr/>
          </p:nvSpPr>
          <p:spPr bwMode="auto">
            <a:xfrm flipH="1">
              <a:off x="1884362" y="2057400"/>
              <a:ext cx="658813" cy="148431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 name="Freeform 32"/>
            <p:cNvSpPr/>
            <p:nvPr/>
          </p:nvSpPr>
          <p:spPr bwMode="auto">
            <a:xfrm flipH="1">
              <a:off x="1882775" y="3544887"/>
              <a:ext cx="655637" cy="98901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 name="connsiteX0" fmla="*/ 327547 w 657368"/>
                <a:gd name="connsiteY0" fmla="*/ 0 h 600501"/>
                <a:gd name="connsiteX1" fmla="*/ 655093 w 657368"/>
                <a:gd name="connsiteY1" fmla="*/ 54591 h 600501"/>
                <a:gd name="connsiteX2" fmla="*/ 327547 w 657368"/>
                <a:gd name="connsiteY2" fmla="*/ 109182 h 600501"/>
                <a:gd name="connsiteX3" fmla="*/ 13648 w 657368"/>
                <a:gd name="connsiteY3" fmla="*/ 163773 h 600501"/>
                <a:gd name="connsiteX4" fmla="*/ 327547 w 657368"/>
                <a:gd name="connsiteY4" fmla="*/ 218364 h 600501"/>
                <a:gd name="connsiteX5" fmla="*/ 655093 w 657368"/>
                <a:gd name="connsiteY5" fmla="*/ 272955 h 600501"/>
                <a:gd name="connsiteX6" fmla="*/ 327547 w 657368"/>
                <a:gd name="connsiteY6" fmla="*/ 327546 h 600501"/>
                <a:gd name="connsiteX7" fmla="*/ 0 w 657368"/>
                <a:gd name="connsiteY7" fmla="*/ 382137 h 600501"/>
                <a:gd name="connsiteX8" fmla="*/ 327547 w 657368"/>
                <a:gd name="connsiteY8" fmla="*/ 436728 h 600501"/>
                <a:gd name="connsiteX9" fmla="*/ 655093 w 657368"/>
                <a:gd name="connsiteY9" fmla="*/ 491319 h 600501"/>
                <a:gd name="connsiteX10" fmla="*/ 341194 w 657368"/>
                <a:gd name="connsiteY10" fmla="*/ 545910 h 600501"/>
                <a:gd name="connsiteX11" fmla="*/ 0 w 657368"/>
                <a:gd name="connsiteY11" fmla="*/ 600501 h 600501"/>
                <a:gd name="connsiteX0" fmla="*/ 327547 w 657368"/>
                <a:gd name="connsiteY0" fmla="*/ 0 h 545910"/>
                <a:gd name="connsiteX1" fmla="*/ 655093 w 657368"/>
                <a:gd name="connsiteY1" fmla="*/ 54591 h 545910"/>
                <a:gd name="connsiteX2" fmla="*/ 327547 w 657368"/>
                <a:gd name="connsiteY2" fmla="*/ 109182 h 545910"/>
                <a:gd name="connsiteX3" fmla="*/ 13648 w 657368"/>
                <a:gd name="connsiteY3" fmla="*/ 163773 h 545910"/>
                <a:gd name="connsiteX4" fmla="*/ 327547 w 657368"/>
                <a:gd name="connsiteY4" fmla="*/ 218364 h 545910"/>
                <a:gd name="connsiteX5" fmla="*/ 655093 w 657368"/>
                <a:gd name="connsiteY5" fmla="*/ 272955 h 545910"/>
                <a:gd name="connsiteX6" fmla="*/ 327547 w 657368"/>
                <a:gd name="connsiteY6" fmla="*/ 327546 h 545910"/>
                <a:gd name="connsiteX7" fmla="*/ 0 w 657368"/>
                <a:gd name="connsiteY7" fmla="*/ 382137 h 545910"/>
                <a:gd name="connsiteX8" fmla="*/ 327547 w 657368"/>
                <a:gd name="connsiteY8" fmla="*/ 436728 h 545910"/>
                <a:gd name="connsiteX9" fmla="*/ 655093 w 657368"/>
                <a:gd name="connsiteY9" fmla="*/ 491319 h 545910"/>
                <a:gd name="connsiteX10" fmla="*/ 341194 w 657368"/>
                <a:gd name="connsiteY10" fmla="*/ 545910 h 545910"/>
                <a:gd name="connsiteX0" fmla="*/ 327547 w 655093"/>
                <a:gd name="connsiteY0" fmla="*/ 0 h 491319"/>
                <a:gd name="connsiteX1" fmla="*/ 655093 w 655093"/>
                <a:gd name="connsiteY1" fmla="*/ 54591 h 491319"/>
                <a:gd name="connsiteX2" fmla="*/ 327547 w 655093"/>
                <a:gd name="connsiteY2" fmla="*/ 109182 h 491319"/>
                <a:gd name="connsiteX3" fmla="*/ 13648 w 655093"/>
                <a:gd name="connsiteY3" fmla="*/ 163773 h 491319"/>
                <a:gd name="connsiteX4" fmla="*/ 327547 w 655093"/>
                <a:gd name="connsiteY4" fmla="*/ 218364 h 491319"/>
                <a:gd name="connsiteX5" fmla="*/ 655093 w 655093"/>
                <a:gd name="connsiteY5" fmla="*/ 272955 h 491319"/>
                <a:gd name="connsiteX6" fmla="*/ 327547 w 655093"/>
                <a:gd name="connsiteY6" fmla="*/ 327546 h 491319"/>
                <a:gd name="connsiteX7" fmla="*/ 0 w 655093"/>
                <a:gd name="connsiteY7" fmla="*/ 382137 h 491319"/>
                <a:gd name="connsiteX8" fmla="*/ 327547 w 655093"/>
                <a:gd name="connsiteY8" fmla="*/ 436728 h 491319"/>
                <a:gd name="connsiteX9" fmla="*/ 655093 w 655093"/>
                <a:gd name="connsiteY9" fmla="*/ 491319 h 491319"/>
                <a:gd name="connsiteX0" fmla="*/ 327547 w 655093"/>
                <a:gd name="connsiteY0" fmla="*/ 0 h 436728"/>
                <a:gd name="connsiteX1" fmla="*/ 655093 w 655093"/>
                <a:gd name="connsiteY1" fmla="*/ 54591 h 436728"/>
                <a:gd name="connsiteX2" fmla="*/ 327547 w 655093"/>
                <a:gd name="connsiteY2" fmla="*/ 109182 h 436728"/>
                <a:gd name="connsiteX3" fmla="*/ 13648 w 655093"/>
                <a:gd name="connsiteY3" fmla="*/ 163773 h 436728"/>
                <a:gd name="connsiteX4" fmla="*/ 327547 w 655093"/>
                <a:gd name="connsiteY4" fmla="*/ 218364 h 436728"/>
                <a:gd name="connsiteX5" fmla="*/ 655093 w 655093"/>
                <a:gd name="connsiteY5" fmla="*/ 272955 h 436728"/>
                <a:gd name="connsiteX6" fmla="*/ 327547 w 655093"/>
                <a:gd name="connsiteY6" fmla="*/ 327546 h 436728"/>
                <a:gd name="connsiteX7" fmla="*/ 0 w 655093"/>
                <a:gd name="connsiteY7" fmla="*/ 382137 h 436728"/>
                <a:gd name="connsiteX8" fmla="*/ 327547 w 655093"/>
                <a:gd name="connsiteY8" fmla="*/ 436728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93" h="436728">
                  <a:moveTo>
                    <a:pt x="327547" y="0"/>
                  </a:moveTo>
                  <a:cubicBezTo>
                    <a:pt x="491320" y="18197"/>
                    <a:pt x="655093" y="36394"/>
                    <a:pt x="655093" y="54591"/>
                  </a:cubicBezTo>
                  <a:cubicBezTo>
                    <a:pt x="655093" y="72788"/>
                    <a:pt x="327547" y="109182"/>
                    <a:pt x="327547" y="109182"/>
                  </a:cubicBezTo>
                  <a:cubicBezTo>
                    <a:pt x="220640" y="127379"/>
                    <a:pt x="13648" y="145576"/>
                    <a:pt x="13648" y="163773"/>
                  </a:cubicBezTo>
                  <a:cubicBezTo>
                    <a:pt x="13648" y="181970"/>
                    <a:pt x="327547" y="218364"/>
                    <a:pt x="327547" y="218364"/>
                  </a:cubicBezTo>
                  <a:cubicBezTo>
                    <a:pt x="434454" y="236561"/>
                    <a:pt x="655093" y="254758"/>
                    <a:pt x="655093" y="272955"/>
                  </a:cubicBezTo>
                  <a:cubicBezTo>
                    <a:pt x="655093" y="291152"/>
                    <a:pt x="327547" y="327546"/>
                    <a:pt x="327547" y="327546"/>
                  </a:cubicBezTo>
                  <a:cubicBezTo>
                    <a:pt x="218365" y="345743"/>
                    <a:pt x="0" y="363940"/>
                    <a:pt x="0" y="382137"/>
                  </a:cubicBezTo>
                  <a:cubicBezTo>
                    <a:pt x="0" y="400334"/>
                    <a:pt x="327547" y="436728"/>
                    <a:pt x="327547" y="436728"/>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34" name="Freeform 23"/>
          <p:cNvSpPr>
            <a:spLocks/>
          </p:cNvSpPr>
          <p:nvPr/>
        </p:nvSpPr>
        <p:spPr bwMode="auto">
          <a:xfrm>
            <a:off x="5973763" y="1989138"/>
            <a:ext cx="1046162" cy="4259262"/>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00"/>
              <a:gd name="T52" fmla="*/ 0 h 10000"/>
              <a:gd name="T53" fmla="*/ 10000 w 10000"/>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00" h="10000">
                <a:moveTo>
                  <a:pt x="10000" y="0"/>
                </a:moveTo>
                <a:lnTo>
                  <a:pt x="7160" y="264"/>
                </a:lnTo>
                <a:lnTo>
                  <a:pt x="4811" y="285"/>
                </a:lnTo>
                <a:lnTo>
                  <a:pt x="2545" y="370"/>
                </a:lnTo>
                <a:lnTo>
                  <a:pt x="1370" y="563"/>
                </a:lnTo>
                <a:lnTo>
                  <a:pt x="110" y="1375"/>
                </a:lnTo>
                <a:cubicBezTo>
                  <a:pt x="93" y="1708"/>
                  <a:pt x="75" y="2042"/>
                  <a:pt x="56" y="2375"/>
                </a:cubicBezTo>
                <a:cubicBezTo>
                  <a:pt x="37" y="2794"/>
                  <a:pt x="19" y="3213"/>
                  <a:pt x="0" y="3632"/>
                </a:cubicBezTo>
                <a:cubicBezTo>
                  <a:pt x="9" y="4596"/>
                  <a:pt x="19" y="5560"/>
                  <a:pt x="26" y="6524"/>
                </a:cubicBezTo>
                <a:cubicBezTo>
                  <a:pt x="110" y="6724"/>
                  <a:pt x="478" y="7116"/>
                  <a:pt x="561" y="7316"/>
                </a:cubicBezTo>
                <a:cubicBezTo>
                  <a:pt x="1046" y="7375"/>
                  <a:pt x="1046" y="7435"/>
                  <a:pt x="1289" y="7495"/>
                </a:cubicBezTo>
                <a:cubicBezTo>
                  <a:pt x="1532" y="7555"/>
                  <a:pt x="2017" y="7614"/>
                  <a:pt x="2017" y="7674"/>
                </a:cubicBezTo>
                <a:cubicBezTo>
                  <a:pt x="2259" y="7763"/>
                  <a:pt x="2138" y="7764"/>
                  <a:pt x="2017" y="7853"/>
                </a:cubicBezTo>
                <a:cubicBezTo>
                  <a:pt x="1896" y="7942"/>
                  <a:pt x="1410" y="8092"/>
                  <a:pt x="1289" y="8211"/>
                </a:cubicBezTo>
                <a:lnTo>
                  <a:pt x="561" y="8569"/>
                </a:lnTo>
                <a:lnTo>
                  <a:pt x="699" y="8846"/>
                </a:lnTo>
                <a:lnTo>
                  <a:pt x="252" y="10000"/>
                </a:lnTo>
              </a:path>
            </a:pathLst>
          </a:custGeom>
          <a:noFill/>
          <a:ln w="38100" cap="sq" cmpd="sng">
            <a:solidFill>
              <a:srgbClr val="3333CC"/>
            </a:solidFill>
            <a:prstDash val="solid"/>
            <a:round/>
            <a:headEnd type="none" w="sm" len="sm"/>
            <a:tailEnd type="none" w="sm" len="sm"/>
          </a:ln>
        </p:spPr>
        <p:txBody>
          <a:bodyPr wrap="none" anchor="ctr"/>
          <a:lstStyle/>
          <a:p>
            <a:endParaRPr lang="en-US" dirty="0"/>
          </a:p>
        </p:txBody>
      </p:sp>
      <p:sp>
        <p:nvSpPr>
          <p:cNvPr id="35" name="Freeform 16"/>
          <p:cNvSpPr>
            <a:spLocks/>
          </p:cNvSpPr>
          <p:nvPr/>
        </p:nvSpPr>
        <p:spPr bwMode="auto">
          <a:xfrm>
            <a:off x="6188075" y="1981200"/>
            <a:ext cx="1063625" cy="4259263"/>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0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00"/>
              <a:gd name="T76" fmla="*/ 0 h 10000"/>
              <a:gd name="T77" fmla="*/ 10000 w 10000"/>
              <a:gd name="T78" fmla="*/ 10000 h 1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00" h="10000">
                <a:moveTo>
                  <a:pt x="10000" y="0"/>
                </a:moveTo>
                <a:lnTo>
                  <a:pt x="8666" y="385"/>
                </a:lnTo>
                <a:lnTo>
                  <a:pt x="7593" y="641"/>
                </a:lnTo>
                <a:lnTo>
                  <a:pt x="5117" y="620"/>
                </a:lnTo>
                <a:lnTo>
                  <a:pt x="3466" y="662"/>
                </a:lnTo>
                <a:lnTo>
                  <a:pt x="3301" y="1026"/>
                </a:lnTo>
                <a:lnTo>
                  <a:pt x="1816" y="1389"/>
                </a:lnTo>
                <a:lnTo>
                  <a:pt x="2724" y="1902"/>
                </a:lnTo>
                <a:lnTo>
                  <a:pt x="220" y="2375"/>
                </a:lnTo>
                <a:lnTo>
                  <a:pt x="1403" y="3098"/>
                </a:lnTo>
                <a:lnTo>
                  <a:pt x="165" y="3632"/>
                </a:lnTo>
                <a:lnTo>
                  <a:pt x="1733" y="4872"/>
                </a:lnTo>
                <a:lnTo>
                  <a:pt x="1238" y="5641"/>
                </a:lnTo>
                <a:lnTo>
                  <a:pt x="248" y="6239"/>
                </a:lnTo>
                <a:lnTo>
                  <a:pt x="0" y="6581"/>
                </a:lnTo>
                <a:lnTo>
                  <a:pt x="687" y="6798"/>
                </a:lnTo>
                <a:lnTo>
                  <a:pt x="2119" y="6977"/>
                </a:lnTo>
                <a:lnTo>
                  <a:pt x="3552" y="7156"/>
                </a:lnTo>
                <a:lnTo>
                  <a:pt x="4985" y="7514"/>
                </a:lnTo>
                <a:lnTo>
                  <a:pt x="4985" y="7872"/>
                </a:lnTo>
                <a:cubicBezTo>
                  <a:pt x="4507" y="7991"/>
                  <a:pt x="4239" y="8074"/>
                  <a:pt x="3642" y="8163"/>
                </a:cubicBezTo>
                <a:cubicBezTo>
                  <a:pt x="3045" y="8252"/>
                  <a:pt x="2119" y="8348"/>
                  <a:pt x="1403" y="8408"/>
                </a:cubicBezTo>
                <a:cubicBezTo>
                  <a:pt x="687" y="8527"/>
                  <a:pt x="806" y="8451"/>
                  <a:pt x="687" y="8587"/>
                </a:cubicBezTo>
                <a:cubicBezTo>
                  <a:pt x="568" y="8723"/>
                  <a:pt x="733" y="8987"/>
                  <a:pt x="687" y="9222"/>
                </a:cubicBezTo>
                <a:lnTo>
                  <a:pt x="413" y="10000"/>
                </a:lnTo>
              </a:path>
            </a:pathLst>
          </a:custGeom>
          <a:noFill/>
          <a:ln w="38100" cap="sq" cmpd="sng">
            <a:solidFill>
              <a:srgbClr val="00FF00"/>
            </a:solidFill>
            <a:prstDash val="solid"/>
            <a:round/>
            <a:headEnd type="none" w="sm" len="sm"/>
            <a:tailEnd type="none" w="sm" len="sm"/>
          </a:ln>
        </p:spPr>
        <p:txBody>
          <a:bodyPr wrap="none" anchor="ctr"/>
          <a:lstStyle/>
          <a:p>
            <a:endParaRPr lang="en-US" dirty="0"/>
          </a:p>
        </p:txBody>
      </p:sp>
      <p:grpSp>
        <p:nvGrpSpPr>
          <p:cNvPr id="26" name="Group 59"/>
          <p:cNvGrpSpPr>
            <a:grpSpLocks/>
          </p:cNvGrpSpPr>
          <p:nvPr/>
        </p:nvGrpSpPr>
        <p:grpSpPr bwMode="auto">
          <a:xfrm>
            <a:off x="3551238" y="2319338"/>
            <a:ext cx="360362" cy="2895600"/>
            <a:chOff x="7119934" y="1965278"/>
            <a:chExt cx="664371" cy="3278236"/>
          </a:xfrm>
        </p:grpSpPr>
        <p:sp>
          <p:nvSpPr>
            <p:cNvPr id="37" name="Freeform 36"/>
            <p:cNvSpPr/>
            <p:nvPr/>
          </p:nvSpPr>
          <p:spPr>
            <a:xfrm>
              <a:off x="7122860" y="1965278"/>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8" name="Freeform 37"/>
            <p:cNvSpPr/>
            <p:nvPr/>
          </p:nvSpPr>
          <p:spPr>
            <a:xfrm>
              <a:off x="7125787" y="2621284"/>
              <a:ext cx="658518" cy="65600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9" name="Freeform 38"/>
            <p:cNvSpPr/>
            <p:nvPr/>
          </p:nvSpPr>
          <p:spPr>
            <a:xfrm>
              <a:off x="7122860" y="327729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0" name="Freeform 39"/>
            <p:cNvSpPr/>
            <p:nvPr/>
          </p:nvSpPr>
          <p:spPr>
            <a:xfrm>
              <a:off x="7122860" y="393150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 name="Freeform 40"/>
            <p:cNvSpPr/>
            <p:nvPr/>
          </p:nvSpPr>
          <p:spPr>
            <a:xfrm>
              <a:off x="7119934" y="4589305"/>
              <a:ext cx="658518"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0000FF">
                  <a:alpha val="62000"/>
                </a:srgbClr>
              </a:solidFill>
              <a:prstDash val="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1" name="Group 67"/>
          <p:cNvGrpSpPr>
            <a:grpSpLocks/>
          </p:cNvGrpSpPr>
          <p:nvPr/>
        </p:nvGrpSpPr>
        <p:grpSpPr bwMode="auto">
          <a:xfrm>
            <a:off x="1752600" y="2243138"/>
            <a:ext cx="663575" cy="2971800"/>
            <a:chOff x="1906923" y="2057400"/>
            <a:chExt cx="662448" cy="1828839"/>
          </a:xfrm>
        </p:grpSpPr>
        <p:sp>
          <p:nvSpPr>
            <p:cNvPr id="43" name="Freeform 42"/>
            <p:cNvSpPr/>
            <p:nvPr/>
          </p:nvSpPr>
          <p:spPr>
            <a:xfrm>
              <a:off x="1906923" y="2057400"/>
              <a:ext cx="659278" cy="91344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FF00"/>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4" name="Freeform 43"/>
            <p:cNvSpPr/>
            <p:nvPr/>
          </p:nvSpPr>
          <p:spPr>
            <a:xfrm>
              <a:off x="1910093" y="2972796"/>
              <a:ext cx="659278" cy="91344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FF00"/>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 name="Group 68"/>
          <p:cNvGrpSpPr>
            <a:grpSpLocks/>
          </p:cNvGrpSpPr>
          <p:nvPr/>
        </p:nvGrpSpPr>
        <p:grpSpPr bwMode="auto">
          <a:xfrm flipH="1">
            <a:off x="1774825" y="2243138"/>
            <a:ext cx="661988" cy="2971800"/>
            <a:chOff x="1906923" y="2057400"/>
            <a:chExt cx="662448" cy="1828839"/>
          </a:xfrm>
        </p:grpSpPr>
        <p:sp>
          <p:nvSpPr>
            <p:cNvPr id="46" name="Freeform 45"/>
            <p:cNvSpPr/>
            <p:nvPr/>
          </p:nvSpPr>
          <p:spPr>
            <a:xfrm>
              <a:off x="1906923" y="2057400"/>
              <a:ext cx="659271" cy="91344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7" name="Freeform 46"/>
            <p:cNvSpPr/>
            <p:nvPr/>
          </p:nvSpPr>
          <p:spPr>
            <a:xfrm>
              <a:off x="1910100" y="2972796"/>
              <a:ext cx="659271" cy="91344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42" name="Group 75"/>
          <p:cNvGrpSpPr>
            <a:grpSpLocks/>
          </p:cNvGrpSpPr>
          <p:nvPr/>
        </p:nvGrpSpPr>
        <p:grpSpPr bwMode="auto">
          <a:xfrm flipH="1">
            <a:off x="3551238" y="2319338"/>
            <a:ext cx="360362" cy="2895600"/>
            <a:chOff x="7119934" y="1965278"/>
            <a:chExt cx="664371" cy="3278236"/>
          </a:xfrm>
        </p:grpSpPr>
        <p:sp>
          <p:nvSpPr>
            <p:cNvPr id="49" name="Freeform 48"/>
            <p:cNvSpPr/>
            <p:nvPr/>
          </p:nvSpPr>
          <p:spPr>
            <a:xfrm>
              <a:off x="7122860" y="1965278"/>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30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0" name="Freeform 49"/>
            <p:cNvSpPr/>
            <p:nvPr/>
          </p:nvSpPr>
          <p:spPr>
            <a:xfrm>
              <a:off x="7125787" y="2621284"/>
              <a:ext cx="658518" cy="65600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30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1" name="Freeform 50"/>
            <p:cNvSpPr/>
            <p:nvPr/>
          </p:nvSpPr>
          <p:spPr>
            <a:xfrm>
              <a:off x="7122860" y="327729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30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Freeform 51"/>
            <p:cNvSpPr/>
            <p:nvPr/>
          </p:nvSpPr>
          <p:spPr>
            <a:xfrm>
              <a:off x="7122860" y="393150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alpha val="30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Freeform 52"/>
            <p:cNvSpPr/>
            <p:nvPr/>
          </p:nvSpPr>
          <p:spPr>
            <a:xfrm>
              <a:off x="7119934" y="4589305"/>
              <a:ext cx="658518"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0000FF">
                  <a:alpha val="30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54" name="Picture 2" descr="http://static.freepik.com/free-photo/hygiene-foam-soap-bathes_3257642.jpg"/>
          <p:cNvPicPr>
            <a:picLocks noChangeAspect="1" noChangeArrowheads="1"/>
          </p:cNvPicPr>
          <p:nvPr/>
        </p:nvPicPr>
        <p:blipFill>
          <a:blip r:embed="rId5" cstate="email"/>
          <a:srcRect/>
          <a:stretch>
            <a:fillRect/>
          </a:stretch>
        </p:blipFill>
        <p:spPr bwMode="auto">
          <a:xfrm>
            <a:off x="1421119" y="4453618"/>
            <a:ext cx="2895600" cy="914400"/>
          </a:xfrm>
          <a:prstGeom prst="ellipse">
            <a:avLst/>
          </a:prstGeom>
          <a:ln>
            <a:noFill/>
          </a:ln>
          <a:effectLst>
            <a:softEdge rad="112500"/>
          </a:effectLst>
        </p:spPr>
      </p:pic>
      <p:grpSp>
        <p:nvGrpSpPr>
          <p:cNvPr id="45" name="Group 59"/>
          <p:cNvGrpSpPr>
            <a:grpSpLocks/>
          </p:cNvGrpSpPr>
          <p:nvPr/>
        </p:nvGrpSpPr>
        <p:grpSpPr bwMode="auto">
          <a:xfrm>
            <a:off x="3551238" y="2319338"/>
            <a:ext cx="360362" cy="2895600"/>
            <a:chOff x="7119934" y="1965278"/>
            <a:chExt cx="664371" cy="3278236"/>
          </a:xfrm>
        </p:grpSpPr>
        <p:sp>
          <p:nvSpPr>
            <p:cNvPr id="56" name="Freeform 55"/>
            <p:cNvSpPr/>
            <p:nvPr/>
          </p:nvSpPr>
          <p:spPr>
            <a:xfrm>
              <a:off x="7122860" y="1965278"/>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7" name="Freeform 56"/>
            <p:cNvSpPr/>
            <p:nvPr/>
          </p:nvSpPr>
          <p:spPr>
            <a:xfrm>
              <a:off x="7125787" y="2621284"/>
              <a:ext cx="658518" cy="65600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8" name="Freeform 57"/>
            <p:cNvSpPr/>
            <p:nvPr/>
          </p:nvSpPr>
          <p:spPr>
            <a:xfrm>
              <a:off x="7122860" y="327729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9" name="Freeform 58"/>
            <p:cNvSpPr/>
            <p:nvPr/>
          </p:nvSpPr>
          <p:spPr>
            <a:xfrm>
              <a:off x="7122860" y="3931501"/>
              <a:ext cx="658519"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0" name="Freeform 59"/>
            <p:cNvSpPr/>
            <p:nvPr/>
          </p:nvSpPr>
          <p:spPr>
            <a:xfrm>
              <a:off x="7119934" y="4589305"/>
              <a:ext cx="658518" cy="65420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0000FF">
                  <a:alpha val="62000"/>
                </a:srgbClr>
              </a:solidFill>
              <a:prstDash val="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48" name="Group 67"/>
          <p:cNvGrpSpPr>
            <a:grpSpLocks/>
          </p:cNvGrpSpPr>
          <p:nvPr/>
        </p:nvGrpSpPr>
        <p:grpSpPr bwMode="auto">
          <a:xfrm>
            <a:off x="1752600" y="2243138"/>
            <a:ext cx="663575" cy="2971800"/>
            <a:chOff x="1906923" y="2057400"/>
            <a:chExt cx="662448" cy="1828839"/>
          </a:xfrm>
        </p:grpSpPr>
        <p:sp>
          <p:nvSpPr>
            <p:cNvPr id="62" name="Freeform 61"/>
            <p:cNvSpPr/>
            <p:nvPr/>
          </p:nvSpPr>
          <p:spPr>
            <a:xfrm>
              <a:off x="1906923" y="2057400"/>
              <a:ext cx="659278" cy="91344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FF00">
                  <a:alpha val="46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3" name="Freeform 62"/>
            <p:cNvSpPr/>
            <p:nvPr/>
          </p:nvSpPr>
          <p:spPr>
            <a:xfrm>
              <a:off x="1910093" y="2972796"/>
              <a:ext cx="659278" cy="91344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00FF00">
                  <a:alpha val="46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55" name="Group 68"/>
          <p:cNvGrpSpPr>
            <a:grpSpLocks/>
          </p:cNvGrpSpPr>
          <p:nvPr/>
        </p:nvGrpSpPr>
        <p:grpSpPr bwMode="auto">
          <a:xfrm flipH="1">
            <a:off x="1774825" y="2243138"/>
            <a:ext cx="661988" cy="2971800"/>
            <a:chOff x="1906923" y="2057400"/>
            <a:chExt cx="662448" cy="1828839"/>
          </a:xfrm>
        </p:grpSpPr>
        <p:sp>
          <p:nvSpPr>
            <p:cNvPr id="65" name="Freeform 64"/>
            <p:cNvSpPr/>
            <p:nvPr/>
          </p:nvSpPr>
          <p:spPr>
            <a:xfrm>
              <a:off x="1906923" y="2057400"/>
              <a:ext cx="659271" cy="913442"/>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6" name="Freeform 65"/>
            <p:cNvSpPr/>
            <p:nvPr/>
          </p:nvSpPr>
          <p:spPr>
            <a:xfrm>
              <a:off x="1910100" y="2972796"/>
              <a:ext cx="659271" cy="913443"/>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67" name="Picture 2"/>
          <p:cNvPicPr>
            <a:picLocks noChangeAspect="1" noChangeArrowheads="1"/>
          </p:cNvPicPr>
          <p:nvPr/>
        </p:nvPicPr>
        <p:blipFill>
          <a:blip r:embed="rId6" cstate="email"/>
          <a:srcRect/>
          <a:stretch>
            <a:fillRect/>
          </a:stretch>
        </p:blipFill>
        <p:spPr bwMode="auto">
          <a:xfrm>
            <a:off x="1360262" y="4426269"/>
            <a:ext cx="2971800" cy="685800"/>
          </a:xfrm>
          <a:prstGeom prst="ellipse">
            <a:avLst/>
          </a:prstGeom>
          <a:ln>
            <a:noFill/>
          </a:ln>
          <a:effectLst>
            <a:softEdge rad="112500"/>
          </a:effectLst>
        </p:spPr>
      </p:pic>
      <p:sp>
        <p:nvSpPr>
          <p:cNvPr id="68" name="Freeform 23"/>
          <p:cNvSpPr>
            <a:spLocks/>
          </p:cNvSpPr>
          <p:nvPr/>
        </p:nvSpPr>
        <p:spPr bwMode="auto">
          <a:xfrm>
            <a:off x="5973763" y="1989138"/>
            <a:ext cx="1046162" cy="4259262"/>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2147483647 w 10000"/>
              <a:gd name="T19" fmla="*/ 2147483647 h 10000"/>
              <a:gd name="T20" fmla="*/ 2147483647 w 10000"/>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000"/>
              <a:gd name="T35" fmla="*/ 10000 w 10000"/>
              <a:gd name="T36" fmla="*/ 10000 h 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000">
                <a:moveTo>
                  <a:pt x="10000" y="0"/>
                </a:moveTo>
                <a:lnTo>
                  <a:pt x="7160" y="264"/>
                </a:lnTo>
                <a:lnTo>
                  <a:pt x="4811" y="285"/>
                </a:lnTo>
                <a:lnTo>
                  <a:pt x="2545" y="370"/>
                </a:lnTo>
                <a:lnTo>
                  <a:pt x="1370" y="563"/>
                </a:lnTo>
                <a:lnTo>
                  <a:pt x="110" y="1375"/>
                </a:lnTo>
                <a:cubicBezTo>
                  <a:pt x="93" y="1708"/>
                  <a:pt x="75" y="2042"/>
                  <a:pt x="56" y="2375"/>
                </a:cubicBezTo>
                <a:cubicBezTo>
                  <a:pt x="37" y="2794"/>
                  <a:pt x="19" y="3213"/>
                  <a:pt x="0" y="3632"/>
                </a:cubicBezTo>
                <a:cubicBezTo>
                  <a:pt x="9" y="4596"/>
                  <a:pt x="19" y="5560"/>
                  <a:pt x="26" y="6524"/>
                </a:cubicBezTo>
                <a:cubicBezTo>
                  <a:pt x="110" y="6724"/>
                  <a:pt x="478" y="7474"/>
                  <a:pt x="561" y="7674"/>
                </a:cubicBezTo>
                <a:cubicBezTo>
                  <a:pt x="599" y="8253"/>
                  <a:pt x="316" y="9441"/>
                  <a:pt x="252" y="10000"/>
                </a:cubicBezTo>
              </a:path>
            </a:pathLst>
          </a:custGeom>
          <a:noFill/>
          <a:ln w="38100" cap="sq" cmpd="sng">
            <a:solidFill>
              <a:srgbClr val="FF0000"/>
            </a:solidFill>
            <a:prstDash val="solid"/>
            <a:round/>
            <a:headEnd type="none" w="sm" len="sm"/>
            <a:tailEnd type="none" w="sm" len="sm"/>
          </a:ln>
        </p:spPr>
        <p:txBody>
          <a:bodyPr wrap="none" anchor="ctr"/>
          <a:lstStyle/>
          <a:p>
            <a:endParaRPr lang="en-US" dirty="0"/>
          </a:p>
        </p:txBody>
      </p:sp>
      <p:cxnSp>
        <p:nvCxnSpPr>
          <p:cNvPr id="69" name="Straight Connector 68"/>
          <p:cNvCxnSpPr/>
          <p:nvPr/>
        </p:nvCxnSpPr>
        <p:spPr>
          <a:xfrm>
            <a:off x="5792788" y="5257800"/>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a:spLocks noChangeArrowheads="1"/>
          </p:cNvSpPr>
          <p:nvPr/>
        </p:nvSpPr>
        <p:spPr bwMode="auto">
          <a:xfrm>
            <a:off x="388938" y="4643438"/>
            <a:ext cx="857250" cy="307975"/>
          </a:xfrm>
          <a:prstGeom prst="rect">
            <a:avLst/>
          </a:prstGeom>
          <a:noFill/>
          <a:ln w="9525">
            <a:noFill/>
            <a:miter lim="800000"/>
            <a:headEnd/>
            <a:tailEnd/>
          </a:ln>
        </p:spPr>
        <p:txBody>
          <a:bodyPr>
            <a:spAutoFit/>
          </a:bodyPr>
          <a:lstStyle/>
          <a:p>
            <a:pPr algn="r"/>
            <a:r>
              <a:rPr lang="es-ES" sz="1400" dirty="0">
                <a:solidFill>
                  <a:schemeClr val="tx1"/>
                </a:solidFill>
              </a:rPr>
              <a:t>DENSE </a:t>
            </a:r>
          </a:p>
        </p:txBody>
      </p:sp>
      <p:sp>
        <p:nvSpPr>
          <p:cNvPr id="71" name="TextBox 70"/>
          <p:cNvSpPr txBox="1">
            <a:spLocks noChangeArrowheads="1"/>
          </p:cNvSpPr>
          <p:nvPr/>
        </p:nvSpPr>
        <p:spPr bwMode="auto">
          <a:xfrm>
            <a:off x="269875" y="4648200"/>
            <a:ext cx="968375" cy="307975"/>
          </a:xfrm>
          <a:prstGeom prst="rect">
            <a:avLst/>
          </a:prstGeom>
          <a:noFill/>
          <a:ln w="9525">
            <a:noFill/>
            <a:miter lim="800000"/>
            <a:headEnd/>
            <a:tailEnd/>
          </a:ln>
        </p:spPr>
        <p:txBody>
          <a:bodyPr>
            <a:spAutoFit/>
          </a:bodyPr>
          <a:lstStyle/>
          <a:p>
            <a:pPr algn="r"/>
            <a:r>
              <a:rPr lang="es-ES" sz="1400" dirty="0">
                <a:solidFill>
                  <a:schemeClr val="tx1"/>
                </a:solidFill>
              </a:rPr>
              <a:t>MEDIUM</a:t>
            </a:r>
          </a:p>
        </p:txBody>
      </p:sp>
      <p:sp>
        <p:nvSpPr>
          <p:cNvPr id="72" name="TextBox 71"/>
          <p:cNvSpPr txBox="1">
            <a:spLocks noChangeArrowheads="1"/>
          </p:cNvSpPr>
          <p:nvPr/>
        </p:nvSpPr>
        <p:spPr bwMode="auto">
          <a:xfrm>
            <a:off x="274638" y="4640263"/>
            <a:ext cx="966787" cy="307975"/>
          </a:xfrm>
          <a:prstGeom prst="rect">
            <a:avLst/>
          </a:prstGeom>
          <a:noFill/>
          <a:ln w="9525">
            <a:noFill/>
            <a:miter lim="800000"/>
            <a:headEnd/>
            <a:tailEnd/>
          </a:ln>
        </p:spPr>
        <p:txBody>
          <a:bodyPr>
            <a:spAutoFit/>
          </a:bodyPr>
          <a:lstStyle/>
          <a:p>
            <a:pPr algn="r"/>
            <a:r>
              <a:rPr lang="es-ES" sz="1400" dirty="0">
                <a:solidFill>
                  <a:schemeClr val="tx1"/>
                </a:solidFill>
              </a:rPr>
              <a:t>LIGHT</a:t>
            </a:r>
          </a:p>
        </p:txBody>
      </p:sp>
      <p:grpSp>
        <p:nvGrpSpPr>
          <p:cNvPr id="61" name="Group 72"/>
          <p:cNvGrpSpPr>
            <a:grpSpLocks/>
          </p:cNvGrpSpPr>
          <p:nvPr/>
        </p:nvGrpSpPr>
        <p:grpSpPr bwMode="auto">
          <a:xfrm>
            <a:off x="2647951" y="1554163"/>
            <a:ext cx="831853" cy="4733925"/>
            <a:chOff x="2687097" y="1079661"/>
            <a:chExt cx="831415" cy="4734746"/>
          </a:xfrm>
        </p:grpSpPr>
        <p:pic>
          <p:nvPicPr>
            <p:cNvPr id="13392" name="Picture 37"/>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rot="20607730">
              <a:off x="2687097" y="4840218"/>
              <a:ext cx="730250" cy="974189"/>
            </a:xfrm>
            <a:prstGeom prst="rect">
              <a:avLst/>
            </a:prstGeom>
            <a:noFill/>
            <a:ln w="9525">
              <a:noFill/>
              <a:miter lim="800000"/>
              <a:headEnd/>
              <a:tailEnd/>
            </a:ln>
          </p:spPr>
        </p:pic>
        <p:sp>
          <p:nvSpPr>
            <p:cNvPr id="75" name="Freeform 74"/>
            <p:cNvSpPr/>
            <p:nvPr/>
          </p:nvSpPr>
          <p:spPr bwMode="auto">
            <a:xfrm>
              <a:off x="3013952" y="1079661"/>
              <a:ext cx="504560" cy="3769379"/>
            </a:xfrm>
            <a:custGeom>
              <a:avLst/>
              <a:gdLst>
                <a:gd name="connsiteX0" fmla="*/ 0 w 258233"/>
                <a:gd name="connsiteY0" fmla="*/ 3187700 h 3187700"/>
                <a:gd name="connsiteX1" fmla="*/ 241300 w 258233"/>
                <a:gd name="connsiteY1" fmla="*/ 1612900 h 3187700"/>
                <a:gd name="connsiteX2" fmla="*/ 101600 w 258233"/>
                <a:gd name="connsiteY2" fmla="*/ 0 h 3187700"/>
                <a:gd name="connsiteX0" fmla="*/ 0 w 127000"/>
                <a:gd name="connsiteY0" fmla="*/ 3187700 h 3187700"/>
                <a:gd name="connsiteX1" fmla="*/ 78581 w 127000"/>
                <a:gd name="connsiteY1" fmla="*/ 1600200 h 3187700"/>
                <a:gd name="connsiteX2" fmla="*/ 101600 w 127000"/>
                <a:gd name="connsiteY2" fmla="*/ 0 h 3187700"/>
                <a:gd name="connsiteX0" fmla="*/ 0 w 127000"/>
                <a:gd name="connsiteY0" fmla="*/ 3187700 h 3187700"/>
                <a:gd name="connsiteX1" fmla="*/ 28575 w 127000"/>
                <a:gd name="connsiteY1" fmla="*/ 2600326 h 3187700"/>
                <a:gd name="connsiteX2" fmla="*/ 78581 w 127000"/>
                <a:gd name="connsiteY2" fmla="*/ 1600200 h 3187700"/>
                <a:gd name="connsiteX3" fmla="*/ 101600 w 127000"/>
                <a:gd name="connsiteY3" fmla="*/ 0 h 3187700"/>
                <a:gd name="connsiteX0" fmla="*/ 0 w 104695"/>
                <a:gd name="connsiteY0" fmla="*/ 3452580 h 3452580"/>
                <a:gd name="connsiteX1" fmla="*/ 28575 w 104695"/>
                <a:gd name="connsiteY1" fmla="*/ 2865206 h 3452580"/>
                <a:gd name="connsiteX2" fmla="*/ 78581 w 104695"/>
                <a:gd name="connsiteY2" fmla="*/ 1865080 h 3452580"/>
                <a:gd name="connsiteX3" fmla="*/ 101600 w 104695"/>
                <a:gd name="connsiteY3" fmla="*/ 264880 h 3452580"/>
                <a:gd name="connsiteX4" fmla="*/ 97150 w 104695"/>
                <a:gd name="connsiteY4" fmla="*/ 275797 h 3452580"/>
                <a:gd name="connsiteX0" fmla="*/ 0 w 504474"/>
                <a:gd name="connsiteY0" fmla="*/ 3463005 h 3463005"/>
                <a:gd name="connsiteX1" fmla="*/ 28575 w 504474"/>
                <a:gd name="connsiteY1" fmla="*/ 2875631 h 3463005"/>
                <a:gd name="connsiteX2" fmla="*/ 78581 w 504474"/>
                <a:gd name="connsiteY2" fmla="*/ 1875505 h 3463005"/>
                <a:gd name="connsiteX3" fmla="*/ 101600 w 504474"/>
                <a:gd name="connsiteY3" fmla="*/ 275305 h 3463005"/>
                <a:gd name="connsiteX4" fmla="*/ 503547 w 504474"/>
                <a:gd name="connsiteY4" fmla="*/ 223676 h 3463005"/>
                <a:gd name="connsiteX0" fmla="*/ 0 w 504474"/>
                <a:gd name="connsiteY0" fmla="*/ 3476938 h 3476938"/>
                <a:gd name="connsiteX1" fmla="*/ 28575 w 504474"/>
                <a:gd name="connsiteY1" fmla="*/ 2889564 h 3476938"/>
                <a:gd name="connsiteX2" fmla="*/ 78581 w 504474"/>
                <a:gd name="connsiteY2" fmla="*/ 1889438 h 3476938"/>
                <a:gd name="connsiteX3" fmla="*/ 189808 w 504474"/>
                <a:gd name="connsiteY3" fmla="*/ 275305 h 3476938"/>
                <a:gd name="connsiteX4" fmla="*/ 503547 w 504474"/>
                <a:gd name="connsiteY4" fmla="*/ 237609 h 3476938"/>
                <a:gd name="connsiteX0" fmla="*/ 0 w 504474"/>
                <a:gd name="connsiteY0" fmla="*/ 3476938 h 3476938"/>
                <a:gd name="connsiteX1" fmla="*/ 28575 w 504474"/>
                <a:gd name="connsiteY1" fmla="*/ 2889564 h 3476938"/>
                <a:gd name="connsiteX2" fmla="*/ 78581 w 504474"/>
                <a:gd name="connsiteY2" fmla="*/ 1889438 h 3476938"/>
                <a:gd name="connsiteX3" fmla="*/ 189808 w 504474"/>
                <a:gd name="connsiteY3" fmla="*/ 275305 h 3476938"/>
                <a:gd name="connsiteX4" fmla="*/ 503547 w 504474"/>
                <a:gd name="connsiteY4" fmla="*/ 237609 h 3476938"/>
                <a:gd name="connsiteX0" fmla="*/ 0 w 504474"/>
                <a:gd name="connsiteY0" fmla="*/ 3476938 h 3476938"/>
                <a:gd name="connsiteX1" fmla="*/ 28575 w 504474"/>
                <a:gd name="connsiteY1" fmla="*/ 2889564 h 3476938"/>
                <a:gd name="connsiteX2" fmla="*/ 52074 w 504474"/>
                <a:gd name="connsiteY2" fmla="*/ 1935806 h 3476938"/>
                <a:gd name="connsiteX3" fmla="*/ 189808 w 504474"/>
                <a:gd name="connsiteY3" fmla="*/ 275305 h 3476938"/>
                <a:gd name="connsiteX4" fmla="*/ 503547 w 504474"/>
                <a:gd name="connsiteY4" fmla="*/ 237609 h 3476938"/>
                <a:gd name="connsiteX0" fmla="*/ 0 w 504474"/>
                <a:gd name="connsiteY0" fmla="*/ 3476938 h 3476938"/>
                <a:gd name="connsiteX1" fmla="*/ 13220 w 504474"/>
                <a:gd name="connsiteY1" fmla="*/ 2917060 h 3476938"/>
                <a:gd name="connsiteX2" fmla="*/ 52074 w 504474"/>
                <a:gd name="connsiteY2" fmla="*/ 1935806 h 3476938"/>
                <a:gd name="connsiteX3" fmla="*/ 189808 w 504474"/>
                <a:gd name="connsiteY3" fmla="*/ 275305 h 3476938"/>
                <a:gd name="connsiteX4" fmla="*/ 503547 w 504474"/>
                <a:gd name="connsiteY4" fmla="*/ 237609 h 3476938"/>
                <a:gd name="connsiteX0" fmla="*/ 0 w 504473"/>
                <a:gd name="connsiteY0" fmla="*/ 3476938 h 3476938"/>
                <a:gd name="connsiteX1" fmla="*/ 13220 w 504473"/>
                <a:gd name="connsiteY1" fmla="*/ 2917060 h 3476938"/>
                <a:gd name="connsiteX2" fmla="*/ 52074 w 504473"/>
                <a:gd name="connsiteY2" fmla="*/ 1935806 h 3476938"/>
                <a:gd name="connsiteX3" fmla="*/ 189808 w 504473"/>
                <a:gd name="connsiteY3" fmla="*/ 275305 h 3476938"/>
                <a:gd name="connsiteX4" fmla="*/ 503546 w 504473"/>
                <a:gd name="connsiteY4" fmla="*/ 291325 h 347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473" h="3476938">
                  <a:moveTo>
                    <a:pt x="0" y="3476938"/>
                  </a:moveTo>
                  <a:cubicBezTo>
                    <a:pt x="11509" y="3378249"/>
                    <a:pt x="4541" y="3173915"/>
                    <a:pt x="13220" y="2917060"/>
                  </a:cubicBezTo>
                  <a:cubicBezTo>
                    <a:pt x="21899" y="2660205"/>
                    <a:pt x="22643" y="2376099"/>
                    <a:pt x="52074" y="1935806"/>
                  </a:cubicBezTo>
                  <a:cubicBezTo>
                    <a:pt x="81505" y="1495514"/>
                    <a:pt x="114776" y="598335"/>
                    <a:pt x="189808" y="275305"/>
                  </a:cubicBezTo>
                  <a:cubicBezTo>
                    <a:pt x="260636" y="0"/>
                    <a:pt x="504473" y="289051"/>
                    <a:pt x="503546" y="291325"/>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64" name="Group 76"/>
          <p:cNvGrpSpPr>
            <a:grpSpLocks/>
          </p:cNvGrpSpPr>
          <p:nvPr/>
        </p:nvGrpSpPr>
        <p:grpSpPr bwMode="auto">
          <a:xfrm>
            <a:off x="2805113" y="1604963"/>
            <a:ext cx="1243012" cy="539750"/>
            <a:chOff x="2771800" y="1131426"/>
            <a:chExt cx="1243843" cy="538902"/>
          </a:xfrm>
        </p:grpSpPr>
        <p:sp>
          <p:nvSpPr>
            <p:cNvPr id="13390" name="Freeform 79"/>
            <p:cNvSpPr>
              <a:spLocks/>
            </p:cNvSpPr>
            <p:nvPr/>
          </p:nvSpPr>
          <p:spPr bwMode="auto">
            <a:xfrm>
              <a:off x="2858134" y="1131426"/>
              <a:ext cx="1157509" cy="372177"/>
            </a:xfrm>
            <a:custGeom>
              <a:avLst/>
              <a:gdLst>
                <a:gd name="T0" fmla="*/ 36905 w 10068"/>
                <a:gd name="T1" fmla="*/ 216660 h 9106"/>
                <a:gd name="T2" fmla="*/ 157048 w 10068"/>
                <a:gd name="T3" fmla="*/ 13569 h 9106"/>
                <a:gd name="T4" fmla="*/ 988964 w 10068"/>
                <a:gd name="T5" fmla="*/ 50272 h 9106"/>
                <a:gd name="T6" fmla="*/ 1149691 w 10068"/>
                <a:gd name="T7" fmla="*/ 372177 h 9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68" h="9106">
                  <a:moveTo>
                    <a:pt x="321" y="5301"/>
                  </a:moveTo>
                  <a:cubicBezTo>
                    <a:pt x="381" y="4634"/>
                    <a:pt x="0" y="1204"/>
                    <a:pt x="1366" y="332"/>
                  </a:cubicBezTo>
                  <a:cubicBezTo>
                    <a:pt x="2889" y="0"/>
                    <a:pt x="7133" y="38"/>
                    <a:pt x="8602" y="1230"/>
                  </a:cubicBezTo>
                  <a:cubicBezTo>
                    <a:pt x="10068" y="1415"/>
                    <a:pt x="9915" y="9018"/>
                    <a:pt x="10000" y="9106"/>
                  </a:cubicBezTo>
                </a:path>
              </a:pathLst>
            </a:custGeom>
            <a:noFill/>
            <a:ln w="28575" cap="flat" cmpd="sng">
              <a:solidFill>
                <a:schemeClr val="tx1"/>
              </a:solidFill>
              <a:prstDash val="solid"/>
              <a:round/>
              <a:headEnd/>
              <a:tailEnd/>
            </a:ln>
          </p:spPr>
          <p:txBody>
            <a:bodyPr wrap="none" lIns="0" tIns="0" rIns="0" bIns="0"/>
            <a:lstStyle/>
            <a:p>
              <a:endParaRPr lang="en-US" dirty="0">
                <a:solidFill>
                  <a:schemeClr val="tx1"/>
                </a:solidFill>
              </a:endParaRPr>
            </a:p>
          </p:txBody>
        </p:sp>
        <p:grpSp>
          <p:nvGrpSpPr>
            <p:cNvPr id="73" name="Group 44"/>
            <p:cNvGrpSpPr>
              <a:grpSpLocks/>
            </p:cNvGrpSpPr>
            <p:nvPr/>
          </p:nvGrpSpPr>
          <p:grpSpPr bwMode="auto">
            <a:xfrm>
              <a:off x="2771812" y="1346496"/>
              <a:ext cx="244476" cy="323853"/>
              <a:chOff x="2708" y="1709"/>
              <a:chExt cx="232" cy="317"/>
            </a:xfrm>
            <a:solidFill>
              <a:schemeClr val="tx1">
                <a:lumMod val="95000"/>
                <a:lumOff val="5000"/>
              </a:schemeClr>
            </a:solidFill>
          </p:grpSpPr>
          <p:grpSp>
            <p:nvGrpSpPr>
              <p:cNvPr id="74" name="Group 45"/>
              <p:cNvGrpSpPr>
                <a:grpSpLocks/>
              </p:cNvGrpSpPr>
              <p:nvPr/>
            </p:nvGrpSpPr>
            <p:grpSpPr bwMode="auto">
              <a:xfrm>
                <a:off x="2841" y="1775"/>
                <a:ext cx="57" cy="44"/>
                <a:chOff x="2841" y="1775"/>
                <a:chExt cx="57" cy="44"/>
              </a:xfrm>
              <a:grpFill/>
            </p:grpSpPr>
            <p:sp>
              <p:nvSpPr>
                <p:cNvPr id="112" name="AutoShape 46"/>
                <p:cNvSpPr>
                  <a:spLocks noChangeArrowheads="1"/>
                </p:cNvSpPr>
                <p:nvPr/>
              </p:nvSpPr>
              <p:spPr bwMode="auto">
                <a:xfrm flipV="1">
                  <a:off x="2841"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pFill/>
                <a:ln>
                  <a:noFill/>
                </a:ln>
                <a:extLst/>
              </p:spPr>
              <p:txBody>
                <a:bodyPr wrap="none" anchor="ctr"/>
                <a:lstStyle/>
                <a:p>
                  <a:pPr>
                    <a:defRPr/>
                  </a:pPr>
                  <a:endParaRPr lang="en-CA" dirty="0">
                    <a:solidFill>
                      <a:schemeClr val="tx1"/>
                    </a:solidFill>
                    <a:latin typeface="Arial" charset="0"/>
                  </a:endParaRPr>
                </a:p>
              </p:txBody>
            </p:sp>
            <p:sp>
              <p:nvSpPr>
                <p:cNvPr id="113" name="Oval 47"/>
                <p:cNvSpPr>
                  <a:spLocks noChangeArrowheads="1"/>
                </p:cNvSpPr>
                <p:nvPr/>
              </p:nvSpPr>
              <p:spPr bwMode="auto">
                <a:xfrm>
                  <a:off x="2867" y="1779"/>
                  <a:ext cx="6" cy="6"/>
                </a:xfrm>
                <a:prstGeom prst="ellipse">
                  <a:avLst/>
                </a:prstGeom>
                <a:grpFill/>
                <a:ln>
                  <a:noFill/>
                </a:ln>
                <a:extLst/>
              </p:spPr>
              <p:txBody>
                <a:bodyPr wrap="none" anchor="ctr"/>
                <a:lstStyle/>
                <a:p>
                  <a:pPr>
                    <a:defRPr/>
                  </a:pPr>
                  <a:endParaRPr lang="en-US" dirty="0">
                    <a:solidFill>
                      <a:schemeClr val="tx1"/>
                    </a:solidFill>
                    <a:latin typeface="Arial" charset="0"/>
                  </a:endParaRPr>
                </a:p>
              </p:txBody>
            </p:sp>
          </p:grpSp>
          <p:sp>
            <p:nvSpPr>
              <p:cNvPr id="81" name="Rectangle 48"/>
              <p:cNvSpPr>
                <a:spLocks noChangeArrowheads="1"/>
              </p:cNvSpPr>
              <p:nvPr/>
            </p:nvSpPr>
            <p:spPr bwMode="auto">
              <a:xfrm>
                <a:off x="2791" y="1709"/>
                <a:ext cx="66" cy="70"/>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nvGrpSpPr>
              <p:cNvPr id="76" name="Group 49"/>
              <p:cNvGrpSpPr>
                <a:grpSpLocks/>
              </p:cNvGrpSpPr>
              <p:nvPr/>
            </p:nvGrpSpPr>
            <p:grpSpPr bwMode="auto">
              <a:xfrm>
                <a:off x="2750" y="1775"/>
                <a:ext cx="57" cy="44"/>
                <a:chOff x="2750" y="1775"/>
                <a:chExt cx="57" cy="44"/>
              </a:xfrm>
              <a:grpFill/>
            </p:grpSpPr>
            <p:sp>
              <p:nvSpPr>
                <p:cNvPr id="110" name="AutoShape 50"/>
                <p:cNvSpPr>
                  <a:spLocks noChangeArrowheads="1"/>
                </p:cNvSpPr>
                <p:nvPr/>
              </p:nvSpPr>
              <p:spPr bwMode="auto">
                <a:xfrm flipV="1">
                  <a:off x="2750" y="1775"/>
                  <a:ext cx="57"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3 w 21600"/>
                    <a:gd name="T13" fmla="*/ 5891 h 21600"/>
                    <a:gd name="T14" fmla="*/ 15537 w 21600"/>
                    <a:gd name="T15" fmla="*/ 15709 h 21600"/>
                  </a:gdLst>
                  <a:ahLst/>
                  <a:cxnLst>
                    <a:cxn ang="T8">
                      <a:pos x="T0" y="T1"/>
                    </a:cxn>
                    <a:cxn ang="T9">
                      <a:pos x="T2" y="T3"/>
                    </a:cxn>
                    <a:cxn ang="T10">
                      <a:pos x="T4" y="T5"/>
                    </a:cxn>
                    <a:cxn ang="T11">
                      <a:pos x="T6" y="T7"/>
                    </a:cxn>
                  </a:cxnLst>
                  <a:rect l="T12" t="T13" r="T14" b="T15"/>
                  <a:pathLst>
                    <a:path w="21600" h="21600">
                      <a:moveTo>
                        <a:pt x="0" y="0"/>
                      </a:moveTo>
                      <a:lnTo>
                        <a:pt x="8220" y="21600"/>
                      </a:lnTo>
                      <a:lnTo>
                        <a:pt x="13380" y="21600"/>
                      </a:lnTo>
                      <a:lnTo>
                        <a:pt x="21600" y="0"/>
                      </a:lnTo>
                      <a:close/>
                    </a:path>
                  </a:pathLst>
                </a:custGeom>
                <a:grpFill/>
                <a:ln>
                  <a:noFill/>
                </a:ln>
                <a:extLst/>
              </p:spPr>
              <p:txBody>
                <a:bodyPr wrap="none" anchor="ctr"/>
                <a:lstStyle/>
                <a:p>
                  <a:pPr>
                    <a:defRPr/>
                  </a:pPr>
                  <a:endParaRPr lang="en-CA" dirty="0">
                    <a:solidFill>
                      <a:schemeClr val="tx1"/>
                    </a:solidFill>
                    <a:latin typeface="Arial" charset="0"/>
                  </a:endParaRPr>
                </a:p>
              </p:txBody>
            </p:sp>
            <p:sp>
              <p:nvSpPr>
                <p:cNvPr id="111" name="Oval 51"/>
                <p:cNvSpPr>
                  <a:spLocks noChangeArrowheads="1"/>
                </p:cNvSpPr>
                <p:nvPr/>
              </p:nvSpPr>
              <p:spPr bwMode="auto">
                <a:xfrm>
                  <a:off x="2775" y="1779"/>
                  <a:ext cx="6" cy="6"/>
                </a:xfrm>
                <a:prstGeom prst="ellipse">
                  <a:avLst/>
                </a:prstGeom>
                <a:grpFill/>
                <a:ln>
                  <a:noFill/>
                </a:ln>
                <a:extLst/>
              </p:spPr>
              <p:txBody>
                <a:bodyPr wrap="none" anchor="ctr"/>
                <a:lstStyle/>
                <a:p>
                  <a:pPr>
                    <a:defRPr/>
                  </a:pPr>
                  <a:endParaRPr lang="en-US" dirty="0">
                    <a:solidFill>
                      <a:schemeClr val="tx1"/>
                    </a:solidFill>
                    <a:latin typeface="Arial" charset="0"/>
                  </a:endParaRPr>
                </a:p>
              </p:txBody>
            </p:sp>
          </p:grpSp>
          <p:sp>
            <p:nvSpPr>
              <p:cNvPr id="83" name="Rectangle 52"/>
              <p:cNvSpPr>
                <a:spLocks noChangeArrowheads="1"/>
              </p:cNvSpPr>
              <p:nvPr/>
            </p:nvSpPr>
            <p:spPr bwMode="auto">
              <a:xfrm rot="-240000">
                <a:off x="2791" y="1775"/>
                <a:ext cx="66" cy="4"/>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84" name="Rectangle 53"/>
              <p:cNvSpPr>
                <a:spLocks noChangeArrowheads="1"/>
              </p:cNvSpPr>
              <p:nvPr/>
            </p:nvSpPr>
            <p:spPr bwMode="auto">
              <a:xfrm>
                <a:off x="2785" y="1775"/>
                <a:ext cx="78" cy="4"/>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85" name="Rectangle 54"/>
              <p:cNvSpPr>
                <a:spLocks noChangeArrowheads="1"/>
              </p:cNvSpPr>
              <p:nvPr/>
            </p:nvSpPr>
            <p:spPr bwMode="auto">
              <a:xfrm>
                <a:off x="2785" y="1779"/>
                <a:ext cx="78" cy="8"/>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86" name="AutoShape 55"/>
              <p:cNvSpPr>
                <a:spLocks noChangeArrowheads="1"/>
              </p:cNvSpPr>
              <p:nvPr/>
            </p:nvSpPr>
            <p:spPr bwMode="auto">
              <a:xfrm flipV="1">
                <a:off x="2714" y="1787"/>
                <a:ext cx="220"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02 w 21600"/>
                  <a:gd name="T13" fmla="*/ 5290 h 21600"/>
                  <a:gd name="T14" fmla="*/ 16298 w 21600"/>
                  <a:gd name="T15" fmla="*/ 16310 h 21600"/>
                </a:gdLst>
                <a:ahLst/>
                <a:cxnLst>
                  <a:cxn ang="T8">
                    <a:pos x="T0" y="T1"/>
                  </a:cxn>
                  <a:cxn ang="T9">
                    <a:pos x="T2" y="T3"/>
                  </a:cxn>
                  <a:cxn ang="T10">
                    <a:pos x="T4" y="T5"/>
                  </a:cxn>
                  <a:cxn ang="T11">
                    <a:pos x="T6" y="T7"/>
                  </a:cxn>
                </a:cxnLst>
                <a:rect l="T12" t="T13" r="T14" b="T15"/>
                <a:pathLst>
                  <a:path w="21600" h="21600">
                    <a:moveTo>
                      <a:pt x="0" y="0"/>
                    </a:moveTo>
                    <a:lnTo>
                      <a:pt x="6941" y="21600"/>
                    </a:lnTo>
                    <a:lnTo>
                      <a:pt x="14659" y="21600"/>
                    </a:lnTo>
                    <a:lnTo>
                      <a:pt x="21600" y="0"/>
                    </a:lnTo>
                    <a:close/>
                  </a:path>
                </a:pathLst>
              </a:custGeom>
              <a:grpFill/>
              <a:ln>
                <a:noFill/>
              </a:ln>
              <a:extLst/>
            </p:spPr>
            <p:txBody>
              <a:bodyPr wrap="none" anchor="ctr"/>
              <a:lstStyle/>
              <a:p>
                <a:pPr>
                  <a:defRPr/>
                </a:pPr>
                <a:endParaRPr lang="en-CA" dirty="0">
                  <a:solidFill>
                    <a:schemeClr val="tx1"/>
                  </a:solidFill>
                  <a:latin typeface="Arial" charset="0"/>
                </a:endParaRPr>
              </a:p>
            </p:txBody>
          </p:sp>
          <p:sp>
            <p:nvSpPr>
              <p:cNvPr id="87" name="Rectangle 56"/>
              <p:cNvSpPr>
                <a:spLocks noChangeArrowheads="1"/>
              </p:cNvSpPr>
              <p:nvPr/>
            </p:nvSpPr>
            <p:spPr bwMode="auto">
              <a:xfrm>
                <a:off x="2712" y="1836"/>
                <a:ext cx="224" cy="10"/>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nvGrpSpPr>
              <p:cNvPr id="77" name="Group 57"/>
              <p:cNvGrpSpPr>
                <a:grpSpLocks/>
              </p:cNvGrpSpPr>
              <p:nvPr/>
            </p:nvGrpSpPr>
            <p:grpSpPr bwMode="auto">
              <a:xfrm>
                <a:off x="2715" y="1845"/>
                <a:ext cx="218" cy="169"/>
                <a:chOff x="2715" y="1845"/>
                <a:chExt cx="218" cy="169"/>
              </a:xfrm>
              <a:grpFill/>
            </p:grpSpPr>
            <p:sp>
              <p:nvSpPr>
                <p:cNvPr id="103" name="Rectangle 58"/>
                <p:cNvSpPr>
                  <a:spLocks noChangeArrowheads="1"/>
                </p:cNvSpPr>
                <p:nvPr/>
              </p:nvSpPr>
              <p:spPr bwMode="auto">
                <a:xfrm>
                  <a:off x="2716" y="1847"/>
                  <a:ext cx="216" cy="167"/>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nvGrpSpPr>
                <p:cNvPr id="78" name="Group 59"/>
                <p:cNvGrpSpPr>
                  <a:grpSpLocks/>
                </p:cNvGrpSpPr>
                <p:nvPr/>
              </p:nvGrpSpPr>
              <p:grpSpPr bwMode="auto">
                <a:xfrm>
                  <a:off x="2715" y="1845"/>
                  <a:ext cx="218" cy="85"/>
                  <a:chOff x="2715" y="1845"/>
                  <a:chExt cx="218" cy="85"/>
                </a:xfrm>
                <a:grpFill/>
              </p:grpSpPr>
              <p:sp>
                <p:nvSpPr>
                  <p:cNvPr id="105" name="Rectangle 60"/>
                  <p:cNvSpPr>
                    <a:spLocks noChangeArrowheads="1"/>
                  </p:cNvSpPr>
                  <p:nvPr/>
                </p:nvSpPr>
                <p:spPr bwMode="auto">
                  <a:xfrm>
                    <a:off x="2715" y="1845"/>
                    <a:ext cx="43" cy="85"/>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6" name="Rectangle 61"/>
                  <p:cNvSpPr>
                    <a:spLocks noChangeArrowheads="1"/>
                  </p:cNvSpPr>
                  <p:nvPr/>
                </p:nvSpPr>
                <p:spPr bwMode="auto">
                  <a:xfrm>
                    <a:off x="2758" y="1845"/>
                    <a:ext cx="44" cy="85"/>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7" name="Rectangle 62"/>
                  <p:cNvSpPr>
                    <a:spLocks noChangeArrowheads="1"/>
                  </p:cNvSpPr>
                  <p:nvPr/>
                </p:nvSpPr>
                <p:spPr bwMode="auto">
                  <a:xfrm>
                    <a:off x="2802" y="1845"/>
                    <a:ext cx="44" cy="85"/>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8" name="Rectangle 63"/>
                  <p:cNvSpPr>
                    <a:spLocks noChangeArrowheads="1"/>
                  </p:cNvSpPr>
                  <p:nvPr/>
                </p:nvSpPr>
                <p:spPr bwMode="auto">
                  <a:xfrm>
                    <a:off x="2846" y="1845"/>
                    <a:ext cx="44" cy="85"/>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9" name="Rectangle 64"/>
                  <p:cNvSpPr>
                    <a:spLocks noChangeArrowheads="1"/>
                  </p:cNvSpPr>
                  <p:nvPr/>
                </p:nvSpPr>
                <p:spPr bwMode="auto">
                  <a:xfrm>
                    <a:off x="2890" y="1845"/>
                    <a:ext cx="43" cy="85"/>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grpSp>
          <p:grpSp>
            <p:nvGrpSpPr>
              <p:cNvPr id="79" name="Group 65"/>
              <p:cNvGrpSpPr>
                <a:grpSpLocks/>
              </p:cNvGrpSpPr>
              <p:nvPr/>
            </p:nvGrpSpPr>
            <p:grpSpPr bwMode="auto">
              <a:xfrm>
                <a:off x="2708" y="2015"/>
                <a:ext cx="232" cy="11"/>
                <a:chOff x="2708" y="2015"/>
                <a:chExt cx="232" cy="11"/>
              </a:xfrm>
              <a:grpFill/>
            </p:grpSpPr>
            <p:sp>
              <p:nvSpPr>
                <p:cNvPr id="101" name="Rectangle 66"/>
                <p:cNvSpPr>
                  <a:spLocks noChangeArrowheads="1"/>
                </p:cNvSpPr>
                <p:nvPr/>
              </p:nvSpPr>
              <p:spPr bwMode="auto">
                <a:xfrm>
                  <a:off x="2708" y="2015"/>
                  <a:ext cx="232" cy="3"/>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2" name="Rectangle 67"/>
                <p:cNvSpPr>
                  <a:spLocks noChangeArrowheads="1"/>
                </p:cNvSpPr>
                <p:nvPr/>
              </p:nvSpPr>
              <p:spPr bwMode="auto">
                <a:xfrm>
                  <a:off x="2708" y="2017"/>
                  <a:ext cx="232" cy="9"/>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sp>
            <p:nvSpPr>
              <p:cNvPr id="90" name="Rectangle 68"/>
              <p:cNvSpPr>
                <a:spLocks noChangeArrowheads="1"/>
              </p:cNvSpPr>
              <p:nvPr/>
            </p:nvSpPr>
            <p:spPr bwMode="auto">
              <a:xfrm rot="-240000">
                <a:off x="2791" y="1729"/>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1" name="Rectangle 69"/>
              <p:cNvSpPr>
                <a:spLocks noChangeArrowheads="1"/>
              </p:cNvSpPr>
              <p:nvPr/>
            </p:nvSpPr>
            <p:spPr bwMode="auto">
              <a:xfrm rot="-240000">
                <a:off x="2791" y="1735"/>
                <a:ext cx="66" cy="3"/>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2" name="Rectangle 70"/>
              <p:cNvSpPr>
                <a:spLocks noChangeArrowheads="1"/>
              </p:cNvSpPr>
              <p:nvPr/>
            </p:nvSpPr>
            <p:spPr bwMode="auto">
              <a:xfrm rot="-240000">
                <a:off x="2791" y="1741"/>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3" name="Rectangle 71"/>
              <p:cNvSpPr>
                <a:spLocks noChangeArrowheads="1"/>
              </p:cNvSpPr>
              <p:nvPr/>
            </p:nvSpPr>
            <p:spPr bwMode="auto">
              <a:xfrm rot="-240000">
                <a:off x="2791" y="1747"/>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4" name="Rectangle 72"/>
              <p:cNvSpPr>
                <a:spLocks noChangeArrowheads="1"/>
              </p:cNvSpPr>
              <p:nvPr/>
            </p:nvSpPr>
            <p:spPr bwMode="auto">
              <a:xfrm rot="-240000">
                <a:off x="2791" y="1752"/>
                <a:ext cx="66" cy="3"/>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5" name="Rectangle 73"/>
              <p:cNvSpPr>
                <a:spLocks noChangeArrowheads="1"/>
              </p:cNvSpPr>
              <p:nvPr/>
            </p:nvSpPr>
            <p:spPr bwMode="auto">
              <a:xfrm rot="-240000">
                <a:off x="2791" y="1759"/>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6" name="Rectangle 74"/>
              <p:cNvSpPr>
                <a:spLocks noChangeArrowheads="1"/>
              </p:cNvSpPr>
              <p:nvPr/>
            </p:nvSpPr>
            <p:spPr bwMode="auto">
              <a:xfrm rot="-240000">
                <a:off x="2791" y="1763"/>
                <a:ext cx="66" cy="4"/>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7" name="Rectangle 75"/>
              <p:cNvSpPr>
                <a:spLocks noChangeArrowheads="1"/>
              </p:cNvSpPr>
              <p:nvPr/>
            </p:nvSpPr>
            <p:spPr bwMode="auto">
              <a:xfrm rot="-240000">
                <a:off x="2791" y="1769"/>
                <a:ext cx="66" cy="4"/>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8" name="Rectangle 76"/>
              <p:cNvSpPr>
                <a:spLocks noChangeArrowheads="1"/>
              </p:cNvSpPr>
              <p:nvPr/>
            </p:nvSpPr>
            <p:spPr bwMode="auto">
              <a:xfrm rot="-240000">
                <a:off x="2791" y="1723"/>
                <a:ext cx="66" cy="3"/>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99" name="Rectangle 77"/>
              <p:cNvSpPr>
                <a:spLocks noChangeArrowheads="1"/>
              </p:cNvSpPr>
              <p:nvPr/>
            </p:nvSpPr>
            <p:spPr bwMode="auto">
              <a:xfrm rot="-240000">
                <a:off x="2791" y="1717"/>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sp>
            <p:nvSpPr>
              <p:cNvPr id="100" name="Rectangle 78"/>
              <p:cNvSpPr>
                <a:spLocks noChangeArrowheads="1"/>
              </p:cNvSpPr>
              <p:nvPr/>
            </p:nvSpPr>
            <p:spPr bwMode="auto">
              <a:xfrm rot="-240000">
                <a:off x="2791" y="1711"/>
                <a:ext cx="66" cy="2"/>
              </a:xfrm>
              <a:prstGeom prst="rect">
                <a:avLst/>
              </a:prstGeom>
              <a:grpFill/>
              <a:ln>
                <a:noFill/>
              </a:ln>
              <a:extLst/>
            </p:spPr>
            <p:txBody>
              <a:bodyPr wrap="none" anchor="ctr"/>
              <a:lstStyle/>
              <a:p>
                <a:pPr>
                  <a:defRPr/>
                </a:pPr>
                <a:endParaRPr lang="en-US" dirty="0">
                  <a:solidFill>
                    <a:schemeClr val="tx1"/>
                  </a:solidFill>
                  <a:latin typeface="Arial" charset="0"/>
                </a:endParaRPr>
              </a:p>
            </p:txBody>
          </p:sp>
        </p:grpSp>
      </p:grpSp>
      <p:grpSp>
        <p:nvGrpSpPr>
          <p:cNvPr id="80" name="Group 34"/>
          <p:cNvGrpSpPr>
            <a:grpSpLocks/>
          </p:cNvGrpSpPr>
          <p:nvPr/>
        </p:nvGrpSpPr>
        <p:grpSpPr bwMode="auto">
          <a:xfrm>
            <a:off x="2774950" y="2155825"/>
            <a:ext cx="358775" cy="2446338"/>
            <a:chOff x="3506788" y="2133600"/>
            <a:chExt cx="663575" cy="2314575"/>
          </a:xfrm>
        </p:grpSpPr>
        <p:sp>
          <p:nvSpPr>
            <p:cNvPr id="115" name="Freeform 114"/>
            <p:cNvSpPr/>
            <p:nvPr/>
          </p:nvSpPr>
          <p:spPr bwMode="auto">
            <a:xfrm>
              <a:off x="3506788" y="2133600"/>
              <a:ext cx="660640" cy="57826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6" name="Freeform 115"/>
            <p:cNvSpPr/>
            <p:nvPr/>
          </p:nvSpPr>
          <p:spPr bwMode="auto">
            <a:xfrm>
              <a:off x="3509725" y="2713370"/>
              <a:ext cx="660638" cy="57977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7" name="Freeform 116"/>
            <p:cNvSpPr/>
            <p:nvPr/>
          </p:nvSpPr>
          <p:spPr bwMode="auto">
            <a:xfrm>
              <a:off x="3506788" y="3293140"/>
              <a:ext cx="660640" cy="576766"/>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8" name="Freeform 117"/>
            <p:cNvSpPr/>
            <p:nvPr/>
          </p:nvSpPr>
          <p:spPr bwMode="auto">
            <a:xfrm>
              <a:off x="3506788" y="3869906"/>
              <a:ext cx="660640" cy="57826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82" name="Group 38"/>
          <p:cNvGrpSpPr>
            <a:grpSpLocks/>
          </p:cNvGrpSpPr>
          <p:nvPr/>
        </p:nvGrpSpPr>
        <p:grpSpPr bwMode="auto">
          <a:xfrm>
            <a:off x="2773363" y="2155825"/>
            <a:ext cx="358775" cy="2446338"/>
            <a:chOff x="3505200" y="2133600"/>
            <a:chExt cx="663575" cy="2314575"/>
          </a:xfrm>
        </p:grpSpPr>
        <p:sp>
          <p:nvSpPr>
            <p:cNvPr id="120" name="Freeform 119"/>
            <p:cNvSpPr/>
            <p:nvPr/>
          </p:nvSpPr>
          <p:spPr bwMode="auto">
            <a:xfrm flipH="1">
              <a:off x="3508135" y="2133600"/>
              <a:ext cx="660640" cy="57826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1" name="Freeform 120"/>
            <p:cNvSpPr/>
            <p:nvPr/>
          </p:nvSpPr>
          <p:spPr bwMode="auto">
            <a:xfrm flipH="1">
              <a:off x="3505200" y="2713370"/>
              <a:ext cx="660638" cy="579770"/>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2" name="Freeform 121"/>
            <p:cNvSpPr/>
            <p:nvPr/>
          </p:nvSpPr>
          <p:spPr bwMode="auto">
            <a:xfrm flipH="1">
              <a:off x="3508135" y="3293140"/>
              <a:ext cx="660640" cy="576766"/>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3" name="Freeform 122"/>
            <p:cNvSpPr/>
            <p:nvPr/>
          </p:nvSpPr>
          <p:spPr bwMode="auto">
            <a:xfrm flipH="1">
              <a:off x="3508135" y="3869906"/>
              <a:ext cx="660640" cy="578269"/>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prstDash val="solid"/>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88" name="Group 59"/>
          <p:cNvGrpSpPr>
            <a:grpSpLocks/>
          </p:cNvGrpSpPr>
          <p:nvPr/>
        </p:nvGrpSpPr>
        <p:grpSpPr bwMode="auto">
          <a:xfrm>
            <a:off x="2773363" y="2159000"/>
            <a:ext cx="360362" cy="3060700"/>
            <a:chOff x="7119934" y="1965278"/>
            <a:chExt cx="664371" cy="3278236"/>
          </a:xfrm>
        </p:grpSpPr>
        <p:sp>
          <p:nvSpPr>
            <p:cNvPr id="125" name="Freeform 124"/>
            <p:cNvSpPr/>
            <p:nvPr/>
          </p:nvSpPr>
          <p:spPr>
            <a:xfrm>
              <a:off x="7122860" y="1965278"/>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6" name="Freeform 125"/>
            <p:cNvSpPr/>
            <p:nvPr/>
          </p:nvSpPr>
          <p:spPr>
            <a:xfrm>
              <a:off x="7125787" y="2621605"/>
              <a:ext cx="658518" cy="6563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7" name="Freeform 126"/>
            <p:cNvSpPr/>
            <p:nvPr/>
          </p:nvSpPr>
          <p:spPr>
            <a:xfrm>
              <a:off x="7122860" y="3277933"/>
              <a:ext cx="658519" cy="6529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8" name="Freeform 127"/>
            <p:cNvSpPr/>
            <p:nvPr/>
          </p:nvSpPr>
          <p:spPr>
            <a:xfrm>
              <a:off x="7122860" y="3930859"/>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9" name="Freeform 128"/>
            <p:cNvSpPr/>
            <p:nvPr/>
          </p:nvSpPr>
          <p:spPr>
            <a:xfrm>
              <a:off x="7119934" y="4588888"/>
              <a:ext cx="658518" cy="654626"/>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6600FF"/>
              </a:solidFill>
              <a:prstDash val="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89" name="Group 75"/>
          <p:cNvGrpSpPr>
            <a:grpSpLocks/>
          </p:cNvGrpSpPr>
          <p:nvPr/>
        </p:nvGrpSpPr>
        <p:grpSpPr bwMode="auto">
          <a:xfrm flipH="1">
            <a:off x="2773363" y="2159000"/>
            <a:ext cx="360362" cy="3060700"/>
            <a:chOff x="7119934" y="1965278"/>
            <a:chExt cx="664371" cy="3278236"/>
          </a:xfrm>
        </p:grpSpPr>
        <p:sp>
          <p:nvSpPr>
            <p:cNvPr id="131" name="Freeform 130"/>
            <p:cNvSpPr/>
            <p:nvPr/>
          </p:nvSpPr>
          <p:spPr>
            <a:xfrm>
              <a:off x="7122860" y="1965278"/>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alpha val="74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2" name="Freeform 131"/>
            <p:cNvSpPr/>
            <p:nvPr/>
          </p:nvSpPr>
          <p:spPr>
            <a:xfrm>
              <a:off x="7125787" y="2621605"/>
              <a:ext cx="658518" cy="6563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alpha val="74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3" name="Freeform 132"/>
            <p:cNvSpPr/>
            <p:nvPr/>
          </p:nvSpPr>
          <p:spPr>
            <a:xfrm>
              <a:off x="7122860" y="3277933"/>
              <a:ext cx="658519" cy="6529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alpha val="74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4" name="Freeform 133"/>
            <p:cNvSpPr/>
            <p:nvPr/>
          </p:nvSpPr>
          <p:spPr>
            <a:xfrm>
              <a:off x="7122860" y="3930859"/>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6600FF">
                  <a:alpha val="74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5" name="Freeform 134"/>
            <p:cNvSpPr/>
            <p:nvPr/>
          </p:nvSpPr>
          <p:spPr>
            <a:xfrm>
              <a:off x="7119934" y="4588888"/>
              <a:ext cx="658518" cy="654626"/>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6600FF">
                  <a:alpha val="74000"/>
                </a:srgbClr>
              </a:solidFill>
              <a:prstDash val="dash"/>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13312" name="Group 59"/>
          <p:cNvGrpSpPr>
            <a:grpSpLocks/>
          </p:cNvGrpSpPr>
          <p:nvPr/>
        </p:nvGrpSpPr>
        <p:grpSpPr bwMode="auto">
          <a:xfrm>
            <a:off x="2773363" y="2159000"/>
            <a:ext cx="360362" cy="3060700"/>
            <a:chOff x="7119934" y="1965278"/>
            <a:chExt cx="664371" cy="3278236"/>
          </a:xfrm>
        </p:grpSpPr>
        <p:sp>
          <p:nvSpPr>
            <p:cNvPr id="137" name="Freeform 136"/>
            <p:cNvSpPr/>
            <p:nvPr/>
          </p:nvSpPr>
          <p:spPr>
            <a:xfrm>
              <a:off x="7122860" y="1965278"/>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8" name="Freeform 137"/>
            <p:cNvSpPr/>
            <p:nvPr/>
          </p:nvSpPr>
          <p:spPr>
            <a:xfrm>
              <a:off x="7125787" y="2621605"/>
              <a:ext cx="658518" cy="6563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9" name="Freeform 138"/>
            <p:cNvSpPr/>
            <p:nvPr/>
          </p:nvSpPr>
          <p:spPr>
            <a:xfrm>
              <a:off x="7122860" y="3277933"/>
              <a:ext cx="658519" cy="652927"/>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40" name="Freeform 139"/>
            <p:cNvSpPr/>
            <p:nvPr/>
          </p:nvSpPr>
          <p:spPr>
            <a:xfrm>
              <a:off x="7122860" y="3930859"/>
              <a:ext cx="658519" cy="654628"/>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41" name="Freeform 140"/>
            <p:cNvSpPr/>
            <p:nvPr/>
          </p:nvSpPr>
          <p:spPr>
            <a:xfrm>
              <a:off x="7119934" y="4588888"/>
              <a:ext cx="658518" cy="654626"/>
            </a:xfrm>
            <a:custGeom>
              <a:avLst/>
              <a:gdLst>
                <a:gd name="connsiteX0" fmla="*/ 329821 w 659642"/>
                <a:gd name="connsiteY0" fmla="*/ 0 h 655092"/>
                <a:gd name="connsiteX1" fmla="*/ 657367 w 659642"/>
                <a:gd name="connsiteY1" fmla="*/ 54591 h 655092"/>
                <a:gd name="connsiteX2" fmla="*/ 329821 w 659642"/>
                <a:gd name="connsiteY2" fmla="*/ 109182 h 655092"/>
                <a:gd name="connsiteX3" fmla="*/ 15922 w 659642"/>
                <a:gd name="connsiteY3" fmla="*/ 163773 h 655092"/>
                <a:gd name="connsiteX4" fmla="*/ 329821 w 659642"/>
                <a:gd name="connsiteY4" fmla="*/ 218364 h 655092"/>
                <a:gd name="connsiteX5" fmla="*/ 657367 w 659642"/>
                <a:gd name="connsiteY5" fmla="*/ 272955 h 655092"/>
                <a:gd name="connsiteX6" fmla="*/ 329821 w 659642"/>
                <a:gd name="connsiteY6" fmla="*/ 327546 h 655092"/>
                <a:gd name="connsiteX7" fmla="*/ 2274 w 659642"/>
                <a:gd name="connsiteY7" fmla="*/ 382137 h 655092"/>
                <a:gd name="connsiteX8" fmla="*/ 329821 w 659642"/>
                <a:gd name="connsiteY8" fmla="*/ 436728 h 655092"/>
                <a:gd name="connsiteX9" fmla="*/ 657367 w 659642"/>
                <a:gd name="connsiteY9" fmla="*/ 491319 h 655092"/>
                <a:gd name="connsiteX10" fmla="*/ 343468 w 659642"/>
                <a:gd name="connsiteY10" fmla="*/ 545910 h 655092"/>
                <a:gd name="connsiteX11" fmla="*/ 2274 w 659642"/>
                <a:gd name="connsiteY11" fmla="*/ 600501 h 655092"/>
                <a:gd name="connsiteX12" fmla="*/ 329821 w 659642"/>
                <a:gd name="connsiteY12" fmla="*/ 655092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642" h="655092">
                  <a:moveTo>
                    <a:pt x="329821" y="0"/>
                  </a:moveTo>
                  <a:cubicBezTo>
                    <a:pt x="493594" y="18197"/>
                    <a:pt x="657367" y="36394"/>
                    <a:pt x="657367" y="54591"/>
                  </a:cubicBezTo>
                  <a:cubicBezTo>
                    <a:pt x="657367" y="72788"/>
                    <a:pt x="329821" y="109182"/>
                    <a:pt x="329821" y="109182"/>
                  </a:cubicBezTo>
                  <a:cubicBezTo>
                    <a:pt x="222914" y="127379"/>
                    <a:pt x="15922" y="145576"/>
                    <a:pt x="15922" y="163773"/>
                  </a:cubicBezTo>
                  <a:cubicBezTo>
                    <a:pt x="15922" y="181970"/>
                    <a:pt x="329821" y="218364"/>
                    <a:pt x="329821" y="218364"/>
                  </a:cubicBezTo>
                  <a:cubicBezTo>
                    <a:pt x="436728" y="236561"/>
                    <a:pt x="657367" y="254758"/>
                    <a:pt x="657367" y="272955"/>
                  </a:cubicBezTo>
                  <a:cubicBezTo>
                    <a:pt x="657367" y="291152"/>
                    <a:pt x="329821" y="327546"/>
                    <a:pt x="329821" y="327546"/>
                  </a:cubicBezTo>
                  <a:cubicBezTo>
                    <a:pt x="220639" y="345743"/>
                    <a:pt x="2274" y="363940"/>
                    <a:pt x="2274" y="382137"/>
                  </a:cubicBezTo>
                  <a:cubicBezTo>
                    <a:pt x="2274" y="400334"/>
                    <a:pt x="329821" y="436728"/>
                    <a:pt x="329821" y="436728"/>
                  </a:cubicBezTo>
                  <a:cubicBezTo>
                    <a:pt x="439003" y="454925"/>
                    <a:pt x="655093" y="473122"/>
                    <a:pt x="657367" y="491319"/>
                  </a:cubicBezTo>
                  <a:cubicBezTo>
                    <a:pt x="659642" y="509516"/>
                    <a:pt x="343468" y="545910"/>
                    <a:pt x="343468" y="545910"/>
                  </a:cubicBezTo>
                  <a:cubicBezTo>
                    <a:pt x="234286" y="564107"/>
                    <a:pt x="4549" y="582304"/>
                    <a:pt x="2274" y="600501"/>
                  </a:cubicBezTo>
                  <a:cubicBezTo>
                    <a:pt x="0" y="618698"/>
                    <a:pt x="329821" y="655092"/>
                    <a:pt x="329821" y="655092"/>
                  </a:cubicBezTo>
                </a:path>
              </a:pathLst>
            </a:custGeom>
            <a:ln cmpd="dbl">
              <a:solidFill>
                <a:srgbClr val="C00000"/>
              </a:solidFill>
              <a:prstDash val="das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42" name="Freeform 23"/>
          <p:cNvSpPr>
            <a:spLocks/>
          </p:cNvSpPr>
          <p:nvPr/>
        </p:nvSpPr>
        <p:spPr bwMode="auto">
          <a:xfrm>
            <a:off x="6065838" y="1997075"/>
            <a:ext cx="1046162" cy="4259263"/>
          </a:xfrm>
          <a:custGeom>
            <a:avLst/>
            <a:gdLst>
              <a:gd name="T0" fmla="*/ 1046162 w 10000"/>
              <a:gd name="T1" fmla="*/ 0 h 10000"/>
              <a:gd name="T2" fmla="*/ 749052 w 10000"/>
              <a:gd name="T3" fmla="*/ 112445 h 10000"/>
              <a:gd name="T4" fmla="*/ 503309 w 10000"/>
              <a:gd name="T5" fmla="*/ 121389 h 10000"/>
              <a:gd name="T6" fmla="*/ 266248 w 10000"/>
              <a:gd name="T7" fmla="*/ 157593 h 10000"/>
              <a:gd name="T8" fmla="*/ 143324 w 10000"/>
              <a:gd name="T9" fmla="*/ 239796 h 10000"/>
              <a:gd name="T10" fmla="*/ 11508 w 10000"/>
              <a:gd name="T11" fmla="*/ 585649 h 10000"/>
              <a:gd name="T12" fmla="*/ 5859 w 10000"/>
              <a:gd name="T13" fmla="*/ 1011575 h 10000"/>
              <a:gd name="T14" fmla="*/ 0 w 10000"/>
              <a:gd name="T15" fmla="*/ 1546964 h 10000"/>
              <a:gd name="T16" fmla="*/ 2720 w 10000"/>
              <a:gd name="T17" fmla="*/ 2778742 h 10000"/>
              <a:gd name="T18" fmla="*/ 41951 w 10000"/>
              <a:gd name="T19" fmla="*/ 3115224 h 10000"/>
              <a:gd name="T20" fmla="*/ 267817 w 10000"/>
              <a:gd name="T21" fmla="*/ 3218724 h 10000"/>
              <a:gd name="T22" fmla="*/ 267817 w 10000"/>
              <a:gd name="T23" fmla="*/ 3325631 h 10000"/>
              <a:gd name="T24" fmla="*/ 41951 w 10000"/>
              <a:gd name="T25" fmla="*/ 3446594 h 10000"/>
              <a:gd name="T26" fmla="*/ 58690 w 10000"/>
              <a:gd name="T27" fmla="*/ 3561169 h 10000"/>
              <a:gd name="T28" fmla="*/ 73127 w 10000"/>
              <a:gd name="T29" fmla="*/ 3767743 h 10000"/>
              <a:gd name="T30" fmla="*/ 26363 w 10000"/>
              <a:gd name="T31" fmla="*/ 4259262 h 1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00" h="10000">
                <a:moveTo>
                  <a:pt x="10000" y="0"/>
                </a:moveTo>
                <a:lnTo>
                  <a:pt x="7160" y="264"/>
                </a:lnTo>
                <a:lnTo>
                  <a:pt x="4811" y="285"/>
                </a:lnTo>
                <a:lnTo>
                  <a:pt x="2545" y="370"/>
                </a:lnTo>
                <a:lnTo>
                  <a:pt x="1370" y="563"/>
                </a:lnTo>
                <a:lnTo>
                  <a:pt x="110" y="1375"/>
                </a:lnTo>
                <a:cubicBezTo>
                  <a:pt x="93" y="1708"/>
                  <a:pt x="75" y="2042"/>
                  <a:pt x="56" y="2375"/>
                </a:cubicBezTo>
                <a:cubicBezTo>
                  <a:pt x="37" y="2794"/>
                  <a:pt x="19" y="3213"/>
                  <a:pt x="0" y="3632"/>
                </a:cubicBezTo>
                <a:cubicBezTo>
                  <a:pt x="9" y="4596"/>
                  <a:pt x="19" y="5560"/>
                  <a:pt x="26" y="6524"/>
                </a:cubicBezTo>
                <a:cubicBezTo>
                  <a:pt x="125" y="7181"/>
                  <a:pt x="69" y="7122"/>
                  <a:pt x="401" y="7314"/>
                </a:cubicBezTo>
                <a:cubicBezTo>
                  <a:pt x="751" y="7405"/>
                  <a:pt x="2560" y="7497"/>
                  <a:pt x="2560" y="7557"/>
                </a:cubicBezTo>
                <a:cubicBezTo>
                  <a:pt x="3731" y="7641"/>
                  <a:pt x="2957" y="7735"/>
                  <a:pt x="2560" y="7808"/>
                </a:cubicBezTo>
                <a:cubicBezTo>
                  <a:pt x="2112" y="7878"/>
                  <a:pt x="522" y="7973"/>
                  <a:pt x="401" y="8092"/>
                </a:cubicBezTo>
                <a:cubicBezTo>
                  <a:pt x="391" y="8149"/>
                  <a:pt x="571" y="8304"/>
                  <a:pt x="561" y="8361"/>
                </a:cubicBezTo>
                <a:lnTo>
                  <a:pt x="699" y="8846"/>
                </a:lnTo>
                <a:lnTo>
                  <a:pt x="252" y="10000"/>
                </a:lnTo>
              </a:path>
            </a:pathLst>
          </a:custGeom>
          <a:noFill/>
          <a:ln w="38100" cap="sq" cmpd="sng">
            <a:solidFill>
              <a:srgbClr val="6600FF"/>
            </a:solidFill>
            <a:prstDash val="solid"/>
            <a:round/>
            <a:headEnd type="none" w="sm" len="sm"/>
            <a:tailEnd type="none" w="sm" len="sm"/>
          </a:ln>
        </p:spPr>
        <p:txBody>
          <a:bodyPr wrap="none" anchor="ctr"/>
          <a:lstStyle/>
          <a:p>
            <a:endParaRPr lang="en-US" dirty="0"/>
          </a:p>
        </p:txBody>
      </p:sp>
      <p:sp>
        <p:nvSpPr>
          <p:cNvPr id="143" name="Freeform 23"/>
          <p:cNvSpPr>
            <a:spLocks/>
          </p:cNvSpPr>
          <p:nvPr/>
        </p:nvSpPr>
        <p:spPr bwMode="auto">
          <a:xfrm>
            <a:off x="6073775" y="2008188"/>
            <a:ext cx="1046163" cy="4259262"/>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2147483647 w 10000"/>
              <a:gd name="T19" fmla="*/ 2147483647 h 10000"/>
              <a:gd name="T20" fmla="*/ 2147483647 w 10000"/>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000"/>
              <a:gd name="T35" fmla="*/ 10000 w 10000"/>
              <a:gd name="T36" fmla="*/ 10000 h 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000">
                <a:moveTo>
                  <a:pt x="10000" y="0"/>
                </a:moveTo>
                <a:lnTo>
                  <a:pt x="7160" y="264"/>
                </a:lnTo>
                <a:lnTo>
                  <a:pt x="4811" y="285"/>
                </a:lnTo>
                <a:lnTo>
                  <a:pt x="2545" y="370"/>
                </a:lnTo>
                <a:lnTo>
                  <a:pt x="1370" y="563"/>
                </a:lnTo>
                <a:lnTo>
                  <a:pt x="110" y="1375"/>
                </a:lnTo>
                <a:cubicBezTo>
                  <a:pt x="93" y="1708"/>
                  <a:pt x="75" y="2042"/>
                  <a:pt x="56" y="2375"/>
                </a:cubicBezTo>
                <a:cubicBezTo>
                  <a:pt x="37" y="2794"/>
                  <a:pt x="19" y="3213"/>
                  <a:pt x="0" y="3632"/>
                </a:cubicBezTo>
                <a:cubicBezTo>
                  <a:pt x="9" y="4596"/>
                  <a:pt x="19" y="5560"/>
                  <a:pt x="26" y="6524"/>
                </a:cubicBezTo>
                <a:cubicBezTo>
                  <a:pt x="110" y="6724"/>
                  <a:pt x="478" y="7474"/>
                  <a:pt x="561" y="7674"/>
                </a:cubicBezTo>
                <a:cubicBezTo>
                  <a:pt x="599" y="8253"/>
                  <a:pt x="316" y="9441"/>
                  <a:pt x="252" y="10000"/>
                </a:cubicBezTo>
              </a:path>
            </a:pathLst>
          </a:custGeom>
          <a:noFill/>
          <a:ln w="38100" cap="sq" cmpd="sng">
            <a:solidFill>
              <a:srgbClr val="C00000"/>
            </a:solidFill>
            <a:prstDash val="solid"/>
            <a:round/>
            <a:headEnd type="none" w="sm" len="sm"/>
            <a:tailEnd type="none" w="sm" len="sm"/>
          </a:ln>
        </p:spPr>
        <p:txBody>
          <a:bodyPr wrap="none" anchor="ctr"/>
          <a:lstStyle/>
          <a:p>
            <a:endParaRPr lang="en-US" dirty="0"/>
          </a:p>
        </p:txBody>
      </p:sp>
      <p:sp>
        <p:nvSpPr>
          <p:cNvPr id="144" name="Freeform 16"/>
          <p:cNvSpPr>
            <a:spLocks/>
          </p:cNvSpPr>
          <p:nvPr/>
        </p:nvSpPr>
        <p:spPr bwMode="auto">
          <a:xfrm>
            <a:off x="6107113" y="1981200"/>
            <a:ext cx="1144587" cy="4267200"/>
          </a:xfrm>
          <a:custGeom>
            <a:avLst/>
            <a:gdLst>
              <a:gd name="T0" fmla="*/ 2147483647 w 10946"/>
              <a:gd name="T1" fmla="*/ 0 h 10019"/>
              <a:gd name="T2" fmla="*/ 2147483647 w 10946"/>
              <a:gd name="T3" fmla="*/ 2147483647 h 10019"/>
              <a:gd name="T4" fmla="*/ 2147483647 w 10946"/>
              <a:gd name="T5" fmla="*/ 2147483647 h 10019"/>
              <a:gd name="T6" fmla="*/ 2147483647 w 10946"/>
              <a:gd name="T7" fmla="*/ 2147483647 h 10019"/>
              <a:gd name="T8" fmla="*/ 2147483647 w 10946"/>
              <a:gd name="T9" fmla="*/ 2147483647 h 10019"/>
              <a:gd name="T10" fmla="*/ 2147483647 w 10946"/>
              <a:gd name="T11" fmla="*/ 2147483647 h 10019"/>
              <a:gd name="T12" fmla="*/ 2147483647 w 10946"/>
              <a:gd name="T13" fmla="*/ 2147483647 h 10019"/>
              <a:gd name="T14" fmla="*/ 2147483647 w 10946"/>
              <a:gd name="T15" fmla="*/ 2147483647 h 10019"/>
              <a:gd name="T16" fmla="*/ 2147483647 w 10946"/>
              <a:gd name="T17" fmla="*/ 2147483647 h 10019"/>
              <a:gd name="T18" fmla="*/ 2147483647 w 10946"/>
              <a:gd name="T19" fmla="*/ 2147483647 h 10019"/>
              <a:gd name="T20" fmla="*/ 2147483647 w 10946"/>
              <a:gd name="T21" fmla="*/ 2147483647 h 100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46"/>
              <a:gd name="T34" fmla="*/ 0 h 10019"/>
              <a:gd name="T35" fmla="*/ 10946 w 10946"/>
              <a:gd name="T36" fmla="*/ 10019 h 100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46" h="10019">
                <a:moveTo>
                  <a:pt x="10946" y="0"/>
                </a:moveTo>
                <a:lnTo>
                  <a:pt x="9590" y="385"/>
                </a:lnTo>
                <a:lnTo>
                  <a:pt x="8499" y="641"/>
                </a:lnTo>
                <a:lnTo>
                  <a:pt x="5981" y="620"/>
                </a:lnTo>
                <a:lnTo>
                  <a:pt x="4302" y="662"/>
                </a:lnTo>
                <a:cubicBezTo>
                  <a:pt x="4246" y="783"/>
                  <a:pt x="804" y="774"/>
                  <a:pt x="748" y="895"/>
                </a:cubicBezTo>
                <a:cubicBezTo>
                  <a:pt x="692" y="1016"/>
                  <a:pt x="141" y="1849"/>
                  <a:pt x="19" y="2326"/>
                </a:cubicBezTo>
                <a:cubicBezTo>
                  <a:pt x="0" y="2745"/>
                  <a:pt x="38" y="3338"/>
                  <a:pt x="19" y="3757"/>
                </a:cubicBezTo>
                <a:lnTo>
                  <a:pt x="19" y="6083"/>
                </a:lnTo>
                <a:lnTo>
                  <a:pt x="19" y="9303"/>
                </a:lnTo>
                <a:lnTo>
                  <a:pt x="19" y="10019"/>
                </a:lnTo>
              </a:path>
            </a:pathLst>
          </a:custGeom>
          <a:noFill/>
          <a:ln w="38100" cap="sq" cmpd="sng">
            <a:solidFill>
              <a:srgbClr val="FFFF00"/>
            </a:solidFill>
            <a:prstDash val="solid"/>
            <a:round/>
            <a:headEnd type="none" w="sm" len="sm"/>
            <a:tailEnd type="none" w="sm" len="sm"/>
          </a:ln>
        </p:spPr>
        <p:txBody>
          <a:bodyPr wrap="none" anchor="ctr"/>
          <a:lstStyle/>
          <a:p>
            <a:endParaRPr lang="en-US" dirty="0"/>
          </a:p>
        </p:txBody>
      </p:sp>
      <p:cxnSp>
        <p:nvCxnSpPr>
          <p:cNvPr id="145" name="Straight Connector 144"/>
          <p:cNvCxnSpPr/>
          <p:nvPr/>
        </p:nvCxnSpPr>
        <p:spPr>
          <a:xfrm>
            <a:off x="5768975" y="5257800"/>
            <a:ext cx="24923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6" name="Picture 4" descr="LR250"/>
          <p:cNvPicPr>
            <a:picLocks noChangeAspect="1" noChangeArrowheads="1"/>
          </p:cNvPicPr>
          <p:nvPr/>
        </p:nvPicPr>
        <p:blipFill>
          <a:blip r:embed="rId8" cstate="email">
            <a:lum bright="-100000" contrast="-5000"/>
          </a:blip>
          <a:srcRect/>
          <a:stretch>
            <a:fillRect/>
          </a:stretch>
        </p:blipFill>
        <p:spPr bwMode="auto">
          <a:xfrm>
            <a:off x="3307040" y="1697226"/>
            <a:ext cx="833160" cy="624870"/>
          </a:xfrm>
          <a:prstGeom prst="rect">
            <a:avLst/>
          </a:prstGeom>
          <a:noFill/>
          <a:ln w="9525">
            <a:noFill/>
            <a:miter lim="800000"/>
            <a:headEnd/>
            <a:tailEnd/>
          </a:ln>
        </p:spPr>
      </p:pic>
      <p:sp>
        <p:nvSpPr>
          <p:cNvPr id="13313" name="Title 13312"/>
          <p:cNvSpPr>
            <a:spLocks noGrp="1"/>
          </p:cNvSpPr>
          <p:nvPr>
            <p:ph type="title"/>
          </p:nvPr>
        </p:nvSpPr>
        <p:spPr/>
        <p:txBody>
          <a:bodyPr>
            <a:normAutofit/>
          </a:bodyPr>
          <a:lstStyle/>
          <a:p>
            <a:r>
              <a:rPr lang="en-US" sz="3200" dirty="0"/>
              <a:t>What about foam and how it affects Ultrasonics and Radar?</a:t>
            </a:r>
          </a:p>
        </p:txBody>
      </p:sp>
    </p:spTree>
    <p:extLst>
      <p:ext uri="{BB962C8B-B14F-4D97-AF65-F5344CB8AC3E}">
        <p14:creationId xmlns:p14="http://schemas.microsoft.com/office/powerpoint/2010/main" val="750168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up)">
                                      <p:cBhvr>
                                        <p:cTn id="42" dur="500"/>
                                        <p:tgtEl>
                                          <p:spTgt spid="80"/>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down)">
                                      <p:cBhvr>
                                        <p:cTn id="46" dur="500"/>
                                        <p:tgtEl>
                                          <p:spTgt spid="82"/>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80"/>
                                        </p:tgtEl>
                                      </p:cBhvr>
                                    </p:animEffect>
                                    <p:set>
                                      <p:cBhvr>
                                        <p:cTn id="89" dur="1" fill="hold">
                                          <p:stCondLst>
                                            <p:cond delay="499"/>
                                          </p:stCondLst>
                                        </p:cTn>
                                        <p:tgtEl>
                                          <p:spTgt spid="8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82"/>
                                        </p:tgtEl>
                                      </p:cBhvr>
                                    </p:animEffect>
                                    <p:set>
                                      <p:cBhvr>
                                        <p:cTn id="92" dur="1" fill="hold">
                                          <p:stCondLst>
                                            <p:cond delay="499"/>
                                          </p:stCondLst>
                                        </p:cTn>
                                        <p:tgtEl>
                                          <p:spTgt spid="8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xit" presetSubtype="0" fill="hold" nodeType="withEffect">
                                  <p:stCondLst>
                                    <p:cond delay="0"/>
                                  </p:stCondLst>
                                  <p:childTnLst>
                                    <p:animEffect transition="out" filter="fade">
                                      <p:cBhvr>
                                        <p:cTn id="100" dur="500"/>
                                        <p:tgtEl>
                                          <p:spTgt spid="70"/>
                                        </p:tgtEl>
                                      </p:cBhvr>
                                    </p:animEffect>
                                    <p:set>
                                      <p:cBhvr>
                                        <p:cTn id="101" dur="1" fill="hold">
                                          <p:stCondLst>
                                            <p:cond delay="499"/>
                                          </p:stCondLst>
                                        </p:cTn>
                                        <p:tgtEl>
                                          <p:spTgt spid="70"/>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499"/>
                                          </p:stCondLst>
                                        </p:cTn>
                                        <p:tgtEl>
                                          <p:spTgt spid="7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500"/>
                                        <p:tgtEl>
                                          <p:spTgt spid="26"/>
                                        </p:tgtEl>
                                      </p:cBhvr>
                                    </p:animEffect>
                                  </p:childTnLst>
                                </p:cTn>
                              </p:par>
                            </p:childTnLst>
                          </p:cTn>
                        </p:par>
                        <p:par>
                          <p:cTn id="109" fill="hold">
                            <p:stCondLst>
                              <p:cond delay="500"/>
                            </p:stCondLst>
                            <p:childTnLst>
                              <p:par>
                                <p:cTn id="110" presetID="22" presetClass="entr" presetSubtype="4"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par>
                          <p:cTn id="113" fill="hold">
                            <p:stCondLst>
                              <p:cond delay="1000"/>
                            </p:stCondLst>
                            <p:childTnLst>
                              <p:par>
                                <p:cTn id="114" presetID="22" presetClass="entr" presetSubtype="1"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wipe(up)">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wipe(up)">
                                      <p:cBhvr>
                                        <p:cTn id="121" dur="500"/>
                                        <p:tgtEl>
                                          <p:spTgt spid="88"/>
                                        </p:tgtEl>
                                      </p:cBhvr>
                                    </p:animEffect>
                                  </p:childTnLst>
                                </p:cTn>
                              </p:par>
                            </p:childTnLst>
                          </p:cTn>
                        </p:par>
                        <p:par>
                          <p:cTn id="122" fill="hold">
                            <p:stCondLst>
                              <p:cond delay="500"/>
                            </p:stCondLst>
                            <p:childTnLst>
                              <p:par>
                                <p:cTn id="123" presetID="22" presetClass="entr" presetSubtype="4" fill="hold" nodeType="after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wipe(down)">
                                      <p:cBhvr>
                                        <p:cTn id="125" dur="500"/>
                                        <p:tgtEl>
                                          <p:spTgt spid="89"/>
                                        </p:tgtEl>
                                      </p:cBhvr>
                                    </p:animEffect>
                                  </p:childTnLst>
                                </p:cTn>
                              </p:par>
                            </p:childTnLst>
                          </p:cTn>
                        </p:par>
                        <p:par>
                          <p:cTn id="126" fill="hold">
                            <p:stCondLst>
                              <p:cond delay="1000"/>
                            </p:stCondLst>
                            <p:childTnLst>
                              <p:par>
                                <p:cTn id="127" presetID="22" presetClass="entr" presetSubtype="1" fill="hold" grpId="0" nodeType="afterEffect">
                                  <p:stCondLst>
                                    <p:cond delay="0"/>
                                  </p:stCondLst>
                                  <p:childTnLst>
                                    <p:set>
                                      <p:cBhvr>
                                        <p:cTn id="128" dur="1" fill="hold">
                                          <p:stCondLst>
                                            <p:cond delay="0"/>
                                          </p:stCondLst>
                                        </p:cTn>
                                        <p:tgtEl>
                                          <p:spTgt spid="142"/>
                                        </p:tgtEl>
                                        <p:attrNameLst>
                                          <p:attrName>style.visibility</p:attrName>
                                        </p:attrNameLst>
                                      </p:cBhvr>
                                      <p:to>
                                        <p:strVal val="visible"/>
                                      </p:to>
                                    </p:set>
                                    <p:animEffect transition="in" filter="wipe(up)">
                                      <p:cBhvr>
                                        <p:cTn id="129" dur="500"/>
                                        <p:tgtEl>
                                          <p:spTgt spid="14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up)">
                                      <p:cBhvr>
                                        <p:cTn id="134" dur="500"/>
                                        <p:tgtEl>
                                          <p:spTgt spid="36"/>
                                        </p:tgtEl>
                                      </p:cBhvr>
                                    </p:animEffect>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500"/>
                                        <p:tgtEl>
                                          <p:spTgt spid="31"/>
                                        </p:tgtEl>
                                      </p:cBhvr>
                                    </p:animEffect>
                                  </p:childTnLst>
                                </p:cTn>
                              </p:par>
                            </p:childTnLst>
                          </p:cTn>
                        </p:par>
                        <p:par>
                          <p:cTn id="139" fill="hold">
                            <p:stCondLst>
                              <p:cond delay="1000"/>
                            </p:stCondLst>
                            <p:childTnLst>
                              <p:par>
                                <p:cTn id="140" presetID="22" presetClass="entr" presetSubtype="1" fill="hold" grpId="0" nodeType="after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wipe(up)">
                                      <p:cBhvr>
                                        <p:cTn id="142" dur="500"/>
                                        <p:tgtEl>
                                          <p:spTgt spid="35"/>
                                        </p:tgtEl>
                                      </p:cBhvr>
                                    </p:animEffect>
                                  </p:childTnLst>
                                </p:cTn>
                              </p:par>
                              <p:par>
                                <p:cTn id="143" presetID="10" presetClass="entr" presetSubtype="0" fill="hold" nodeType="with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fade">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26"/>
                                        </p:tgtEl>
                                      </p:cBhvr>
                                    </p:animEffect>
                                    <p:set>
                                      <p:cBhvr>
                                        <p:cTn id="150" dur="1" fill="hold">
                                          <p:stCondLst>
                                            <p:cond delay="499"/>
                                          </p:stCondLst>
                                        </p:cTn>
                                        <p:tgtEl>
                                          <p:spTgt spid="26"/>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42"/>
                                        </p:tgtEl>
                                      </p:cBhvr>
                                    </p:animEffect>
                                    <p:set>
                                      <p:cBhvr>
                                        <p:cTn id="153" dur="1" fill="hold">
                                          <p:stCondLst>
                                            <p:cond delay="499"/>
                                          </p:stCondLst>
                                        </p:cTn>
                                        <p:tgtEl>
                                          <p:spTgt spid="142"/>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89"/>
                                        </p:tgtEl>
                                      </p:cBhvr>
                                    </p:animEffect>
                                    <p:set>
                                      <p:cBhvr>
                                        <p:cTn id="156" dur="1" fill="hold">
                                          <p:stCondLst>
                                            <p:cond delay="499"/>
                                          </p:stCondLst>
                                        </p:cTn>
                                        <p:tgtEl>
                                          <p:spTgt spid="89"/>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88"/>
                                        </p:tgtEl>
                                      </p:cBhvr>
                                    </p:animEffect>
                                    <p:set>
                                      <p:cBhvr>
                                        <p:cTn id="159" dur="1" fill="hold">
                                          <p:stCondLst>
                                            <p:cond delay="499"/>
                                          </p:stCondLst>
                                        </p:cTn>
                                        <p:tgtEl>
                                          <p:spTgt spid="88"/>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1"/>
                                        </p:tgtEl>
                                      </p:cBhvr>
                                    </p:animEffect>
                                    <p:set>
                                      <p:cBhvr>
                                        <p:cTn id="162" dur="1" fill="hold">
                                          <p:stCondLst>
                                            <p:cond delay="499"/>
                                          </p:stCondLst>
                                        </p:cTn>
                                        <p:tgtEl>
                                          <p:spTgt spid="31"/>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6"/>
                                        </p:tgtEl>
                                      </p:cBhvr>
                                    </p:animEffect>
                                    <p:set>
                                      <p:cBhvr>
                                        <p:cTn id="165" dur="1" fill="hold">
                                          <p:stCondLst>
                                            <p:cond delay="499"/>
                                          </p:stCondLst>
                                        </p:cTn>
                                        <p:tgtEl>
                                          <p:spTgt spid="36"/>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42"/>
                                        </p:tgtEl>
                                      </p:cBhvr>
                                    </p:animEffect>
                                    <p:set>
                                      <p:cBhvr>
                                        <p:cTn id="168" dur="1" fill="hold">
                                          <p:stCondLst>
                                            <p:cond delay="499"/>
                                          </p:stCondLst>
                                        </p:cTn>
                                        <p:tgtEl>
                                          <p:spTgt spid="4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4"/>
                                        </p:tgtEl>
                                      </p:cBhvr>
                                    </p:animEffect>
                                    <p:set>
                                      <p:cBhvr>
                                        <p:cTn id="171" dur="1" fill="hold">
                                          <p:stCondLst>
                                            <p:cond delay="499"/>
                                          </p:stCondLst>
                                        </p:cTn>
                                        <p:tgtEl>
                                          <p:spTgt spid="54"/>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5"/>
                                        </p:tgtEl>
                                      </p:cBhvr>
                                    </p:animEffect>
                                    <p:set>
                                      <p:cBhvr>
                                        <p:cTn id="174" dur="1" fill="hold">
                                          <p:stCondLst>
                                            <p:cond delay="499"/>
                                          </p:stCondLst>
                                        </p:cTn>
                                        <p:tgtEl>
                                          <p:spTgt spid="35"/>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4"/>
                                        </p:tgtEl>
                                      </p:cBhvr>
                                    </p:animEffect>
                                    <p:set>
                                      <p:cBhvr>
                                        <p:cTn id="177" dur="1" fill="hold">
                                          <p:stCondLst>
                                            <p:cond delay="499"/>
                                          </p:stCondLst>
                                        </p:cTn>
                                        <p:tgtEl>
                                          <p:spTgt spid="34"/>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69"/>
                                        </p:tgtEl>
                                      </p:cBhvr>
                                    </p:animEffect>
                                    <p:set>
                                      <p:cBhvr>
                                        <p:cTn id="180" dur="1" fill="hold">
                                          <p:stCondLst>
                                            <p:cond delay="499"/>
                                          </p:stCondLst>
                                        </p:cTn>
                                        <p:tgtEl>
                                          <p:spTgt spid="69"/>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500"/>
                                        <p:tgtEl>
                                          <p:spTgt spid="72"/>
                                        </p:tgtEl>
                                      </p:cBhvr>
                                    </p:animEffect>
                                    <p:set>
                                      <p:cBhvr>
                                        <p:cTn id="183" dur="1" fill="hold">
                                          <p:stCondLst>
                                            <p:cond delay="499"/>
                                          </p:stCondLst>
                                        </p:cTn>
                                        <p:tgtEl>
                                          <p:spTgt spid="72"/>
                                        </p:tgtEl>
                                        <p:attrNameLst>
                                          <p:attrName>style.visibility</p:attrName>
                                        </p:attrNameLst>
                                      </p:cBhvr>
                                      <p:to>
                                        <p:strVal val="hidden"/>
                                      </p:to>
                                    </p:set>
                                  </p:childTnLst>
                                </p:cTn>
                              </p:par>
                              <p:par>
                                <p:cTn id="184" presetID="1" presetClass="entr" presetSubtype="0" fill="hold" grpId="0" nodeType="withEffect">
                                  <p:stCondLst>
                                    <p:cond delay="0"/>
                                  </p:stCondLst>
                                  <p:childTnLst>
                                    <p:set>
                                      <p:cBhvr>
                                        <p:cTn id="185" dur="1" fill="hold">
                                          <p:stCondLst>
                                            <p:cond delay="499"/>
                                          </p:stCondLst>
                                        </p:cTn>
                                        <p:tgtEl>
                                          <p:spTgt spid="71"/>
                                        </p:tgtEl>
                                        <p:attrNameLst>
                                          <p:attrName>style.visibility</p:attrName>
                                        </p:attrNameLst>
                                      </p:cBhvr>
                                      <p:to>
                                        <p:strVal val="visible"/>
                                      </p:to>
                                    </p:set>
                                  </p:childTnLst>
                                </p:cTn>
                              </p:par>
                              <p:par>
                                <p:cTn id="186" presetID="10" presetClass="entr" presetSubtype="0" fill="hold" nodeType="with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fade">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nodeType="clickEffect">
                                  <p:stCondLst>
                                    <p:cond delay="0"/>
                                  </p:stCondLst>
                                  <p:childTnLst>
                                    <p:set>
                                      <p:cBhvr>
                                        <p:cTn id="192" dur="1" fill="hold">
                                          <p:stCondLst>
                                            <p:cond delay="0"/>
                                          </p:stCondLst>
                                        </p:cTn>
                                        <p:tgtEl>
                                          <p:spTgt spid="45"/>
                                        </p:tgtEl>
                                        <p:attrNameLst>
                                          <p:attrName>style.visibility</p:attrName>
                                        </p:attrNameLst>
                                      </p:cBhvr>
                                      <p:to>
                                        <p:strVal val="visible"/>
                                      </p:to>
                                    </p:set>
                                    <p:animEffect transition="in" filter="wipe(up)">
                                      <p:cBhvr>
                                        <p:cTn id="193" dur="500"/>
                                        <p:tgtEl>
                                          <p:spTgt spid="45"/>
                                        </p:tgtEl>
                                      </p:cBhvr>
                                    </p:animEffect>
                                  </p:childTnLst>
                                </p:cTn>
                              </p:par>
                            </p:childTnLst>
                          </p:cTn>
                        </p:par>
                        <p:par>
                          <p:cTn id="194" fill="hold">
                            <p:stCondLst>
                              <p:cond delay="500"/>
                            </p:stCondLst>
                            <p:childTnLst>
                              <p:par>
                                <p:cTn id="195" presetID="22" presetClass="entr" presetSubtype="1" fill="hold" grpId="0" nodeType="after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ipe(up)">
                                      <p:cBhvr>
                                        <p:cTn id="197" dur="500"/>
                                        <p:tgtEl>
                                          <p:spTgt spid="68"/>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nodeType="clickEffect">
                                  <p:stCondLst>
                                    <p:cond delay="0"/>
                                  </p:stCondLst>
                                  <p:childTnLst>
                                    <p:set>
                                      <p:cBhvr>
                                        <p:cTn id="201" dur="1" fill="hold">
                                          <p:stCondLst>
                                            <p:cond delay="0"/>
                                          </p:stCondLst>
                                        </p:cTn>
                                        <p:tgtEl>
                                          <p:spTgt spid="13312"/>
                                        </p:tgtEl>
                                        <p:attrNameLst>
                                          <p:attrName>style.visibility</p:attrName>
                                        </p:attrNameLst>
                                      </p:cBhvr>
                                      <p:to>
                                        <p:strVal val="visible"/>
                                      </p:to>
                                    </p:set>
                                    <p:animEffect transition="in" filter="wipe(up)">
                                      <p:cBhvr>
                                        <p:cTn id="202" dur="500"/>
                                        <p:tgtEl>
                                          <p:spTgt spid="13312"/>
                                        </p:tgtEl>
                                      </p:cBhvr>
                                    </p:animEffect>
                                  </p:childTnLst>
                                </p:cTn>
                              </p:par>
                            </p:childTnLst>
                          </p:cTn>
                        </p:par>
                        <p:par>
                          <p:cTn id="203" fill="hold">
                            <p:stCondLst>
                              <p:cond delay="500"/>
                            </p:stCondLst>
                            <p:childTnLst>
                              <p:par>
                                <p:cTn id="204" presetID="22" presetClass="entr" presetSubtype="1"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Effect transition="in" filter="wipe(up)">
                                      <p:cBhvr>
                                        <p:cTn id="206" dur="500"/>
                                        <p:tgtEl>
                                          <p:spTgt spid="143"/>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nodeType="click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wipe(up)">
                                      <p:cBhvr>
                                        <p:cTn id="211" dur="500"/>
                                        <p:tgtEl>
                                          <p:spTgt spid="55"/>
                                        </p:tgtEl>
                                      </p:cBhvr>
                                    </p:animEffect>
                                  </p:childTnLst>
                                </p:cTn>
                              </p:par>
                            </p:childTnLst>
                          </p:cTn>
                        </p:par>
                        <p:par>
                          <p:cTn id="212" fill="hold">
                            <p:stCondLst>
                              <p:cond delay="500"/>
                            </p:stCondLst>
                            <p:childTnLst>
                              <p:par>
                                <p:cTn id="213" presetID="22" presetClass="entr" presetSubtype="4" fill="hold" nodeType="afterEffect">
                                  <p:stCondLst>
                                    <p:cond delay="0"/>
                                  </p:stCondLst>
                                  <p:childTnLst>
                                    <p:set>
                                      <p:cBhvr>
                                        <p:cTn id="214" dur="1" fill="hold">
                                          <p:stCondLst>
                                            <p:cond delay="0"/>
                                          </p:stCondLst>
                                        </p:cTn>
                                        <p:tgtEl>
                                          <p:spTgt spid="48"/>
                                        </p:tgtEl>
                                        <p:attrNameLst>
                                          <p:attrName>style.visibility</p:attrName>
                                        </p:attrNameLst>
                                      </p:cBhvr>
                                      <p:to>
                                        <p:strVal val="visible"/>
                                      </p:to>
                                    </p:set>
                                    <p:animEffect transition="in" filter="wipe(down)">
                                      <p:cBhvr>
                                        <p:cTn id="215" dur="500"/>
                                        <p:tgtEl>
                                          <p:spTgt spid="48"/>
                                        </p:tgtEl>
                                      </p:cBhvr>
                                    </p:animEffect>
                                  </p:childTnLst>
                                </p:cTn>
                              </p:par>
                            </p:childTnLst>
                          </p:cTn>
                        </p:par>
                        <p:par>
                          <p:cTn id="216" fill="hold">
                            <p:stCondLst>
                              <p:cond delay="1000"/>
                            </p:stCondLst>
                            <p:childTnLst>
                              <p:par>
                                <p:cTn id="217" presetID="22" presetClass="entr" presetSubtype="1" fill="hold" grpId="0" nodeType="afterEffect">
                                  <p:stCondLst>
                                    <p:cond delay="0"/>
                                  </p:stCondLst>
                                  <p:childTnLst>
                                    <p:set>
                                      <p:cBhvr>
                                        <p:cTn id="218" dur="1" fill="hold">
                                          <p:stCondLst>
                                            <p:cond delay="0"/>
                                          </p:stCondLst>
                                        </p:cTn>
                                        <p:tgtEl>
                                          <p:spTgt spid="144"/>
                                        </p:tgtEl>
                                        <p:attrNameLst>
                                          <p:attrName>style.visibility</p:attrName>
                                        </p:attrNameLst>
                                      </p:cBhvr>
                                      <p:to>
                                        <p:strVal val="visible"/>
                                      </p:to>
                                    </p:set>
                                    <p:animEffect transition="in" filter="wipe(up)">
                                      <p:cBhvr>
                                        <p:cTn id="219" dur="500"/>
                                        <p:tgtEl>
                                          <p:spTgt spid="14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61"/>
                                        </p:tgtEl>
                                        <p:attrNameLst>
                                          <p:attrName>style.visibility</p:attrName>
                                        </p:attrNameLst>
                                      </p:cBhvr>
                                      <p:to>
                                        <p:strVal val="visible"/>
                                      </p:to>
                                    </p:set>
                                    <p:animEffect transition="in" filter="fade">
                                      <p:cBhvr>
                                        <p:cTn id="224" dur="500"/>
                                        <p:tgtEl>
                                          <p:spTgt spid="61"/>
                                        </p:tgtEl>
                                      </p:cBhvr>
                                    </p:animEffect>
                                  </p:childTnLst>
                                </p:cTn>
                              </p:par>
                              <p:par>
                                <p:cTn id="225" presetID="10" presetClass="entr" presetSubtype="0" fill="hold" nodeType="withEffect">
                                  <p:stCondLst>
                                    <p:cond delay="0"/>
                                  </p:stCondLst>
                                  <p:childTnLst>
                                    <p:set>
                                      <p:cBhvr>
                                        <p:cTn id="226" dur="1" fill="hold">
                                          <p:stCondLst>
                                            <p:cond delay="0"/>
                                          </p:stCondLst>
                                        </p:cTn>
                                        <p:tgtEl>
                                          <p:spTgt spid="145"/>
                                        </p:tgtEl>
                                        <p:attrNameLst>
                                          <p:attrName>style.visibility</p:attrName>
                                        </p:attrNameLst>
                                      </p:cBhvr>
                                      <p:to>
                                        <p:strVal val="visible"/>
                                      </p:to>
                                    </p:set>
                                    <p:animEffect transition="in" filter="fade">
                                      <p:cBhvr>
                                        <p:cTn id="227" dur="500"/>
                                        <p:tgtEl>
                                          <p:spTgt spid="145"/>
                                        </p:tgtEl>
                                      </p:cBhvr>
                                    </p:animEffect>
                                  </p:childTnLst>
                                </p:cTn>
                              </p:par>
                              <p:par>
                                <p:cTn id="228" presetID="10" presetClass="exit" presetSubtype="0" fill="hold" nodeType="withEffect">
                                  <p:stCondLst>
                                    <p:cond delay="0"/>
                                  </p:stCondLst>
                                  <p:childTnLst>
                                    <p:animEffect transition="out" filter="fade">
                                      <p:cBhvr>
                                        <p:cTn id="229" dur="500"/>
                                        <p:tgtEl>
                                          <p:spTgt spid="13312"/>
                                        </p:tgtEl>
                                      </p:cBhvr>
                                    </p:animEffect>
                                    <p:set>
                                      <p:cBhvr>
                                        <p:cTn id="230" dur="1" fill="hold">
                                          <p:stCondLst>
                                            <p:cond delay="499"/>
                                          </p:stCondLst>
                                        </p:cTn>
                                        <p:tgtEl>
                                          <p:spTgt spid="13312"/>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45"/>
                                        </p:tgtEl>
                                      </p:cBhvr>
                                    </p:animEffect>
                                    <p:set>
                                      <p:cBhvr>
                                        <p:cTn id="233" dur="1" fill="hold">
                                          <p:stCondLst>
                                            <p:cond delay="499"/>
                                          </p:stCondLst>
                                        </p:cTn>
                                        <p:tgtEl>
                                          <p:spTgt spid="45"/>
                                        </p:tgtEl>
                                        <p:attrNameLst>
                                          <p:attrName>style.visibility</p:attrName>
                                        </p:attrNameLst>
                                      </p:cBhvr>
                                      <p:to>
                                        <p:strVal val="hidden"/>
                                      </p:to>
                                    </p:set>
                                  </p:childTnLst>
                                </p:cTn>
                              </p:par>
                              <p:par>
                                <p:cTn id="234" presetID="10" presetClass="exit" presetSubtype="0" fill="hold" nodeType="withEffect">
                                  <p:stCondLst>
                                    <p:cond delay="0"/>
                                  </p:stCondLst>
                                  <p:childTnLst>
                                    <p:animEffect transition="out" filter="fade">
                                      <p:cBhvr>
                                        <p:cTn id="235" dur="500"/>
                                        <p:tgtEl>
                                          <p:spTgt spid="55"/>
                                        </p:tgtEl>
                                      </p:cBhvr>
                                    </p:animEffect>
                                    <p:set>
                                      <p:cBhvr>
                                        <p:cTn id="236" dur="1" fill="hold">
                                          <p:stCondLst>
                                            <p:cond delay="499"/>
                                          </p:stCondLst>
                                        </p:cTn>
                                        <p:tgtEl>
                                          <p:spTgt spid="55"/>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64"/>
                                        </p:tgtEl>
                                      </p:cBhvr>
                                    </p:animEffect>
                                    <p:set>
                                      <p:cBhvr>
                                        <p:cTn id="239" dur="1" fill="hold">
                                          <p:stCondLst>
                                            <p:cond delay="499"/>
                                          </p:stCondLst>
                                        </p:cTn>
                                        <p:tgtEl>
                                          <p:spTgt spid="64"/>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2"/>
                                        </p:tgtEl>
                                      </p:cBhvr>
                                    </p:animEffect>
                                    <p:set>
                                      <p:cBhvr>
                                        <p:cTn id="242" dur="1" fill="hold">
                                          <p:stCondLst>
                                            <p:cond delay="499"/>
                                          </p:stCondLst>
                                        </p:cTn>
                                        <p:tgtEl>
                                          <p:spTgt spid="12"/>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48"/>
                                        </p:tgtEl>
                                      </p:cBhvr>
                                    </p:animEffect>
                                    <p:set>
                                      <p:cBhvr>
                                        <p:cTn id="245" dur="1" fill="hold">
                                          <p:stCondLst>
                                            <p:cond delay="499"/>
                                          </p:stCondLst>
                                        </p:cTn>
                                        <p:tgtEl>
                                          <p:spTgt spid="48"/>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68"/>
                                        </p:tgtEl>
                                      </p:cBhvr>
                                    </p:animEffect>
                                    <p:set>
                                      <p:cBhvr>
                                        <p:cTn id="248" dur="1" fill="hold">
                                          <p:stCondLst>
                                            <p:cond delay="499"/>
                                          </p:stCondLst>
                                        </p:cTn>
                                        <p:tgtEl>
                                          <p:spTgt spid="68"/>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143"/>
                                        </p:tgtEl>
                                      </p:cBhvr>
                                    </p:animEffect>
                                    <p:set>
                                      <p:cBhvr>
                                        <p:cTn id="251" dur="1" fill="hold">
                                          <p:stCondLst>
                                            <p:cond delay="499"/>
                                          </p:stCondLst>
                                        </p:cTn>
                                        <p:tgtEl>
                                          <p:spTgt spid="143"/>
                                        </p:tgtEl>
                                        <p:attrNameLst>
                                          <p:attrName>style.visibility</p:attrName>
                                        </p:attrNameLst>
                                      </p:cBhvr>
                                      <p:to>
                                        <p:strVal val="hidden"/>
                                      </p:to>
                                    </p:set>
                                  </p:childTnLst>
                                </p:cTn>
                              </p:par>
                              <p:par>
                                <p:cTn id="252" presetID="10" presetClass="exit" presetSubtype="0" fill="hold" grpId="1" nodeType="withEffect">
                                  <p:stCondLst>
                                    <p:cond delay="0"/>
                                  </p:stCondLst>
                                  <p:childTnLst>
                                    <p:animEffect transition="out" filter="fade">
                                      <p:cBhvr>
                                        <p:cTn id="253" dur="500"/>
                                        <p:tgtEl>
                                          <p:spTgt spid="144"/>
                                        </p:tgtEl>
                                      </p:cBhvr>
                                    </p:animEffect>
                                    <p:set>
                                      <p:cBhvr>
                                        <p:cTn id="254"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5" grpId="0" animBg="1" autoUpdateAnimBg="0"/>
      <p:bldP spid="16" grpId="0" autoUpdateAnimBg="0"/>
      <p:bldP spid="34" grpId="0" animBg="1"/>
      <p:bldP spid="34" grpId="1" animBg="1"/>
      <p:bldP spid="35" grpId="0" animBg="1"/>
      <p:bldP spid="35" grpId="1" animBg="1"/>
      <p:bldP spid="68" grpId="0" animBg="1"/>
      <p:bldP spid="68" grpId="1" animBg="1"/>
      <p:bldP spid="70" grpId="0" autoUpdateAnimBg="0"/>
      <p:bldP spid="71" grpId="0" autoUpdateAnimBg="0"/>
      <p:bldP spid="72" grpId="0"/>
      <p:bldP spid="142" grpId="0" animBg="1"/>
      <p:bldP spid="142" grpId="1" animBg="1"/>
      <p:bldP spid="143" grpId="0" animBg="1"/>
      <p:bldP spid="143" grpId="1" animBg="1"/>
      <p:bldP spid="144" grpId="0" animBg="1"/>
      <p:bldP spid="14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b="0" dirty="0"/>
              <a:t>Installation Challenges – Obstructions</a:t>
            </a:r>
          </a:p>
        </p:txBody>
      </p:sp>
      <p:pic>
        <p:nvPicPr>
          <p:cNvPr id="5" name="Picture 4" descr="P1010001"/>
          <p:cNvPicPr>
            <a:picLocks noChangeAspect="1" noChangeArrowheads="1"/>
          </p:cNvPicPr>
          <p:nvPr/>
        </p:nvPicPr>
        <p:blipFill>
          <a:blip r:embed="rId3" cstate="email"/>
          <a:srcRect/>
          <a:stretch>
            <a:fillRect/>
          </a:stretch>
        </p:blipFill>
        <p:spPr bwMode="auto">
          <a:xfrm>
            <a:off x="175932" y="1414706"/>
            <a:ext cx="2643468" cy="2166694"/>
          </a:xfrm>
          <a:prstGeom prst="rect">
            <a:avLst/>
          </a:prstGeom>
          <a:ln>
            <a:noFill/>
          </a:ln>
          <a:effectLst/>
          <a:extLst/>
        </p:spPr>
      </p:pic>
      <p:sp>
        <p:nvSpPr>
          <p:cNvPr id="21507" name="Rectangle 6"/>
          <p:cNvSpPr>
            <a:spLocks noChangeArrowheads="1"/>
          </p:cNvSpPr>
          <p:nvPr/>
        </p:nvSpPr>
        <p:spPr bwMode="auto">
          <a:xfrm>
            <a:off x="457200" y="3733800"/>
            <a:ext cx="2212465" cy="338554"/>
          </a:xfrm>
          <a:prstGeom prst="rect">
            <a:avLst/>
          </a:prstGeom>
          <a:noFill/>
          <a:ln w="9525">
            <a:noFill/>
            <a:miter lim="800000"/>
            <a:headEnd/>
            <a:tailEnd/>
          </a:ln>
        </p:spPr>
        <p:txBody>
          <a:bodyPr wrap="none">
            <a:spAutoFit/>
          </a:bodyPr>
          <a:lstStyle/>
          <a:p>
            <a:r>
              <a:rPr lang="en-US" sz="1600" dirty="0">
                <a:solidFill>
                  <a:schemeClr val="tx1"/>
                </a:solidFill>
              </a:rPr>
              <a:t>Split silo with supports</a:t>
            </a:r>
          </a:p>
        </p:txBody>
      </p:sp>
      <p:pic>
        <p:nvPicPr>
          <p:cNvPr id="1921025" name="Picture 1"/>
          <p:cNvPicPr>
            <a:picLocks noChangeAspect="1" noChangeArrowheads="1"/>
          </p:cNvPicPr>
          <p:nvPr/>
        </p:nvPicPr>
        <p:blipFill>
          <a:blip r:embed="rId4" cstate="email"/>
          <a:srcRect/>
          <a:stretch>
            <a:fillRect/>
          </a:stretch>
        </p:blipFill>
        <p:spPr bwMode="auto">
          <a:xfrm>
            <a:off x="6096000" y="3962400"/>
            <a:ext cx="2844802" cy="2133600"/>
          </a:xfrm>
          <a:prstGeom prst="rect">
            <a:avLst/>
          </a:prstGeom>
          <a:ln>
            <a:noFill/>
          </a:ln>
          <a:effectLst/>
        </p:spPr>
      </p:pic>
      <p:sp>
        <p:nvSpPr>
          <p:cNvPr id="21509" name="Rectangle 7"/>
          <p:cNvSpPr>
            <a:spLocks noChangeArrowheads="1"/>
          </p:cNvSpPr>
          <p:nvPr/>
        </p:nvSpPr>
        <p:spPr bwMode="auto">
          <a:xfrm>
            <a:off x="6766365" y="6172200"/>
            <a:ext cx="1615635" cy="338554"/>
          </a:xfrm>
          <a:prstGeom prst="rect">
            <a:avLst/>
          </a:prstGeom>
          <a:noFill/>
          <a:ln w="9525">
            <a:noFill/>
            <a:miter lim="800000"/>
            <a:headEnd/>
            <a:tailEnd/>
          </a:ln>
        </p:spPr>
        <p:txBody>
          <a:bodyPr wrap="none">
            <a:spAutoFit/>
          </a:bodyPr>
          <a:lstStyle/>
          <a:p>
            <a:r>
              <a:rPr lang="en-US" sz="1600" dirty="0">
                <a:solidFill>
                  <a:schemeClr val="tx1"/>
                </a:solidFill>
              </a:rPr>
              <a:t>Narrow Wetwell</a:t>
            </a:r>
          </a:p>
        </p:txBody>
      </p:sp>
      <p:sp>
        <p:nvSpPr>
          <p:cNvPr id="9" name="Rectangle 2"/>
          <p:cNvSpPr txBox="1">
            <a:spLocks noChangeArrowheads="1"/>
          </p:cNvSpPr>
          <p:nvPr/>
        </p:nvSpPr>
        <p:spPr>
          <a:xfrm>
            <a:off x="287338" y="263525"/>
            <a:ext cx="8856662" cy="971550"/>
          </a:xfrm>
          <a:prstGeom prst="rect">
            <a:avLst/>
          </a:prstGeom>
          <a:noFill/>
          <a:ln w="9525">
            <a:noFill/>
            <a:miter lim="800000"/>
            <a:headEnd/>
            <a:tailEnd/>
          </a:ln>
        </p:spPr>
        <p:txBody>
          <a:bodyPr lIns="252000" tIns="0" rIns="2268000" bIns="172800" anchor="b"/>
          <a:lstStyle/>
          <a:p>
            <a:pPr>
              <a:spcBef>
                <a:spcPct val="0"/>
              </a:spcBef>
              <a:buClrTx/>
              <a:defRPr/>
            </a:pPr>
            <a:endParaRPr lang="en-US" sz="2000" dirty="0">
              <a:solidFill>
                <a:schemeClr val="tx2"/>
              </a:solidFill>
              <a:latin typeface="+mj-lt"/>
              <a:ea typeface="+mj-ea"/>
              <a:cs typeface="+mj-cs"/>
            </a:endParaRPr>
          </a:p>
        </p:txBody>
      </p:sp>
      <p:pic>
        <p:nvPicPr>
          <p:cNvPr id="7" name="Picture 7" descr="DSC05454"/>
          <p:cNvPicPr>
            <a:picLocks noChangeAspect="1" noChangeArrowheads="1"/>
          </p:cNvPicPr>
          <p:nvPr/>
        </p:nvPicPr>
        <p:blipFill>
          <a:blip r:embed="rId5" cstate="email">
            <a:lum bright="10000"/>
          </a:blip>
          <a:srcRect/>
          <a:stretch>
            <a:fillRect/>
          </a:stretch>
        </p:blipFill>
        <p:spPr bwMode="auto">
          <a:xfrm>
            <a:off x="3048000" y="2667000"/>
            <a:ext cx="2844798" cy="2133598"/>
          </a:xfrm>
          <a:prstGeom prst="rect">
            <a:avLst/>
          </a:prstGeom>
          <a:noFill/>
          <a:ln w="9525">
            <a:noFill/>
            <a:miter lim="800000"/>
            <a:headEnd/>
            <a:tailEnd/>
          </a:ln>
        </p:spPr>
      </p:pic>
      <p:sp>
        <p:nvSpPr>
          <p:cNvPr id="8" name="Rectangle 6"/>
          <p:cNvSpPr>
            <a:spLocks noChangeArrowheads="1"/>
          </p:cNvSpPr>
          <p:nvPr/>
        </p:nvSpPr>
        <p:spPr bwMode="auto">
          <a:xfrm>
            <a:off x="3733800" y="4952998"/>
            <a:ext cx="1574470" cy="338554"/>
          </a:xfrm>
          <a:prstGeom prst="rect">
            <a:avLst/>
          </a:prstGeom>
          <a:noFill/>
          <a:ln w="9525">
            <a:noFill/>
            <a:miter lim="800000"/>
            <a:headEnd/>
            <a:tailEnd/>
          </a:ln>
        </p:spPr>
        <p:txBody>
          <a:bodyPr wrap="none">
            <a:spAutoFit/>
          </a:bodyPr>
          <a:lstStyle/>
          <a:p>
            <a:r>
              <a:rPr lang="en-US" sz="1600" dirty="0">
                <a:solidFill>
                  <a:schemeClr val="tx1"/>
                </a:solidFill>
              </a:rPr>
              <a:t>Agitator Blades</a:t>
            </a:r>
          </a:p>
        </p:txBody>
      </p:sp>
    </p:spTree>
    <p:extLst>
      <p:ext uri="{BB962C8B-B14F-4D97-AF65-F5344CB8AC3E}">
        <p14:creationId xmlns:p14="http://schemas.microsoft.com/office/powerpoint/2010/main" val="289729181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5"/>
          <p:cNvSpPr>
            <a:spLocks noChangeArrowheads="1"/>
          </p:cNvSpPr>
          <p:nvPr/>
        </p:nvSpPr>
        <p:spPr bwMode="auto">
          <a:xfrm>
            <a:off x="5984875" y="2175074"/>
            <a:ext cx="2794000" cy="4165600"/>
          </a:xfrm>
          <a:prstGeom prst="rect">
            <a:avLst/>
          </a:prstGeom>
          <a:solidFill>
            <a:schemeClr val="bg1"/>
          </a:solidFill>
          <a:ln w="9525" algn="ctr">
            <a:noFill/>
            <a:miter lim="800000"/>
            <a:headEnd/>
            <a:tailEnd/>
          </a:ln>
        </p:spPr>
        <p:txBody>
          <a:bodyPr wrap="none" lIns="0" tIns="0" rIns="0" bIns="0" anchor="ctr"/>
          <a:lstStyle/>
          <a:p>
            <a:endParaRPr lang="en-US" dirty="0"/>
          </a:p>
        </p:txBody>
      </p:sp>
      <p:pic>
        <p:nvPicPr>
          <p:cNvPr id="22531" name="Picture 2" descr="LR200SmallHorn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208425">
            <a:off x="1446213" y="1306712"/>
            <a:ext cx="395287" cy="722312"/>
          </a:xfrm>
          <a:prstGeom prst="rect">
            <a:avLst/>
          </a:prstGeom>
          <a:noFill/>
          <a:ln w="9525">
            <a:noFill/>
            <a:miter lim="800000"/>
            <a:headEnd/>
            <a:tailEnd/>
          </a:ln>
        </p:spPr>
      </p:pic>
      <p:sp>
        <p:nvSpPr>
          <p:cNvPr id="22532" name="Freeform 3"/>
          <p:cNvSpPr>
            <a:spLocks/>
          </p:cNvSpPr>
          <p:nvPr/>
        </p:nvSpPr>
        <p:spPr bwMode="auto">
          <a:xfrm>
            <a:off x="806450" y="2190949"/>
            <a:ext cx="2019300" cy="3894138"/>
          </a:xfrm>
          <a:custGeom>
            <a:avLst/>
            <a:gdLst>
              <a:gd name="T0" fmla="*/ 1383566441 w 1272"/>
              <a:gd name="T1" fmla="*/ 0 h 2685"/>
              <a:gd name="T2" fmla="*/ 2006044399 w 1272"/>
              <a:gd name="T3" fmla="*/ 35759353 h 2685"/>
              <a:gd name="T4" fmla="*/ 2147483647 w 1272"/>
              <a:gd name="T5" fmla="*/ 153552305 h 2685"/>
              <a:gd name="T6" fmla="*/ 2147483647 w 1272"/>
              <a:gd name="T7" fmla="*/ 330243178 h 2685"/>
              <a:gd name="T8" fmla="*/ 2147483647 w 1272"/>
              <a:gd name="T9" fmla="*/ 506934096 h 2685"/>
              <a:gd name="T10" fmla="*/ 2147483647 w 1272"/>
              <a:gd name="T11" fmla="*/ 767763110 h 2685"/>
              <a:gd name="T12" fmla="*/ 2147483647 w 1272"/>
              <a:gd name="T13" fmla="*/ 1146384862 h 2685"/>
              <a:gd name="T14" fmla="*/ 2147483647 w 1272"/>
              <a:gd name="T15" fmla="*/ 1457696788 h 2685"/>
              <a:gd name="T16" fmla="*/ 2147483647 w 1272"/>
              <a:gd name="T17" fmla="*/ 1659629525 h 2685"/>
              <a:gd name="T18" fmla="*/ 2147483647 w 1272"/>
              <a:gd name="T19" fmla="*/ 2147483647 h 2685"/>
              <a:gd name="T20" fmla="*/ 2147483647 w 1272"/>
              <a:gd name="T21" fmla="*/ 2147483647 h 2685"/>
              <a:gd name="T22" fmla="*/ 2147483647 w 1272"/>
              <a:gd name="T23" fmla="*/ 2147483647 h 2685"/>
              <a:gd name="T24" fmla="*/ 2147483647 w 1272"/>
              <a:gd name="T25" fmla="*/ 2147483647 h 2685"/>
              <a:gd name="T26" fmla="*/ 2147483647 w 1272"/>
              <a:gd name="T27" fmla="*/ 2147483647 h 2685"/>
              <a:gd name="T28" fmla="*/ 2147483647 w 1272"/>
              <a:gd name="T29" fmla="*/ 2147483647 h 2685"/>
              <a:gd name="T30" fmla="*/ 2147483647 w 1272"/>
              <a:gd name="T31" fmla="*/ 2147483647 h 2685"/>
              <a:gd name="T32" fmla="*/ 2147483647 w 1272"/>
              <a:gd name="T33" fmla="*/ 2147483647 h 2685"/>
              <a:gd name="T34" fmla="*/ 2147483647 w 1272"/>
              <a:gd name="T35" fmla="*/ 2147483647 h 2685"/>
              <a:gd name="T36" fmla="*/ 2147483647 w 1272"/>
              <a:gd name="T37" fmla="*/ 2147483647 h 2685"/>
              <a:gd name="T38" fmla="*/ 1784270734 w 1272"/>
              <a:gd name="T39" fmla="*/ 2147483647 h 2685"/>
              <a:gd name="T40" fmla="*/ 1169352448 w 1272"/>
              <a:gd name="T41" fmla="*/ 2147483647 h 2685"/>
              <a:gd name="T42" fmla="*/ 614918087 w 1272"/>
              <a:gd name="T43" fmla="*/ 2147483647 h 2685"/>
              <a:gd name="T44" fmla="*/ 262096249 w 1272"/>
              <a:gd name="T45" fmla="*/ 2147483647 h 2685"/>
              <a:gd name="T46" fmla="*/ 191531851 w 1272"/>
              <a:gd name="T47" fmla="*/ 2147483647 h 2685"/>
              <a:gd name="T48" fmla="*/ 100806236 w 1272"/>
              <a:gd name="T49" fmla="*/ 2147483647 h 2685"/>
              <a:gd name="T50" fmla="*/ 60483752 w 1272"/>
              <a:gd name="T51" fmla="*/ 2147483647 h 2685"/>
              <a:gd name="T52" fmla="*/ 141128745 w 1272"/>
              <a:gd name="T53" fmla="*/ 2147483647 h 2685"/>
              <a:gd name="T54" fmla="*/ 131048124 w 1272"/>
              <a:gd name="T55" fmla="*/ 2147483647 h 2685"/>
              <a:gd name="T56" fmla="*/ 70564373 w 1272"/>
              <a:gd name="T57" fmla="*/ 2147483647 h 2685"/>
              <a:gd name="T58" fmla="*/ 0 w 1272"/>
              <a:gd name="T59" fmla="*/ 1710112619 h 2685"/>
              <a:gd name="T60" fmla="*/ 30241876 w 1272"/>
              <a:gd name="T61" fmla="*/ 1415628511 h 2685"/>
              <a:gd name="T62" fmla="*/ 120967503 w 1272"/>
              <a:gd name="T63" fmla="*/ 1087488403 h 2685"/>
              <a:gd name="T64" fmla="*/ 252015627 w 1272"/>
              <a:gd name="T65" fmla="*/ 818246204 h 2685"/>
              <a:gd name="T66" fmla="*/ 322579975 w 1272"/>
              <a:gd name="T67" fmla="*/ 523760827 h 2685"/>
              <a:gd name="T68" fmla="*/ 473789392 w 1272"/>
              <a:gd name="T69" fmla="*/ 363898090 h 2685"/>
              <a:gd name="T70" fmla="*/ 574595603 w 1272"/>
              <a:gd name="T71" fmla="*/ 86242458 h 2685"/>
              <a:gd name="T72" fmla="*/ 854332244 w 1272"/>
              <a:gd name="T73" fmla="*/ 12620779 h 2685"/>
              <a:gd name="T74" fmla="*/ 1217234605 w 1272"/>
              <a:gd name="T75" fmla="*/ 0 h 2685"/>
              <a:gd name="T76" fmla="*/ 1118949342 w 1272"/>
              <a:gd name="T77" fmla="*/ 4207409 h 26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2"/>
              <a:gd name="T118" fmla="*/ 0 h 2685"/>
              <a:gd name="T119" fmla="*/ 1272 w 1272"/>
              <a:gd name="T120" fmla="*/ 2685 h 26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2" h="2685">
                <a:moveTo>
                  <a:pt x="541" y="2"/>
                </a:moveTo>
                <a:lnTo>
                  <a:pt x="549" y="0"/>
                </a:lnTo>
                <a:lnTo>
                  <a:pt x="736" y="1"/>
                </a:lnTo>
                <a:lnTo>
                  <a:pt x="796" y="17"/>
                </a:lnTo>
                <a:lnTo>
                  <a:pt x="840" y="53"/>
                </a:lnTo>
                <a:lnTo>
                  <a:pt x="868" y="73"/>
                </a:lnTo>
                <a:lnTo>
                  <a:pt x="916" y="109"/>
                </a:lnTo>
                <a:lnTo>
                  <a:pt x="948" y="157"/>
                </a:lnTo>
                <a:lnTo>
                  <a:pt x="968" y="185"/>
                </a:lnTo>
                <a:lnTo>
                  <a:pt x="988" y="241"/>
                </a:lnTo>
                <a:lnTo>
                  <a:pt x="992" y="293"/>
                </a:lnTo>
                <a:lnTo>
                  <a:pt x="988" y="365"/>
                </a:lnTo>
                <a:lnTo>
                  <a:pt x="980" y="449"/>
                </a:lnTo>
                <a:lnTo>
                  <a:pt x="992" y="545"/>
                </a:lnTo>
                <a:lnTo>
                  <a:pt x="984" y="605"/>
                </a:lnTo>
                <a:lnTo>
                  <a:pt x="972" y="693"/>
                </a:lnTo>
                <a:lnTo>
                  <a:pt x="972" y="725"/>
                </a:lnTo>
                <a:lnTo>
                  <a:pt x="988" y="789"/>
                </a:lnTo>
                <a:lnTo>
                  <a:pt x="984" y="889"/>
                </a:lnTo>
                <a:lnTo>
                  <a:pt x="968" y="1049"/>
                </a:lnTo>
                <a:lnTo>
                  <a:pt x="992" y="1101"/>
                </a:lnTo>
                <a:lnTo>
                  <a:pt x="996" y="1169"/>
                </a:lnTo>
                <a:lnTo>
                  <a:pt x="1024" y="1229"/>
                </a:lnTo>
                <a:lnTo>
                  <a:pt x="1044" y="1261"/>
                </a:lnTo>
                <a:lnTo>
                  <a:pt x="1052" y="1317"/>
                </a:lnTo>
                <a:lnTo>
                  <a:pt x="1096" y="1433"/>
                </a:lnTo>
                <a:lnTo>
                  <a:pt x="1128" y="1485"/>
                </a:lnTo>
                <a:lnTo>
                  <a:pt x="1168" y="1529"/>
                </a:lnTo>
                <a:lnTo>
                  <a:pt x="1220" y="1657"/>
                </a:lnTo>
                <a:lnTo>
                  <a:pt x="1256" y="1789"/>
                </a:lnTo>
                <a:cubicBezTo>
                  <a:pt x="1272" y="1930"/>
                  <a:pt x="1266" y="1867"/>
                  <a:pt x="1267" y="1916"/>
                </a:cubicBezTo>
                <a:lnTo>
                  <a:pt x="1263" y="2082"/>
                </a:lnTo>
                <a:lnTo>
                  <a:pt x="1244" y="2165"/>
                </a:lnTo>
                <a:lnTo>
                  <a:pt x="1204" y="2305"/>
                </a:lnTo>
                <a:lnTo>
                  <a:pt x="1162" y="2402"/>
                </a:lnTo>
                <a:lnTo>
                  <a:pt x="1068" y="2533"/>
                </a:lnTo>
                <a:lnTo>
                  <a:pt x="1016" y="2573"/>
                </a:lnTo>
                <a:lnTo>
                  <a:pt x="952" y="2633"/>
                </a:lnTo>
                <a:lnTo>
                  <a:pt x="808" y="2669"/>
                </a:lnTo>
                <a:lnTo>
                  <a:pt x="708" y="2685"/>
                </a:lnTo>
                <a:lnTo>
                  <a:pt x="564" y="2677"/>
                </a:lnTo>
                <a:lnTo>
                  <a:pt x="464" y="2653"/>
                </a:lnTo>
                <a:lnTo>
                  <a:pt x="340" y="2641"/>
                </a:lnTo>
                <a:lnTo>
                  <a:pt x="244" y="2633"/>
                </a:lnTo>
                <a:lnTo>
                  <a:pt x="140" y="2617"/>
                </a:lnTo>
                <a:lnTo>
                  <a:pt x="104" y="2593"/>
                </a:lnTo>
                <a:lnTo>
                  <a:pt x="88" y="2473"/>
                </a:lnTo>
                <a:lnTo>
                  <a:pt x="76" y="2441"/>
                </a:lnTo>
                <a:lnTo>
                  <a:pt x="44" y="2369"/>
                </a:lnTo>
                <a:lnTo>
                  <a:pt x="40" y="2229"/>
                </a:lnTo>
                <a:lnTo>
                  <a:pt x="28" y="2133"/>
                </a:lnTo>
                <a:lnTo>
                  <a:pt x="24" y="1921"/>
                </a:lnTo>
                <a:lnTo>
                  <a:pt x="36" y="1765"/>
                </a:lnTo>
                <a:lnTo>
                  <a:pt x="56" y="1649"/>
                </a:lnTo>
                <a:lnTo>
                  <a:pt x="68" y="1453"/>
                </a:lnTo>
                <a:lnTo>
                  <a:pt x="52" y="1325"/>
                </a:lnTo>
                <a:lnTo>
                  <a:pt x="24" y="1105"/>
                </a:lnTo>
                <a:lnTo>
                  <a:pt x="28" y="1053"/>
                </a:lnTo>
                <a:lnTo>
                  <a:pt x="8" y="925"/>
                </a:lnTo>
                <a:lnTo>
                  <a:pt x="0" y="813"/>
                </a:lnTo>
                <a:lnTo>
                  <a:pt x="0" y="717"/>
                </a:lnTo>
                <a:lnTo>
                  <a:pt x="12" y="673"/>
                </a:lnTo>
                <a:lnTo>
                  <a:pt x="44" y="605"/>
                </a:lnTo>
                <a:lnTo>
                  <a:pt x="48" y="517"/>
                </a:lnTo>
                <a:lnTo>
                  <a:pt x="80" y="421"/>
                </a:lnTo>
                <a:lnTo>
                  <a:pt x="100" y="389"/>
                </a:lnTo>
                <a:lnTo>
                  <a:pt x="112" y="289"/>
                </a:lnTo>
                <a:lnTo>
                  <a:pt x="128" y="249"/>
                </a:lnTo>
                <a:lnTo>
                  <a:pt x="156" y="217"/>
                </a:lnTo>
                <a:lnTo>
                  <a:pt x="188" y="173"/>
                </a:lnTo>
                <a:lnTo>
                  <a:pt x="212" y="73"/>
                </a:lnTo>
                <a:lnTo>
                  <a:pt x="228" y="41"/>
                </a:lnTo>
                <a:lnTo>
                  <a:pt x="288" y="17"/>
                </a:lnTo>
                <a:lnTo>
                  <a:pt x="339" y="6"/>
                </a:lnTo>
                <a:cubicBezTo>
                  <a:pt x="498" y="2"/>
                  <a:pt x="436" y="4"/>
                  <a:pt x="460" y="2"/>
                </a:cubicBezTo>
                <a:lnTo>
                  <a:pt x="483" y="0"/>
                </a:lnTo>
                <a:lnTo>
                  <a:pt x="505" y="2"/>
                </a:lnTo>
                <a:lnTo>
                  <a:pt x="444" y="2"/>
                </a:lnTo>
              </a:path>
            </a:pathLst>
          </a:custGeom>
          <a:solidFill>
            <a:schemeClr val="bg1"/>
          </a:solidFill>
          <a:ln w="9525" cap="flat" cmpd="sng">
            <a:solidFill>
              <a:schemeClr val="tx1"/>
            </a:solidFill>
            <a:prstDash val="solid"/>
            <a:round/>
            <a:headEnd/>
            <a:tailEnd/>
          </a:ln>
        </p:spPr>
        <p:txBody>
          <a:bodyPr lIns="36000" tIns="0" rIns="36000" bIns="0"/>
          <a:lstStyle/>
          <a:p>
            <a:endParaRPr lang="en-US" dirty="0"/>
          </a:p>
        </p:txBody>
      </p:sp>
      <p:sp>
        <p:nvSpPr>
          <p:cNvPr id="22533" name="Rectangle 4"/>
          <p:cNvSpPr>
            <a:spLocks noGrp="1" noChangeArrowheads="1"/>
          </p:cNvSpPr>
          <p:nvPr>
            <p:ph type="title"/>
          </p:nvPr>
        </p:nvSpPr>
        <p:spPr/>
        <p:txBody>
          <a:bodyPr>
            <a:normAutofit/>
          </a:bodyPr>
          <a:lstStyle/>
          <a:p>
            <a:r>
              <a:rPr lang="en-US" sz="3200" dirty="0"/>
              <a:t>False</a:t>
            </a:r>
            <a:r>
              <a:rPr lang="en-US" sz="3200" b="0" dirty="0"/>
              <a:t> Echo Suppression</a:t>
            </a:r>
            <a:br>
              <a:rPr lang="en-US" sz="3200" b="0" dirty="0"/>
            </a:br>
            <a:r>
              <a:rPr lang="en-US" sz="3200" dirty="0"/>
              <a:t>Not available on all </a:t>
            </a:r>
            <a:r>
              <a:rPr lang="en-US" sz="3200" dirty="0" err="1"/>
              <a:t>Mfg</a:t>
            </a:r>
            <a:r>
              <a:rPr lang="en-US" sz="3200" dirty="0"/>
              <a:t> equipment</a:t>
            </a:r>
            <a:endParaRPr lang="en-US" sz="3200" b="0" dirty="0"/>
          </a:p>
        </p:txBody>
      </p:sp>
      <p:sp>
        <p:nvSpPr>
          <p:cNvPr id="922629" name="Freeform 5"/>
          <p:cNvSpPr>
            <a:spLocks/>
          </p:cNvSpPr>
          <p:nvPr/>
        </p:nvSpPr>
        <p:spPr bwMode="auto">
          <a:xfrm>
            <a:off x="400050" y="1960762"/>
            <a:ext cx="2535238" cy="4238625"/>
          </a:xfrm>
          <a:custGeom>
            <a:avLst/>
            <a:gdLst/>
            <a:ahLst/>
            <a:cxnLst>
              <a:cxn ang="0">
                <a:pos x="0" y="0"/>
              </a:cxn>
              <a:cxn ang="0">
                <a:pos x="1597" y="0"/>
              </a:cxn>
              <a:cxn ang="0">
                <a:pos x="1597" y="3024"/>
              </a:cxn>
              <a:cxn ang="0">
                <a:pos x="0" y="3024"/>
              </a:cxn>
              <a:cxn ang="0">
                <a:pos x="0" y="0"/>
              </a:cxn>
            </a:cxnLst>
            <a:rect l="0" t="0" r="r" b="b"/>
            <a:pathLst>
              <a:path w="1597" h="3024">
                <a:moveTo>
                  <a:pt x="0" y="0"/>
                </a:moveTo>
                <a:lnTo>
                  <a:pt x="1597" y="0"/>
                </a:lnTo>
                <a:lnTo>
                  <a:pt x="1597" y="3024"/>
                </a:lnTo>
                <a:lnTo>
                  <a:pt x="0" y="3024"/>
                </a:lnTo>
                <a:lnTo>
                  <a:pt x="0" y="0"/>
                </a:lnTo>
                <a:close/>
              </a:path>
            </a:pathLst>
          </a:cu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10800000" scaled="0"/>
          </a:gradFill>
          <a:ln w="9525" cap="flat" cmpd="sng">
            <a:solidFill>
              <a:schemeClr val="tx1"/>
            </a:solidFill>
            <a:prstDash val="solid"/>
            <a:round/>
            <a:headEnd/>
            <a:tailEnd/>
          </a:ln>
          <a:effectLst/>
        </p:spPr>
        <p:txBody>
          <a:bodyPr lIns="36000" tIns="0" rIns="36000" bIns="0"/>
          <a:lstStyle/>
          <a:p>
            <a:pPr>
              <a:defRPr/>
            </a:pPr>
            <a:endParaRPr lang="en-US" dirty="0">
              <a:latin typeface="Arial" charset="0"/>
            </a:endParaRPr>
          </a:p>
        </p:txBody>
      </p:sp>
      <p:sp>
        <p:nvSpPr>
          <p:cNvPr id="922630" name="Oval 6"/>
          <p:cNvSpPr>
            <a:spLocks noChangeArrowheads="1"/>
          </p:cNvSpPr>
          <p:nvPr/>
        </p:nvSpPr>
        <p:spPr bwMode="auto">
          <a:xfrm>
            <a:off x="400050" y="1844874"/>
            <a:ext cx="2535238" cy="223838"/>
          </a:xfrm>
          <a:prstGeom prst="ellipse">
            <a:avLst/>
          </a:pr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10800000" scaled="0"/>
          </a:gradFill>
          <a:ln w="9525" cap="flat" cmpd="sng">
            <a:solidFill>
              <a:schemeClr val="tx1"/>
            </a:solidFill>
            <a:prstDash val="solid"/>
            <a:round/>
            <a:headEnd/>
            <a:tailEnd/>
          </a:ln>
          <a:effectLst/>
        </p:spPr>
        <p:txBody>
          <a:bodyPr lIns="36000" tIns="0" rIns="36000" bIns="0"/>
          <a:lstStyle/>
          <a:p>
            <a:pPr>
              <a:defRPr/>
            </a:pPr>
            <a:endParaRPr lang="en-US" dirty="0">
              <a:latin typeface="Arial" charset="0"/>
            </a:endParaRPr>
          </a:p>
        </p:txBody>
      </p:sp>
      <p:sp>
        <p:nvSpPr>
          <p:cNvPr id="922631" name="Freeform 7"/>
          <p:cNvSpPr>
            <a:spLocks/>
          </p:cNvSpPr>
          <p:nvPr/>
        </p:nvSpPr>
        <p:spPr bwMode="auto">
          <a:xfrm>
            <a:off x="6450013" y="2173487"/>
            <a:ext cx="1820862" cy="4165600"/>
          </a:xfrm>
          <a:custGeom>
            <a:avLst/>
            <a:gdLst>
              <a:gd name="T0" fmla="*/ 2147483647 w 1147"/>
              <a:gd name="T1" fmla="*/ 0 h 2624"/>
              <a:gd name="T2" fmla="*/ 2147483647 w 1147"/>
              <a:gd name="T3" fmla="*/ 463708776 h 2624"/>
              <a:gd name="T4" fmla="*/ 2147483647 w 1147"/>
              <a:gd name="T5" fmla="*/ 534273125 h 2624"/>
              <a:gd name="T6" fmla="*/ 2147483647 w 1147"/>
              <a:gd name="T7" fmla="*/ 637598699 h 2624"/>
              <a:gd name="T8" fmla="*/ 2147483647 w 1147"/>
              <a:gd name="T9" fmla="*/ 753527431 h 2624"/>
              <a:gd name="T10" fmla="*/ 1121468349 w 1147"/>
              <a:gd name="T11" fmla="*/ 811490209 h 2624"/>
              <a:gd name="T12" fmla="*/ 695562836 w 1147"/>
              <a:gd name="T13" fmla="*/ 985380330 h 2624"/>
              <a:gd name="T14" fmla="*/ 637598489 w 1147"/>
              <a:gd name="T15" fmla="*/ 975299709 h 2624"/>
              <a:gd name="T16" fmla="*/ 456147366 w 1147"/>
              <a:gd name="T17" fmla="*/ 1033264075 h 2624"/>
              <a:gd name="T18" fmla="*/ 146169010 w 1147"/>
              <a:gd name="T19" fmla="*/ 1449090495 h 2624"/>
              <a:gd name="T20" fmla="*/ 189010842 w 1147"/>
              <a:gd name="T21" fmla="*/ 1675903283 h 2624"/>
              <a:gd name="T22" fmla="*/ 128527135 w 1147"/>
              <a:gd name="T23" fmla="*/ 1897676950 h 2624"/>
              <a:gd name="T24" fmla="*/ 874493209 w 1147"/>
              <a:gd name="T25" fmla="*/ 2008563784 h 2624"/>
              <a:gd name="T26" fmla="*/ 1086186186 w 1147"/>
              <a:gd name="T27" fmla="*/ 2053926579 h 2624"/>
              <a:gd name="T28" fmla="*/ 1060984641 w 1147"/>
              <a:gd name="T29" fmla="*/ 2147483647 h 2624"/>
              <a:gd name="T30" fmla="*/ 879533518 w 1147"/>
              <a:gd name="T31" fmla="*/ 2147483647 h 2624"/>
              <a:gd name="T32" fmla="*/ 118446517 w 1147"/>
              <a:gd name="T33" fmla="*/ 2147483647 h 2624"/>
              <a:gd name="T34" fmla="*/ 85685277 w 1147"/>
              <a:gd name="T35" fmla="*/ 2147483647 h 2624"/>
              <a:gd name="T36" fmla="*/ 153728679 w 1147"/>
              <a:gd name="T37" fmla="*/ 2147483647 h 2624"/>
              <a:gd name="T38" fmla="*/ 133567444 w 1147"/>
              <a:gd name="T39" fmla="*/ 2147483647 h 2624"/>
              <a:gd name="T40" fmla="*/ 85685277 w 1147"/>
              <a:gd name="T41" fmla="*/ 2147483647 h 2624"/>
              <a:gd name="T42" fmla="*/ 85685277 w 1147"/>
              <a:gd name="T43" fmla="*/ 2147483647 h 2624"/>
              <a:gd name="T44" fmla="*/ 85685277 w 1147"/>
              <a:gd name="T45" fmla="*/ 2147483647 h 2624"/>
              <a:gd name="T46" fmla="*/ 146169010 w 1147"/>
              <a:gd name="T47" fmla="*/ 2147483647 h 2624"/>
              <a:gd name="T48" fmla="*/ 25201551 w 1147"/>
              <a:gd name="T49" fmla="*/ 2147483647 h 2624"/>
              <a:gd name="T50" fmla="*/ 146169010 w 1147"/>
              <a:gd name="T51" fmla="*/ 2147483647 h 2624"/>
              <a:gd name="T52" fmla="*/ 146169010 w 1147"/>
              <a:gd name="T53" fmla="*/ 2147483647 h 2624"/>
              <a:gd name="T54" fmla="*/ 25201551 w 1147"/>
              <a:gd name="T55" fmla="*/ 2147483647 h 2624"/>
              <a:gd name="T56" fmla="*/ 25201551 w 1147"/>
              <a:gd name="T57" fmla="*/ 2147483647 h 2624"/>
              <a:gd name="T58" fmla="*/ 85685277 w 1147"/>
              <a:gd name="T59" fmla="*/ 2147483647 h 2624"/>
              <a:gd name="T60" fmla="*/ 85685277 w 1147"/>
              <a:gd name="T61" fmla="*/ 2147483647 h 2624"/>
              <a:gd name="T62" fmla="*/ 25201551 w 1147"/>
              <a:gd name="T63" fmla="*/ 2147483647 h 2624"/>
              <a:gd name="T64" fmla="*/ 153728679 w 1147"/>
              <a:gd name="T65" fmla="*/ 2147483647 h 2624"/>
              <a:gd name="T66" fmla="*/ 1060984641 w 1147"/>
              <a:gd name="T67" fmla="*/ 2147483647 h 2624"/>
              <a:gd name="T68" fmla="*/ 1426407835 w 1147"/>
              <a:gd name="T69" fmla="*/ 2147483647 h 2624"/>
              <a:gd name="T70" fmla="*/ 1426407835 w 1147"/>
              <a:gd name="T71" fmla="*/ 2147483647 h 2624"/>
              <a:gd name="T72" fmla="*/ 1000500934 w 1147"/>
              <a:gd name="T73" fmla="*/ 2147483647 h 2624"/>
              <a:gd name="T74" fmla="*/ 85685277 w 1147"/>
              <a:gd name="T75" fmla="*/ 2147483647 h 2624"/>
              <a:gd name="T76" fmla="*/ 25201551 w 1147"/>
              <a:gd name="T77" fmla="*/ 2147483647 h 2624"/>
              <a:gd name="T78" fmla="*/ 25201551 w 1147"/>
              <a:gd name="T79" fmla="*/ 2147483647 h 26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7"/>
              <a:gd name="T121" fmla="*/ 0 h 2624"/>
              <a:gd name="T122" fmla="*/ 1147 w 1147"/>
              <a:gd name="T123" fmla="*/ 2624 h 26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7" h="2624">
                <a:moveTo>
                  <a:pt x="1147" y="0"/>
                </a:moveTo>
                <a:lnTo>
                  <a:pt x="1147" y="184"/>
                </a:lnTo>
                <a:cubicBezTo>
                  <a:pt x="974" y="207"/>
                  <a:pt x="928" y="181"/>
                  <a:pt x="989" y="212"/>
                </a:cubicBezTo>
                <a:lnTo>
                  <a:pt x="1074" y="253"/>
                </a:lnTo>
                <a:lnTo>
                  <a:pt x="1074" y="299"/>
                </a:lnTo>
                <a:lnTo>
                  <a:pt x="445" y="322"/>
                </a:lnTo>
                <a:cubicBezTo>
                  <a:pt x="389" y="344"/>
                  <a:pt x="334" y="371"/>
                  <a:pt x="276" y="391"/>
                </a:cubicBezTo>
                <a:cubicBezTo>
                  <a:pt x="269" y="394"/>
                  <a:pt x="261" y="385"/>
                  <a:pt x="253" y="387"/>
                </a:cubicBezTo>
                <a:cubicBezTo>
                  <a:pt x="227" y="394"/>
                  <a:pt x="212" y="410"/>
                  <a:pt x="181" y="410"/>
                </a:cubicBezTo>
                <a:lnTo>
                  <a:pt x="58" y="575"/>
                </a:lnTo>
                <a:lnTo>
                  <a:pt x="75" y="665"/>
                </a:lnTo>
                <a:lnTo>
                  <a:pt x="51" y="753"/>
                </a:lnTo>
                <a:lnTo>
                  <a:pt x="347" y="797"/>
                </a:lnTo>
                <a:lnTo>
                  <a:pt x="431" y="815"/>
                </a:lnTo>
                <a:lnTo>
                  <a:pt x="421" y="863"/>
                </a:lnTo>
                <a:lnTo>
                  <a:pt x="349" y="873"/>
                </a:lnTo>
                <a:lnTo>
                  <a:pt x="47" y="915"/>
                </a:lnTo>
                <a:lnTo>
                  <a:pt x="34" y="1105"/>
                </a:lnTo>
                <a:cubicBezTo>
                  <a:pt x="61" y="1130"/>
                  <a:pt x="64" y="1123"/>
                  <a:pt x="61" y="1164"/>
                </a:cubicBezTo>
                <a:cubicBezTo>
                  <a:pt x="60" y="1177"/>
                  <a:pt x="53" y="1202"/>
                  <a:pt x="53" y="1202"/>
                </a:cubicBezTo>
                <a:lnTo>
                  <a:pt x="34" y="1312"/>
                </a:lnTo>
                <a:lnTo>
                  <a:pt x="34" y="1381"/>
                </a:lnTo>
                <a:lnTo>
                  <a:pt x="34" y="1473"/>
                </a:lnTo>
                <a:lnTo>
                  <a:pt x="58" y="1518"/>
                </a:lnTo>
                <a:lnTo>
                  <a:pt x="10" y="1588"/>
                </a:lnTo>
                <a:lnTo>
                  <a:pt x="58" y="1680"/>
                </a:lnTo>
                <a:lnTo>
                  <a:pt x="58" y="1818"/>
                </a:lnTo>
                <a:lnTo>
                  <a:pt x="10" y="1910"/>
                </a:lnTo>
                <a:lnTo>
                  <a:pt x="10" y="1979"/>
                </a:lnTo>
                <a:lnTo>
                  <a:pt x="34" y="2071"/>
                </a:lnTo>
                <a:lnTo>
                  <a:pt x="34" y="2164"/>
                </a:lnTo>
                <a:lnTo>
                  <a:pt x="10" y="2232"/>
                </a:lnTo>
                <a:cubicBezTo>
                  <a:pt x="31" y="2322"/>
                  <a:pt x="0" y="2313"/>
                  <a:pt x="61" y="2313"/>
                </a:cubicBezTo>
                <a:lnTo>
                  <a:pt x="421" y="2324"/>
                </a:lnTo>
                <a:lnTo>
                  <a:pt x="566" y="2371"/>
                </a:lnTo>
                <a:lnTo>
                  <a:pt x="566" y="2417"/>
                </a:lnTo>
                <a:lnTo>
                  <a:pt x="397" y="2439"/>
                </a:lnTo>
                <a:lnTo>
                  <a:pt x="34" y="2462"/>
                </a:lnTo>
                <a:lnTo>
                  <a:pt x="10" y="2509"/>
                </a:lnTo>
                <a:lnTo>
                  <a:pt x="10" y="2624"/>
                </a:lnTo>
              </a:path>
            </a:pathLst>
          </a:custGeom>
          <a:noFill/>
          <a:ln w="9525" cap="flat" cmpd="sng">
            <a:solidFill>
              <a:schemeClr val="hlink"/>
            </a:solidFill>
            <a:prstDash val="solid"/>
            <a:round/>
            <a:headEnd/>
            <a:tailEnd/>
          </a:ln>
        </p:spPr>
        <p:txBody>
          <a:bodyPr lIns="36000" tIns="0" rIns="36000" bIns="0"/>
          <a:lstStyle/>
          <a:p>
            <a:endParaRPr lang="en-US" dirty="0"/>
          </a:p>
        </p:txBody>
      </p:sp>
      <p:sp>
        <p:nvSpPr>
          <p:cNvPr id="922632" name="Freeform 8"/>
          <p:cNvSpPr>
            <a:spLocks/>
          </p:cNvSpPr>
          <p:nvPr/>
        </p:nvSpPr>
        <p:spPr bwMode="auto">
          <a:xfrm>
            <a:off x="6773863" y="2152849"/>
            <a:ext cx="1612900" cy="4224338"/>
          </a:xfrm>
          <a:custGeom>
            <a:avLst/>
            <a:gdLst>
              <a:gd name="T0" fmla="*/ 2147483647 w 1016"/>
              <a:gd name="T1" fmla="*/ 0 h 2807"/>
              <a:gd name="T2" fmla="*/ 2147483647 w 1016"/>
              <a:gd name="T3" fmla="*/ 878748156 h 2807"/>
              <a:gd name="T4" fmla="*/ 181451256 w 1016"/>
              <a:gd name="T5" fmla="*/ 1152789760 h 2807"/>
              <a:gd name="T6" fmla="*/ 0 w 1016"/>
              <a:gd name="T7" fmla="*/ 1481187906 h 2807"/>
              <a:gd name="T8" fmla="*/ 0 w 1016"/>
              <a:gd name="T9" fmla="*/ 2147483647 h 2807"/>
              <a:gd name="T10" fmla="*/ 0 60000 65536"/>
              <a:gd name="T11" fmla="*/ 0 60000 65536"/>
              <a:gd name="T12" fmla="*/ 0 60000 65536"/>
              <a:gd name="T13" fmla="*/ 0 60000 65536"/>
              <a:gd name="T14" fmla="*/ 0 60000 65536"/>
              <a:gd name="T15" fmla="*/ 0 w 1016"/>
              <a:gd name="T16" fmla="*/ 0 h 2807"/>
              <a:gd name="T17" fmla="*/ 1016 w 1016"/>
              <a:gd name="T18" fmla="*/ 2807 h 2807"/>
            </a:gdLst>
            <a:ahLst/>
            <a:cxnLst>
              <a:cxn ang="T10">
                <a:pos x="T0" y="T1"/>
              </a:cxn>
              <a:cxn ang="T11">
                <a:pos x="T2" y="T3"/>
              </a:cxn>
              <a:cxn ang="T12">
                <a:pos x="T4" y="T5"/>
              </a:cxn>
              <a:cxn ang="T13">
                <a:pos x="T6" y="T7"/>
              </a:cxn>
              <a:cxn ang="T14">
                <a:pos x="T8" y="T9"/>
              </a:cxn>
            </a:cxnLst>
            <a:rect l="T15" t="T16" r="T17" b="T18"/>
            <a:pathLst>
              <a:path w="1016" h="2807">
                <a:moveTo>
                  <a:pt x="1016" y="0"/>
                </a:moveTo>
                <a:lnTo>
                  <a:pt x="1016" y="388"/>
                </a:lnTo>
                <a:lnTo>
                  <a:pt x="72" y="509"/>
                </a:lnTo>
                <a:lnTo>
                  <a:pt x="0" y="654"/>
                </a:lnTo>
                <a:lnTo>
                  <a:pt x="0" y="2807"/>
                </a:lnTo>
              </a:path>
            </a:pathLst>
          </a:custGeom>
          <a:noFill/>
          <a:ln w="9525" cap="flat" cmpd="sng">
            <a:solidFill>
              <a:srgbClr val="DA040F"/>
            </a:solidFill>
            <a:prstDash val="solid"/>
            <a:round/>
            <a:headEnd/>
            <a:tailEnd/>
          </a:ln>
        </p:spPr>
        <p:txBody>
          <a:bodyPr lIns="36000" tIns="0" rIns="36000" bIns="0"/>
          <a:lstStyle/>
          <a:p>
            <a:endParaRPr lang="en-US" dirty="0"/>
          </a:p>
        </p:txBody>
      </p:sp>
      <p:sp>
        <p:nvSpPr>
          <p:cNvPr id="922633" name="Freeform 9"/>
          <p:cNvSpPr>
            <a:spLocks/>
          </p:cNvSpPr>
          <p:nvPr/>
        </p:nvSpPr>
        <p:spPr bwMode="auto">
          <a:xfrm>
            <a:off x="6450013" y="2152849"/>
            <a:ext cx="1820862" cy="4210050"/>
          </a:xfrm>
          <a:custGeom>
            <a:avLst/>
            <a:gdLst>
              <a:gd name="T0" fmla="*/ 2147483647 w 1147"/>
              <a:gd name="T1" fmla="*/ 0 h 2652"/>
              <a:gd name="T2" fmla="*/ 2147483647 w 1147"/>
              <a:gd name="T3" fmla="*/ 504031263 h 2652"/>
              <a:gd name="T4" fmla="*/ 2147483647 w 1147"/>
              <a:gd name="T5" fmla="*/ 574595612 h 2652"/>
              <a:gd name="T6" fmla="*/ 2147483647 w 1147"/>
              <a:gd name="T7" fmla="*/ 677922774 h 2652"/>
              <a:gd name="T8" fmla="*/ 2147483647 w 1147"/>
              <a:gd name="T9" fmla="*/ 793849919 h 2652"/>
              <a:gd name="T10" fmla="*/ 1121468349 w 1147"/>
              <a:gd name="T11" fmla="*/ 849291947 h 2652"/>
              <a:gd name="T12" fmla="*/ 695562836 w 1147"/>
              <a:gd name="T13" fmla="*/ 1025702819 h 2652"/>
              <a:gd name="T14" fmla="*/ 637598489 w 1147"/>
              <a:gd name="T15" fmla="*/ 1015622198 h 2652"/>
              <a:gd name="T16" fmla="*/ 456147366 w 1147"/>
              <a:gd name="T17" fmla="*/ 1073586564 h 2652"/>
              <a:gd name="T18" fmla="*/ 146169010 w 1147"/>
              <a:gd name="T19" fmla="*/ 1486892037 h 2652"/>
              <a:gd name="T20" fmla="*/ 133567444 w 1147"/>
              <a:gd name="T21" fmla="*/ 1628020735 h 2652"/>
              <a:gd name="T22" fmla="*/ 662800034 w 1147"/>
              <a:gd name="T23" fmla="*/ 1688504859 h 2652"/>
              <a:gd name="T24" fmla="*/ 153728679 w 1147"/>
              <a:gd name="T25" fmla="*/ 1708666102 h 2652"/>
              <a:gd name="T26" fmla="*/ 133567444 w 1147"/>
              <a:gd name="T27" fmla="*/ 1950601013 h 2652"/>
              <a:gd name="T28" fmla="*/ 556953546 w 1147"/>
              <a:gd name="T29" fmla="*/ 2001004119 h 2652"/>
              <a:gd name="T30" fmla="*/ 884573827 w 1147"/>
              <a:gd name="T31" fmla="*/ 2041326605 h 2652"/>
              <a:gd name="T32" fmla="*/ 1141629585 w 1147"/>
              <a:gd name="T33" fmla="*/ 2101810332 h 2652"/>
              <a:gd name="T34" fmla="*/ 1055944332 w 1147"/>
              <a:gd name="T35" fmla="*/ 2147483647 h 2652"/>
              <a:gd name="T36" fmla="*/ 110886847 w 1147"/>
              <a:gd name="T37" fmla="*/ 2147483647 h 2652"/>
              <a:gd name="T38" fmla="*/ 85685277 w 1147"/>
              <a:gd name="T39" fmla="*/ 2147483647 h 2652"/>
              <a:gd name="T40" fmla="*/ 153728679 w 1147"/>
              <a:gd name="T41" fmla="*/ 2147483647 h 2652"/>
              <a:gd name="T42" fmla="*/ 103325565 w 1147"/>
              <a:gd name="T43" fmla="*/ 2147483647 h 2652"/>
              <a:gd name="T44" fmla="*/ 504031095 w 1147"/>
              <a:gd name="T45" fmla="*/ 2147483647 h 2652"/>
              <a:gd name="T46" fmla="*/ 88204638 w 1147"/>
              <a:gd name="T47" fmla="*/ 2147483647 h 2652"/>
              <a:gd name="T48" fmla="*/ 85685277 w 1147"/>
              <a:gd name="T49" fmla="*/ 2147483647 h 2652"/>
              <a:gd name="T50" fmla="*/ 146169010 w 1147"/>
              <a:gd name="T51" fmla="*/ 2147483647 h 2652"/>
              <a:gd name="T52" fmla="*/ 25201551 w 1147"/>
              <a:gd name="T53" fmla="*/ 2147483647 h 2652"/>
              <a:gd name="T54" fmla="*/ 156249628 w 1147"/>
              <a:gd name="T55" fmla="*/ 2147483647 h 2652"/>
              <a:gd name="T56" fmla="*/ 481348911 w 1147"/>
              <a:gd name="T57" fmla="*/ 2147483647 h 2652"/>
              <a:gd name="T58" fmla="*/ 126007774 w 1147"/>
              <a:gd name="T59" fmla="*/ 2147483647 h 2652"/>
              <a:gd name="T60" fmla="*/ 65524041 w 1147"/>
              <a:gd name="T61" fmla="*/ 2147483647 h 2652"/>
              <a:gd name="T62" fmla="*/ 504031095 w 1147"/>
              <a:gd name="T63" fmla="*/ 2147483647 h 2652"/>
              <a:gd name="T64" fmla="*/ 88204638 w 1147"/>
              <a:gd name="T65" fmla="*/ 2147483647 h 2652"/>
              <a:gd name="T66" fmla="*/ 25201551 w 1147"/>
              <a:gd name="T67" fmla="*/ 2147483647 h 2652"/>
              <a:gd name="T68" fmla="*/ 153728679 w 1147"/>
              <a:gd name="T69" fmla="*/ 2147483647 h 2652"/>
              <a:gd name="T70" fmla="*/ 1048384663 w 1147"/>
              <a:gd name="T71" fmla="*/ 2147483647 h 2652"/>
              <a:gd name="T72" fmla="*/ 1691023660 w 1147"/>
              <a:gd name="T73" fmla="*/ 2147483647 h 2652"/>
              <a:gd name="T74" fmla="*/ 1426407835 w 1147"/>
              <a:gd name="T75" fmla="*/ 2147483647 h 2652"/>
              <a:gd name="T76" fmla="*/ 1000500934 w 1147"/>
              <a:gd name="T77" fmla="*/ 2147483647 h 2652"/>
              <a:gd name="T78" fmla="*/ 85685277 w 1147"/>
              <a:gd name="T79" fmla="*/ 2147483647 h 2652"/>
              <a:gd name="T80" fmla="*/ 25201551 w 1147"/>
              <a:gd name="T81" fmla="*/ 2147483647 h 2652"/>
              <a:gd name="T82" fmla="*/ 27720918 w 1147"/>
              <a:gd name="T83" fmla="*/ 2147483647 h 2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7"/>
              <a:gd name="T127" fmla="*/ 0 h 2652"/>
              <a:gd name="T128" fmla="*/ 1147 w 1147"/>
              <a:gd name="T129" fmla="*/ 2652 h 2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7" h="2652">
                <a:moveTo>
                  <a:pt x="1145" y="0"/>
                </a:moveTo>
                <a:lnTo>
                  <a:pt x="1147" y="200"/>
                </a:lnTo>
                <a:cubicBezTo>
                  <a:pt x="974" y="223"/>
                  <a:pt x="928" y="197"/>
                  <a:pt x="989" y="228"/>
                </a:cubicBezTo>
                <a:lnTo>
                  <a:pt x="1074" y="269"/>
                </a:lnTo>
                <a:lnTo>
                  <a:pt x="1074" y="315"/>
                </a:lnTo>
                <a:lnTo>
                  <a:pt x="445" y="337"/>
                </a:lnTo>
                <a:cubicBezTo>
                  <a:pt x="389" y="360"/>
                  <a:pt x="334" y="387"/>
                  <a:pt x="276" y="407"/>
                </a:cubicBezTo>
                <a:cubicBezTo>
                  <a:pt x="269" y="410"/>
                  <a:pt x="261" y="401"/>
                  <a:pt x="253" y="403"/>
                </a:cubicBezTo>
                <a:cubicBezTo>
                  <a:pt x="227" y="410"/>
                  <a:pt x="212" y="426"/>
                  <a:pt x="181" y="426"/>
                </a:cubicBezTo>
                <a:lnTo>
                  <a:pt x="58" y="590"/>
                </a:lnTo>
                <a:lnTo>
                  <a:pt x="53" y="646"/>
                </a:lnTo>
                <a:lnTo>
                  <a:pt x="263" y="670"/>
                </a:lnTo>
                <a:lnTo>
                  <a:pt x="61" y="678"/>
                </a:lnTo>
                <a:lnTo>
                  <a:pt x="53" y="774"/>
                </a:lnTo>
                <a:lnTo>
                  <a:pt x="221" y="794"/>
                </a:lnTo>
                <a:lnTo>
                  <a:pt x="351" y="810"/>
                </a:lnTo>
                <a:lnTo>
                  <a:pt x="453" y="834"/>
                </a:lnTo>
                <a:lnTo>
                  <a:pt x="419" y="882"/>
                </a:lnTo>
                <a:lnTo>
                  <a:pt x="44" y="910"/>
                </a:lnTo>
                <a:lnTo>
                  <a:pt x="34" y="1120"/>
                </a:lnTo>
                <a:cubicBezTo>
                  <a:pt x="61" y="1145"/>
                  <a:pt x="64" y="1138"/>
                  <a:pt x="61" y="1179"/>
                </a:cubicBezTo>
                <a:cubicBezTo>
                  <a:pt x="60" y="1192"/>
                  <a:pt x="18" y="1285"/>
                  <a:pt x="41" y="1309"/>
                </a:cubicBezTo>
                <a:lnTo>
                  <a:pt x="200" y="1320"/>
                </a:lnTo>
                <a:lnTo>
                  <a:pt x="35" y="1332"/>
                </a:lnTo>
                <a:lnTo>
                  <a:pt x="34" y="1488"/>
                </a:lnTo>
                <a:lnTo>
                  <a:pt x="58" y="1533"/>
                </a:lnTo>
                <a:lnTo>
                  <a:pt x="10" y="1603"/>
                </a:lnTo>
                <a:lnTo>
                  <a:pt x="62" y="1816"/>
                </a:lnTo>
                <a:lnTo>
                  <a:pt x="191" y="1831"/>
                </a:lnTo>
                <a:lnTo>
                  <a:pt x="50" y="1845"/>
                </a:lnTo>
                <a:lnTo>
                  <a:pt x="26" y="2059"/>
                </a:lnTo>
                <a:lnTo>
                  <a:pt x="200" y="2073"/>
                </a:lnTo>
                <a:lnTo>
                  <a:pt x="35" y="2085"/>
                </a:lnTo>
                <a:lnTo>
                  <a:pt x="10" y="2246"/>
                </a:lnTo>
                <a:cubicBezTo>
                  <a:pt x="31" y="2336"/>
                  <a:pt x="0" y="2327"/>
                  <a:pt x="61" y="2327"/>
                </a:cubicBezTo>
                <a:lnTo>
                  <a:pt x="416" y="2358"/>
                </a:lnTo>
                <a:lnTo>
                  <a:pt x="671" y="2412"/>
                </a:lnTo>
                <a:lnTo>
                  <a:pt x="566" y="2431"/>
                </a:lnTo>
                <a:lnTo>
                  <a:pt x="397" y="2453"/>
                </a:lnTo>
                <a:lnTo>
                  <a:pt x="34" y="2476"/>
                </a:lnTo>
                <a:lnTo>
                  <a:pt x="10" y="2523"/>
                </a:lnTo>
                <a:lnTo>
                  <a:pt x="11" y="2652"/>
                </a:lnTo>
              </a:path>
            </a:pathLst>
          </a:custGeom>
          <a:noFill/>
          <a:ln w="9525" cap="flat" cmpd="sng">
            <a:solidFill>
              <a:schemeClr val="hlink"/>
            </a:solidFill>
            <a:prstDash val="solid"/>
            <a:round/>
            <a:headEnd/>
            <a:tailEnd/>
          </a:ln>
        </p:spPr>
        <p:txBody>
          <a:bodyPr lIns="36000" tIns="0" rIns="36000" bIns="0"/>
          <a:lstStyle/>
          <a:p>
            <a:endParaRPr lang="en-US" dirty="0"/>
          </a:p>
        </p:txBody>
      </p:sp>
      <p:sp>
        <p:nvSpPr>
          <p:cNvPr id="922634" name="AutoShape 10"/>
          <p:cNvSpPr>
            <a:spLocks/>
          </p:cNvSpPr>
          <p:nvPr/>
        </p:nvSpPr>
        <p:spPr bwMode="auto">
          <a:xfrm>
            <a:off x="6965950" y="5800924"/>
            <a:ext cx="38100" cy="134938"/>
          </a:xfrm>
          <a:prstGeom prst="leftBracket">
            <a:avLst>
              <a:gd name="adj" fmla="val 0"/>
            </a:avLst>
          </a:prstGeom>
          <a:noFill/>
          <a:ln w="9525">
            <a:solidFill>
              <a:schemeClr val="tx1"/>
            </a:solidFill>
            <a:round/>
            <a:headEnd/>
            <a:tailEnd/>
          </a:ln>
        </p:spPr>
        <p:txBody>
          <a:bodyPr wrap="none" lIns="36000" tIns="0" rIns="36000" bIns="0" anchor="ctr"/>
          <a:lstStyle/>
          <a:p>
            <a:endParaRPr lang="en-US" dirty="0"/>
          </a:p>
        </p:txBody>
      </p:sp>
      <p:sp>
        <p:nvSpPr>
          <p:cNvPr id="922635" name="Line 11"/>
          <p:cNvSpPr>
            <a:spLocks noChangeShapeType="1"/>
          </p:cNvSpPr>
          <p:nvPr/>
        </p:nvSpPr>
        <p:spPr bwMode="auto">
          <a:xfrm flipH="1">
            <a:off x="5967413" y="5877124"/>
            <a:ext cx="460375" cy="0"/>
          </a:xfrm>
          <a:prstGeom prst="line">
            <a:avLst/>
          </a:prstGeom>
          <a:noFill/>
          <a:ln w="12700">
            <a:solidFill>
              <a:schemeClr val="tx1"/>
            </a:solidFill>
            <a:round/>
            <a:headEnd/>
            <a:tailEnd/>
          </a:ln>
        </p:spPr>
        <p:txBody>
          <a:bodyPr lIns="36000" tIns="0" rIns="36000" bIns="0"/>
          <a:lstStyle/>
          <a:p>
            <a:endParaRPr lang="en-US" dirty="0"/>
          </a:p>
        </p:txBody>
      </p:sp>
      <p:sp>
        <p:nvSpPr>
          <p:cNvPr id="922636" name="Oval 12"/>
          <p:cNvSpPr>
            <a:spLocks noChangeArrowheads="1"/>
          </p:cNvSpPr>
          <p:nvPr/>
        </p:nvSpPr>
        <p:spPr bwMode="auto">
          <a:xfrm>
            <a:off x="5891213" y="5608837"/>
            <a:ext cx="1727200" cy="614362"/>
          </a:xfrm>
          <a:prstGeom prst="ellipse">
            <a:avLst/>
          </a:prstGeom>
          <a:noFill/>
          <a:ln w="19050" algn="ctr">
            <a:solidFill>
              <a:srgbClr val="008000"/>
            </a:solidFill>
            <a:round/>
            <a:headEnd/>
            <a:tailEnd/>
          </a:ln>
        </p:spPr>
        <p:txBody>
          <a:bodyPr wrap="none" lIns="36000" tIns="0" rIns="36000" bIns="0" anchor="ctr"/>
          <a:lstStyle/>
          <a:p>
            <a:endParaRPr lang="en-US" dirty="0"/>
          </a:p>
        </p:txBody>
      </p:sp>
      <p:sp>
        <p:nvSpPr>
          <p:cNvPr id="22542" name="Rectangle 13"/>
          <p:cNvSpPr>
            <a:spLocks noChangeArrowheads="1"/>
          </p:cNvSpPr>
          <p:nvPr/>
        </p:nvSpPr>
        <p:spPr bwMode="auto">
          <a:xfrm>
            <a:off x="5967413" y="2152849"/>
            <a:ext cx="2841625" cy="4222750"/>
          </a:xfrm>
          <a:prstGeom prst="rect">
            <a:avLst/>
          </a:prstGeom>
          <a:noFill/>
          <a:ln w="57150" cmpd="thinThick" algn="ctr">
            <a:solidFill>
              <a:schemeClr val="tx1"/>
            </a:solidFill>
            <a:miter lim="800000"/>
            <a:headEnd/>
            <a:tailEnd/>
          </a:ln>
        </p:spPr>
        <p:txBody>
          <a:bodyPr wrap="none" lIns="36000" tIns="0" rIns="36000" bIns="0" anchor="ctr"/>
          <a:lstStyle/>
          <a:p>
            <a:endParaRPr lang="en-US" dirty="0"/>
          </a:p>
        </p:txBody>
      </p:sp>
      <p:sp>
        <p:nvSpPr>
          <p:cNvPr id="922640" name="AutoShape 16"/>
          <p:cNvSpPr>
            <a:spLocks/>
          </p:cNvSpPr>
          <p:nvPr/>
        </p:nvSpPr>
        <p:spPr bwMode="auto">
          <a:xfrm rot="5400000">
            <a:off x="1513682" y="5084168"/>
            <a:ext cx="315912" cy="2533650"/>
          </a:xfrm>
          <a:prstGeom prst="rightBracket">
            <a:avLst>
              <a:gd name="adj" fmla="val 354185"/>
            </a:avLst>
          </a:prstGeom>
          <a:gradFill flip="none"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5400000" scaled="1"/>
            <a:tileRect/>
          </a:gradFill>
          <a:ln w="9525" cap="flat" cmpd="sng">
            <a:solidFill>
              <a:schemeClr val="tx1"/>
            </a:solidFill>
            <a:prstDash val="solid"/>
            <a:round/>
            <a:headEnd/>
            <a:tailEnd/>
          </a:ln>
          <a:effectLst/>
        </p:spPr>
        <p:txBody>
          <a:bodyPr lIns="36000" tIns="0" rIns="36000" bIns="0"/>
          <a:lstStyle/>
          <a:p>
            <a:pPr>
              <a:defRPr/>
            </a:pPr>
            <a:endParaRPr lang="en-US" dirty="0">
              <a:latin typeface="Arial" charset="0"/>
            </a:endParaRPr>
          </a:p>
        </p:txBody>
      </p:sp>
      <p:sp>
        <p:nvSpPr>
          <p:cNvPr id="922641" name="Freeform 17"/>
          <p:cNvSpPr>
            <a:spLocks/>
          </p:cNvSpPr>
          <p:nvPr/>
        </p:nvSpPr>
        <p:spPr bwMode="auto">
          <a:xfrm>
            <a:off x="784225" y="2189362"/>
            <a:ext cx="2044700" cy="4133850"/>
          </a:xfrm>
          <a:custGeom>
            <a:avLst/>
            <a:gdLst/>
            <a:ahLst/>
            <a:cxnLst>
              <a:cxn ang="0">
                <a:pos x="427" y="2"/>
              </a:cxn>
              <a:cxn ang="0">
                <a:pos x="247" y="44"/>
              </a:cxn>
              <a:cxn ang="0">
                <a:pos x="241" y="62"/>
              </a:cxn>
              <a:cxn ang="0">
                <a:pos x="229" y="80"/>
              </a:cxn>
              <a:cxn ang="0">
                <a:pos x="163" y="224"/>
              </a:cxn>
              <a:cxn ang="0">
                <a:pos x="127" y="296"/>
              </a:cxn>
              <a:cxn ang="0">
                <a:pos x="91" y="458"/>
              </a:cxn>
              <a:cxn ang="0">
                <a:pos x="61" y="554"/>
              </a:cxn>
              <a:cxn ang="0">
                <a:pos x="25" y="704"/>
              </a:cxn>
              <a:cxn ang="0">
                <a:pos x="37" y="1082"/>
              </a:cxn>
              <a:cxn ang="0">
                <a:pos x="79" y="1478"/>
              </a:cxn>
              <a:cxn ang="0">
                <a:pos x="49" y="1838"/>
              </a:cxn>
              <a:cxn ang="0">
                <a:pos x="55" y="2342"/>
              </a:cxn>
              <a:cxn ang="0">
                <a:pos x="97" y="2558"/>
              </a:cxn>
              <a:cxn ang="0">
                <a:pos x="115" y="2654"/>
              </a:cxn>
              <a:cxn ang="0">
                <a:pos x="127" y="2696"/>
              </a:cxn>
              <a:cxn ang="0">
                <a:pos x="223" y="2726"/>
              </a:cxn>
              <a:cxn ang="0">
                <a:pos x="373" y="2738"/>
              </a:cxn>
              <a:cxn ang="0">
                <a:pos x="523" y="2762"/>
              </a:cxn>
              <a:cxn ang="0">
                <a:pos x="859" y="2768"/>
              </a:cxn>
              <a:cxn ang="0">
                <a:pos x="991" y="2714"/>
              </a:cxn>
              <a:cxn ang="0">
                <a:pos x="1135" y="2564"/>
              </a:cxn>
              <a:cxn ang="0">
                <a:pos x="1201" y="2438"/>
              </a:cxn>
              <a:cxn ang="0">
                <a:pos x="1219" y="2378"/>
              </a:cxn>
              <a:cxn ang="0">
                <a:pos x="1255" y="2276"/>
              </a:cxn>
              <a:cxn ang="0">
                <a:pos x="1273" y="2198"/>
              </a:cxn>
              <a:cxn ang="0">
                <a:pos x="1273" y="1880"/>
              </a:cxn>
              <a:cxn ang="0">
                <a:pos x="1183" y="1598"/>
              </a:cxn>
              <a:cxn ang="0">
                <a:pos x="1129" y="1520"/>
              </a:cxn>
              <a:cxn ang="0">
                <a:pos x="1075" y="1382"/>
              </a:cxn>
              <a:cxn ang="0">
                <a:pos x="1057" y="1310"/>
              </a:cxn>
              <a:cxn ang="0">
                <a:pos x="1021" y="1238"/>
              </a:cxn>
              <a:cxn ang="0">
                <a:pos x="985" y="1094"/>
              </a:cxn>
              <a:cxn ang="0">
                <a:pos x="985" y="746"/>
              </a:cxn>
              <a:cxn ang="0">
                <a:pos x="1003" y="578"/>
              </a:cxn>
              <a:cxn ang="0">
                <a:pos x="997" y="476"/>
              </a:cxn>
              <a:cxn ang="0">
                <a:pos x="1009" y="302"/>
              </a:cxn>
              <a:cxn ang="0">
                <a:pos x="961" y="170"/>
              </a:cxn>
              <a:cxn ang="0">
                <a:pos x="853" y="62"/>
              </a:cxn>
              <a:cxn ang="0">
                <a:pos x="745" y="2"/>
              </a:cxn>
              <a:cxn ang="0">
                <a:pos x="427" y="2"/>
              </a:cxn>
            </a:cxnLst>
            <a:rect l="0" t="0" r="r" b="b"/>
            <a:pathLst>
              <a:path w="1288" h="2798">
                <a:moveTo>
                  <a:pt x="427" y="2"/>
                </a:moveTo>
                <a:cubicBezTo>
                  <a:pt x="364" y="9"/>
                  <a:pt x="301" y="8"/>
                  <a:pt x="247" y="44"/>
                </a:cubicBezTo>
                <a:cubicBezTo>
                  <a:pt x="245" y="50"/>
                  <a:pt x="244" y="56"/>
                  <a:pt x="241" y="62"/>
                </a:cubicBezTo>
                <a:cubicBezTo>
                  <a:pt x="238" y="68"/>
                  <a:pt x="232" y="73"/>
                  <a:pt x="229" y="80"/>
                </a:cubicBezTo>
                <a:cubicBezTo>
                  <a:pt x="209" y="134"/>
                  <a:pt x="219" y="186"/>
                  <a:pt x="163" y="224"/>
                </a:cubicBezTo>
                <a:cubicBezTo>
                  <a:pt x="154" y="250"/>
                  <a:pt x="136" y="270"/>
                  <a:pt x="127" y="296"/>
                </a:cubicBezTo>
                <a:cubicBezTo>
                  <a:pt x="121" y="348"/>
                  <a:pt x="120" y="414"/>
                  <a:pt x="91" y="458"/>
                </a:cubicBezTo>
                <a:cubicBezTo>
                  <a:pt x="83" y="491"/>
                  <a:pt x="67" y="519"/>
                  <a:pt x="61" y="554"/>
                </a:cubicBezTo>
                <a:cubicBezTo>
                  <a:pt x="53" y="604"/>
                  <a:pt x="54" y="660"/>
                  <a:pt x="25" y="704"/>
                </a:cubicBezTo>
                <a:cubicBezTo>
                  <a:pt x="0" y="830"/>
                  <a:pt x="23" y="956"/>
                  <a:pt x="37" y="1082"/>
                </a:cubicBezTo>
                <a:cubicBezTo>
                  <a:pt x="44" y="1217"/>
                  <a:pt x="64" y="1345"/>
                  <a:pt x="79" y="1478"/>
                </a:cubicBezTo>
                <a:cubicBezTo>
                  <a:pt x="75" y="1594"/>
                  <a:pt x="78" y="1724"/>
                  <a:pt x="49" y="1838"/>
                </a:cubicBezTo>
                <a:cubicBezTo>
                  <a:pt x="40" y="2007"/>
                  <a:pt x="31" y="2174"/>
                  <a:pt x="55" y="2342"/>
                </a:cubicBezTo>
                <a:cubicBezTo>
                  <a:pt x="59" y="2411"/>
                  <a:pt x="56" y="2497"/>
                  <a:pt x="97" y="2558"/>
                </a:cubicBezTo>
                <a:cubicBezTo>
                  <a:pt x="103" y="2590"/>
                  <a:pt x="109" y="2622"/>
                  <a:pt x="115" y="2654"/>
                </a:cubicBezTo>
                <a:cubicBezTo>
                  <a:pt x="115" y="2655"/>
                  <a:pt x="124" y="2692"/>
                  <a:pt x="127" y="2696"/>
                </a:cubicBezTo>
                <a:cubicBezTo>
                  <a:pt x="143" y="2717"/>
                  <a:pt x="200" y="2724"/>
                  <a:pt x="223" y="2726"/>
                </a:cubicBezTo>
                <a:cubicBezTo>
                  <a:pt x="273" y="2731"/>
                  <a:pt x="323" y="2734"/>
                  <a:pt x="373" y="2738"/>
                </a:cubicBezTo>
                <a:cubicBezTo>
                  <a:pt x="423" y="2746"/>
                  <a:pt x="473" y="2756"/>
                  <a:pt x="523" y="2762"/>
                </a:cubicBezTo>
                <a:cubicBezTo>
                  <a:pt x="631" y="2798"/>
                  <a:pt x="746" y="2770"/>
                  <a:pt x="859" y="2768"/>
                </a:cubicBezTo>
                <a:cubicBezTo>
                  <a:pt x="906" y="2749"/>
                  <a:pt x="949" y="2744"/>
                  <a:pt x="991" y="2714"/>
                </a:cubicBezTo>
                <a:cubicBezTo>
                  <a:pt x="1045" y="2675"/>
                  <a:pt x="1100" y="2622"/>
                  <a:pt x="1135" y="2564"/>
                </a:cubicBezTo>
                <a:cubicBezTo>
                  <a:pt x="1159" y="2524"/>
                  <a:pt x="1176" y="2479"/>
                  <a:pt x="1201" y="2438"/>
                </a:cubicBezTo>
                <a:cubicBezTo>
                  <a:pt x="1217" y="2413"/>
                  <a:pt x="1211" y="2405"/>
                  <a:pt x="1219" y="2378"/>
                </a:cubicBezTo>
                <a:cubicBezTo>
                  <a:pt x="1230" y="2341"/>
                  <a:pt x="1246" y="2315"/>
                  <a:pt x="1255" y="2276"/>
                </a:cubicBezTo>
                <a:cubicBezTo>
                  <a:pt x="1261" y="2250"/>
                  <a:pt x="1273" y="2198"/>
                  <a:pt x="1273" y="2198"/>
                </a:cubicBezTo>
                <a:cubicBezTo>
                  <a:pt x="1281" y="2083"/>
                  <a:pt x="1288" y="2001"/>
                  <a:pt x="1273" y="1880"/>
                </a:cubicBezTo>
                <a:cubicBezTo>
                  <a:pt x="1262" y="1790"/>
                  <a:pt x="1220" y="1680"/>
                  <a:pt x="1183" y="1598"/>
                </a:cubicBezTo>
                <a:cubicBezTo>
                  <a:pt x="1170" y="1568"/>
                  <a:pt x="1143" y="1549"/>
                  <a:pt x="1129" y="1520"/>
                </a:cubicBezTo>
                <a:cubicBezTo>
                  <a:pt x="1108" y="1477"/>
                  <a:pt x="1092" y="1427"/>
                  <a:pt x="1075" y="1382"/>
                </a:cubicBezTo>
                <a:cubicBezTo>
                  <a:pt x="1062" y="1348"/>
                  <a:pt x="1073" y="1365"/>
                  <a:pt x="1057" y="1310"/>
                </a:cubicBezTo>
                <a:cubicBezTo>
                  <a:pt x="1049" y="1282"/>
                  <a:pt x="1030" y="1265"/>
                  <a:pt x="1021" y="1238"/>
                </a:cubicBezTo>
                <a:cubicBezTo>
                  <a:pt x="1005" y="1190"/>
                  <a:pt x="1008" y="1139"/>
                  <a:pt x="985" y="1094"/>
                </a:cubicBezTo>
                <a:cubicBezTo>
                  <a:pt x="985" y="1081"/>
                  <a:pt x="1014" y="834"/>
                  <a:pt x="985" y="746"/>
                </a:cubicBezTo>
                <a:cubicBezTo>
                  <a:pt x="993" y="690"/>
                  <a:pt x="994" y="634"/>
                  <a:pt x="1003" y="578"/>
                </a:cubicBezTo>
                <a:cubicBezTo>
                  <a:pt x="1001" y="544"/>
                  <a:pt x="996" y="510"/>
                  <a:pt x="997" y="476"/>
                </a:cubicBezTo>
                <a:cubicBezTo>
                  <a:pt x="998" y="418"/>
                  <a:pt x="1009" y="302"/>
                  <a:pt x="1009" y="302"/>
                </a:cubicBezTo>
                <a:cubicBezTo>
                  <a:pt x="1002" y="251"/>
                  <a:pt x="998" y="207"/>
                  <a:pt x="961" y="170"/>
                </a:cubicBezTo>
                <a:cubicBezTo>
                  <a:pt x="942" y="123"/>
                  <a:pt x="899" y="85"/>
                  <a:pt x="853" y="62"/>
                </a:cubicBezTo>
                <a:cubicBezTo>
                  <a:pt x="843" y="32"/>
                  <a:pt x="778" y="3"/>
                  <a:pt x="745" y="2"/>
                </a:cubicBezTo>
                <a:cubicBezTo>
                  <a:pt x="639" y="0"/>
                  <a:pt x="533" y="2"/>
                  <a:pt x="427" y="2"/>
                </a:cubicBezTo>
                <a:close/>
              </a:path>
            </a:pathLst>
          </a:custGeom>
          <a:gradFill rotWithShape="1">
            <a:gsLst>
              <a:gs pos="100000">
                <a:schemeClr val="bg1">
                  <a:lumMod val="65000"/>
                </a:schemeClr>
              </a:gs>
              <a:gs pos="19000">
                <a:schemeClr val="bg1">
                  <a:lumMod val="85000"/>
                </a:schemeClr>
              </a:gs>
              <a:gs pos="53000">
                <a:schemeClr val="bg1"/>
              </a:gs>
              <a:gs pos="28000">
                <a:schemeClr val="bg1"/>
              </a:gs>
              <a:gs pos="85000">
                <a:schemeClr val="bg1">
                  <a:lumMod val="75000"/>
                </a:schemeClr>
              </a:gs>
              <a:gs pos="85000">
                <a:schemeClr val="bg1"/>
              </a:gs>
            </a:gsLst>
            <a:lin ang="10800000" scaled="0"/>
          </a:gradFill>
          <a:ln w="9525" cap="flat" cmpd="sng">
            <a:solidFill>
              <a:schemeClr val="tx1"/>
            </a:solidFill>
            <a:prstDash val="solid"/>
            <a:round/>
            <a:headEnd/>
            <a:tailEnd/>
          </a:ln>
          <a:effectLst/>
        </p:spPr>
        <p:txBody>
          <a:bodyPr lIns="36000" tIns="0" rIns="36000" bIns="0"/>
          <a:lstStyle/>
          <a:p>
            <a:pPr>
              <a:defRPr/>
            </a:pPr>
            <a:endParaRPr lang="en-US" dirty="0">
              <a:latin typeface="Arial" charset="0"/>
            </a:endParaRPr>
          </a:p>
        </p:txBody>
      </p:sp>
      <p:sp>
        <p:nvSpPr>
          <p:cNvPr id="922642" name="AutoShape 18"/>
          <p:cNvSpPr>
            <a:spLocks noChangeArrowheads="1"/>
          </p:cNvSpPr>
          <p:nvPr/>
        </p:nvSpPr>
        <p:spPr bwMode="auto">
          <a:xfrm rot="5400000">
            <a:off x="1074737" y="3025975"/>
            <a:ext cx="123825" cy="679450"/>
          </a:xfrm>
          <a:prstGeom prst="can">
            <a:avLst>
              <a:gd name="adj" fmla="val 43567"/>
            </a:avLst>
          </a:prstGeom>
          <a:gradFill rotWithShape="1">
            <a:gsLst>
              <a:gs pos="0">
                <a:schemeClr val="bg1">
                  <a:lumMod val="90000"/>
                </a:schemeClr>
              </a:gs>
              <a:gs pos="100000">
                <a:schemeClr val="bg2"/>
              </a:gs>
            </a:gsLst>
            <a:lin ang="0" scaled="1"/>
          </a:gradFill>
          <a:ln w="12700">
            <a:solidFill>
              <a:schemeClr val="tx1"/>
            </a:solidFill>
            <a:round/>
            <a:headEnd/>
            <a:tailEnd/>
          </a:ln>
        </p:spPr>
        <p:txBody>
          <a:bodyPr wrap="none" lIns="36000" tIns="0" rIns="36000" bIns="0" anchor="ctr"/>
          <a:lstStyle/>
          <a:p>
            <a:pPr>
              <a:defRPr/>
            </a:pPr>
            <a:endParaRPr lang="en-US" dirty="0">
              <a:latin typeface="Arial" charset="0"/>
            </a:endParaRPr>
          </a:p>
        </p:txBody>
      </p:sp>
      <p:sp>
        <p:nvSpPr>
          <p:cNvPr id="922643" name="Oval 19"/>
          <p:cNvSpPr>
            <a:spLocks noChangeArrowheads="1"/>
          </p:cNvSpPr>
          <p:nvPr/>
        </p:nvSpPr>
        <p:spPr bwMode="auto">
          <a:xfrm>
            <a:off x="1541463" y="2268737"/>
            <a:ext cx="279400" cy="889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44" name="Oval 20"/>
          <p:cNvSpPr>
            <a:spLocks noChangeArrowheads="1"/>
          </p:cNvSpPr>
          <p:nvPr/>
        </p:nvSpPr>
        <p:spPr bwMode="auto">
          <a:xfrm>
            <a:off x="1479550" y="2767212"/>
            <a:ext cx="406400" cy="1016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45" name="Oval 21"/>
          <p:cNvSpPr>
            <a:spLocks noChangeArrowheads="1"/>
          </p:cNvSpPr>
          <p:nvPr/>
        </p:nvSpPr>
        <p:spPr bwMode="auto">
          <a:xfrm>
            <a:off x="1431925" y="3292674"/>
            <a:ext cx="508000" cy="889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46" name="Freeform 22"/>
          <p:cNvSpPr>
            <a:spLocks/>
          </p:cNvSpPr>
          <p:nvPr/>
        </p:nvSpPr>
        <p:spPr bwMode="auto">
          <a:xfrm>
            <a:off x="887413" y="5638999"/>
            <a:ext cx="1801812" cy="661988"/>
          </a:xfrm>
          <a:custGeom>
            <a:avLst/>
            <a:gdLst>
              <a:gd name="T0" fmla="*/ 0 w 1135"/>
              <a:gd name="T1" fmla="*/ 213685778 h 432"/>
              <a:gd name="T2" fmla="*/ 50403102 w 1135"/>
              <a:gd name="T3" fmla="*/ 201944688 h 432"/>
              <a:gd name="T4" fmla="*/ 60483732 w 1135"/>
              <a:gd name="T5" fmla="*/ 157327888 h 432"/>
              <a:gd name="T6" fmla="*/ 448587693 w 1135"/>
              <a:gd name="T7" fmla="*/ 145588331 h 432"/>
              <a:gd name="T8" fmla="*/ 556953542 w 1135"/>
              <a:gd name="T9" fmla="*/ 100971578 h 432"/>
              <a:gd name="T10" fmla="*/ 992941257 w 1135"/>
              <a:gd name="T11" fmla="*/ 65749818 h 432"/>
              <a:gd name="T12" fmla="*/ 1209674541 w 1135"/>
              <a:gd name="T13" fmla="*/ 32874143 h 432"/>
              <a:gd name="T14" fmla="*/ 1688504286 w 1135"/>
              <a:gd name="T15" fmla="*/ 23482185 h 432"/>
              <a:gd name="T16" fmla="*/ 2147483647 w 1135"/>
              <a:gd name="T17" fmla="*/ 89230465 h 432"/>
              <a:gd name="T18" fmla="*/ 2147483647 w 1135"/>
              <a:gd name="T19" fmla="*/ 145588331 h 432"/>
              <a:gd name="T20" fmla="*/ 2147483647 w 1135"/>
              <a:gd name="T21" fmla="*/ 206639898 h 432"/>
              <a:gd name="T22" fmla="*/ 2147483647 w 1135"/>
              <a:gd name="T23" fmla="*/ 223077730 h 432"/>
              <a:gd name="T24" fmla="*/ 2147483647 w 1135"/>
              <a:gd name="T25" fmla="*/ 396843401 h 432"/>
              <a:gd name="T26" fmla="*/ 2147483647 w 1135"/>
              <a:gd name="T27" fmla="*/ 349880576 h 432"/>
              <a:gd name="T28" fmla="*/ 2147483647 w 1135"/>
              <a:gd name="T29" fmla="*/ 307612960 h 432"/>
              <a:gd name="T30" fmla="*/ 2147483647 w 1135"/>
              <a:gd name="T31" fmla="*/ 427370023 h 432"/>
              <a:gd name="T32" fmla="*/ 2147483647 w 1135"/>
              <a:gd name="T33" fmla="*/ 460244154 h 432"/>
              <a:gd name="T34" fmla="*/ 2147483647 w 1135"/>
              <a:gd name="T35" fmla="*/ 680974183 h 432"/>
              <a:gd name="T36" fmla="*/ 2147483647 w 1135"/>
              <a:gd name="T37" fmla="*/ 906401146 h 432"/>
              <a:gd name="T38" fmla="*/ 2023684037 w 1135"/>
              <a:gd name="T39" fmla="*/ 960408318 h 432"/>
              <a:gd name="T40" fmla="*/ 1567536475 w 1135"/>
              <a:gd name="T41" fmla="*/ 1014417023 h 432"/>
              <a:gd name="T42" fmla="*/ 1139110216 w 1135"/>
              <a:gd name="T43" fmla="*/ 955713108 h 432"/>
              <a:gd name="T44" fmla="*/ 897175387 w 1135"/>
              <a:gd name="T45" fmla="*/ 918140703 h 432"/>
              <a:gd name="T46" fmla="*/ 473789238 w 1135"/>
              <a:gd name="T47" fmla="*/ 882918967 h 432"/>
              <a:gd name="T48" fmla="*/ 168849605 w 1135"/>
              <a:gd name="T49" fmla="*/ 826562657 h 432"/>
              <a:gd name="T50" fmla="*/ 100806203 w 1135"/>
              <a:gd name="T51" fmla="*/ 511905254 h 432"/>
              <a:gd name="T52" fmla="*/ 25201551 w 1135"/>
              <a:gd name="T53" fmla="*/ 347531439 h 432"/>
              <a:gd name="T54" fmla="*/ 0 w 1135"/>
              <a:gd name="T55" fmla="*/ 213685778 h 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35"/>
              <a:gd name="T85" fmla="*/ 0 h 432"/>
              <a:gd name="T86" fmla="*/ 1135 w 1135"/>
              <a:gd name="T87" fmla="*/ 432 h 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35" h="432">
                <a:moveTo>
                  <a:pt x="0" y="91"/>
                </a:moveTo>
                <a:cubicBezTo>
                  <a:pt x="7" y="89"/>
                  <a:pt x="15" y="91"/>
                  <a:pt x="20" y="86"/>
                </a:cubicBezTo>
                <a:cubicBezTo>
                  <a:pt x="25" y="81"/>
                  <a:pt x="18" y="68"/>
                  <a:pt x="24" y="67"/>
                </a:cubicBezTo>
                <a:cubicBezTo>
                  <a:pt x="75" y="59"/>
                  <a:pt x="127" y="64"/>
                  <a:pt x="178" y="62"/>
                </a:cubicBezTo>
                <a:cubicBezTo>
                  <a:pt x="194" y="56"/>
                  <a:pt x="205" y="48"/>
                  <a:pt x="221" y="43"/>
                </a:cubicBezTo>
                <a:cubicBezTo>
                  <a:pt x="281" y="3"/>
                  <a:pt x="224" y="37"/>
                  <a:pt x="394" y="28"/>
                </a:cubicBezTo>
                <a:cubicBezTo>
                  <a:pt x="421" y="27"/>
                  <a:pt x="454" y="17"/>
                  <a:pt x="480" y="14"/>
                </a:cubicBezTo>
                <a:cubicBezTo>
                  <a:pt x="521" y="18"/>
                  <a:pt x="632" y="0"/>
                  <a:pt x="670" y="10"/>
                </a:cubicBezTo>
                <a:cubicBezTo>
                  <a:pt x="792" y="7"/>
                  <a:pt x="944" y="4"/>
                  <a:pt x="1047" y="38"/>
                </a:cubicBezTo>
                <a:cubicBezTo>
                  <a:pt x="1050" y="49"/>
                  <a:pt x="1078" y="51"/>
                  <a:pt x="1082" y="62"/>
                </a:cubicBezTo>
                <a:cubicBezTo>
                  <a:pt x="1084" y="67"/>
                  <a:pt x="1102" y="85"/>
                  <a:pt x="1106" y="88"/>
                </a:cubicBezTo>
                <a:cubicBezTo>
                  <a:pt x="1120" y="97"/>
                  <a:pt x="1113" y="89"/>
                  <a:pt x="1129" y="95"/>
                </a:cubicBezTo>
                <a:cubicBezTo>
                  <a:pt x="1135" y="117"/>
                  <a:pt x="1110" y="148"/>
                  <a:pt x="1103" y="169"/>
                </a:cubicBezTo>
                <a:cubicBezTo>
                  <a:pt x="1108" y="171"/>
                  <a:pt x="1107" y="153"/>
                  <a:pt x="1111" y="149"/>
                </a:cubicBezTo>
                <a:cubicBezTo>
                  <a:pt x="1115" y="145"/>
                  <a:pt x="1113" y="134"/>
                  <a:pt x="1109" y="131"/>
                </a:cubicBezTo>
                <a:cubicBezTo>
                  <a:pt x="1102" y="126"/>
                  <a:pt x="1098" y="185"/>
                  <a:pt x="1090" y="182"/>
                </a:cubicBezTo>
                <a:cubicBezTo>
                  <a:pt x="1076" y="202"/>
                  <a:pt x="1085" y="171"/>
                  <a:pt x="1085" y="196"/>
                </a:cubicBezTo>
                <a:lnTo>
                  <a:pt x="1024" y="290"/>
                </a:lnTo>
                <a:lnTo>
                  <a:pt x="893" y="386"/>
                </a:lnTo>
                <a:lnTo>
                  <a:pt x="803" y="409"/>
                </a:lnTo>
                <a:lnTo>
                  <a:pt x="622" y="432"/>
                </a:lnTo>
                <a:lnTo>
                  <a:pt x="452" y="407"/>
                </a:lnTo>
                <a:lnTo>
                  <a:pt x="356" y="391"/>
                </a:lnTo>
                <a:lnTo>
                  <a:pt x="188" y="376"/>
                </a:lnTo>
                <a:lnTo>
                  <a:pt x="67" y="352"/>
                </a:lnTo>
                <a:lnTo>
                  <a:pt x="40" y="218"/>
                </a:lnTo>
                <a:lnTo>
                  <a:pt x="10" y="148"/>
                </a:lnTo>
                <a:lnTo>
                  <a:pt x="0" y="91"/>
                </a:lnTo>
                <a:close/>
              </a:path>
            </a:pathLst>
          </a:custGeom>
          <a:blipFill>
            <a:blip r:embed="rId4" cstate="email"/>
            <a:stretch>
              <a:fillRect/>
            </a:stretch>
          </a:blipFill>
          <a:ln w="19050" cap="flat" cmpd="sng">
            <a:solidFill>
              <a:schemeClr val="tx1"/>
            </a:solidFill>
            <a:prstDash val="solid"/>
            <a:round/>
            <a:headEnd/>
            <a:tailEnd/>
          </a:ln>
        </p:spPr>
        <p:txBody>
          <a:bodyPr lIns="36000" tIns="0" rIns="36000" bIns="0"/>
          <a:lstStyle/>
          <a:p>
            <a:endParaRPr lang="en-US" dirty="0"/>
          </a:p>
        </p:txBody>
      </p:sp>
      <p:sp>
        <p:nvSpPr>
          <p:cNvPr id="922647" name="Freeform 23"/>
          <p:cNvSpPr>
            <a:spLocks/>
          </p:cNvSpPr>
          <p:nvPr/>
        </p:nvSpPr>
        <p:spPr bwMode="auto">
          <a:xfrm>
            <a:off x="1438275" y="3411737"/>
            <a:ext cx="688975" cy="2528887"/>
          </a:xfrm>
          <a:custGeom>
            <a:avLst/>
            <a:gdLst>
              <a:gd name="T0" fmla="*/ 0 w 434"/>
              <a:gd name="T1" fmla="*/ 12599984 h 1593"/>
              <a:gd name="T2" fmla="*/ 45362812 w 434"/>
              <a:gd name="T3" fmla="*/ 0 h 1593"/>
              <a:gd name="T4" fmla="*/ 206652804 w 434"/>
              <a:gd name="T5" fmla="*/ 211693117 h 1593"/>
              <a:gd name="T6" fmla="*/ 282257520 w 434"/>
              <a:gd name="T7" fmla="*/ 438507165 h 1593"/>
              <a:gd name="T8" fmla="*/ 372983119 w 434"/>
              <a:gd name="T9" fmla="*/ 740925762 h 1593"/>
              <a:gd name="T10" fmla="*/ 524192551 w 434"/>
              <a:gd name="T11" fmla="*/ 1224795717 h 1593"/>
              <a:gd name="T12" fmla="*/ 781248416 w 434"/>
              <a:gd name="T13" fmla="*/ 2147483647 h 1593"/>
              <a:gd name="T14" fmla="*/ 877014525 w 434"/>
              <a:gd name="T15" fmla="*/ 2147483647 h 1593"/>
              <a:gd name="T16" fmla="*/ 942538569 w 434"/>
              <a:gd name="T17" fmla="*/ 2147483647 h 1593"/>
              <a:gd name="T18" fmla="*/ 1093747902 w 434"/>
              <a:gd name="T19" fmla="*/ 2147483647 h 1593"/>
              <a:gd name="T20" fmla="*/ 1071067296 w 434"/>
              <a:gd name="T21" fmla="*/ 2147483647 h 1593"/>
              <a:gd name="T22" fmla="*/ 874495163 w 434"/>
              <a:gd name="T23" fmla="*/ 2147483647 h 1593"/>
              <a:gd name="T24" fmla="*/ 594756906 w 434"/>
              <a:gd name="T25" fmla="*/ 2147483647 h 1593"/>
              <a:gd name="T26" fmla="*/ 372983119 w 434"/>
              <a:gd name="T27" fmla="*/ 2147483647 h 1593"/>
              <a:gd name="T28" fmla="*/ 224294736 w 434"/>
              <a:gd name="T29" fmla="*/ 2147483647 h 1593"/>
              <a:gd name="T30" fmla="*/ 274696259 w 434"/>
              <a:gd name="T31" fmla="*/ 2147483647 h 1593"/>
              <a:gd name="T32" fmla="*/ 463708818 w 434"/>
              <a:gd name="T33" fmla="*/ 2147483647 h 1593"/>
              <a:gd name="T34" fmla="*/ 534273173 w 434"/>
              <a:gd name="T35" fmla="*/ 2147483647 h 1593"/>
              <a:gd name="T36" fmla="*/ 564515040 w 434"/>
              <a:gd name="T37" fmla="*/ 2147483647 h 1593"/>
              <a:gd name="T38" fmla="*/ 584676284 w 434"/>
              <a:gd name="T39" fmla="*/ 2147483647 h 1593"/>
              <a:gd name="T40" fmla="*/ 587195646 w 434"/>
              <a:gd name="T41" fmla="*/ 2147483647 h 1593"/>
              <a:gd name="T42" fmla="*/ 584676284 w 434"/>
              <a:gd name="T43" fmla="*/ 2147483647 h 1593"/>
              <a:gd name="T44" fmla="*/ 561994090 w 434"/>
              <a:gd name="T45" fmla="*/ 2147483647 h 1593"/>
              <a:gd name="T46" fmla="*/ 531753811 w 434"/>
              <a:gd name="T47" fmla="*/ 1973281349 h 1593"/>
              <a:gd name="T48" fmla="*/ 456149145 w 434"/>
              <a:gd name="T49" fmla="*/ 1408766237 h 1593"/>
              <a:gd name="T50" fmla="*/ 246975342 w 434"/>
              <a:gd name="T51" fmla="*/ 504031194 h 1593"/>
              <a:gd name="T52" fmla="*/ 171370626 w 434"/>
              <a:gd name="T53" fmla="*/ 241934977 h 1593"/>
              <a:gd name="T54" fmla="*/ 0 w 434"/>
              <a:gd name="T55" fmla="*/ 12599984 h 15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4"/>
              <a:gd name="T85" fmla="*/ 0 h 1593"/>
              <a:gd name="T86" fmla="*/ 434 w 434"/>
              <a:gd name="T87" fmla="*/ 1593 h 15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4" h="1593">
                <a:moveTo>
                  <a:pt x="0" y="5"/>
                </a:moveTo>
                <a:lnTo>
                  <a:pt x="18" y="0"/>
                </a:lnTo>
                <a:lnTo>
                  <a:pt x="82" y="84"/>
                </a:lnTo>
                <a:lnTo>
                  <a:pt x="112" y="174"/>
                </a:lnTo>
                <a:lnTo>
                  <a:pt x="148" y="294"/>
                </a:lnTo>
                <a:lnTo>
                  <a:pt x="208" y="486"/>
                </a:lnTo>
                <a:lnTo>
                  <a:pt x="310" y="904"/>
                </a:lnTo>
                <a:lnTo>
                  <a:pt x="348" y="1094"/>
                </a:lnTo>
                <a:lnTo>
                  <a:pt x="374" y="1286"/>
                </a:lnTo>
                <a:lnTo>
                  <a:pt x="434" y="1464"/>
                </a:lnTo>
                <a:lnTo>
                  <a:pt x="425" y="1540"/>
                </a:lnTo>
                <a:lnTo>
                  <a:pt x="347" y="1587"/>
                </a:lnTo>
                <a:lnTo>
                  <a:pt x="236" y="1593"/>
                </a:lnTo>
                <a:lnTo>
                  <a:pt x="148" y="1582"/>
                </a:lnTo>
                <a:lnTo>
                  <a:pt x="89" y="1533"/>
                </a:lnTo>
                <a:lnTo>
                  <a:pt x="109" y="1465"/>
                </a:lnTo>
                <a:lnTo>
                  <a:pt x="184" y="1318"/>
                </a:lnTo>
                <a:lnTo>
                  <a:pt x="212" y="1245"/>
                </a:lnTo>
                <a:lnTo>
                  <a:pt x="224" y="1161"/>
                </a:lnTo>
                <a:lnTo>
                  <a:pt x="232" y="1080"/>
                </a:lnTo>
                <a:lnTo>
                  <a:pt x="233" y="1044"/>
                </a:lnTo>
                <a:lnTo>
                  <a:pt x="232" y="987"/>
                </a:lnTo>
                <a:lnTo>
                  <a:pt x="223" y="885"/>
                </a:lnTo>
                <a:lnTo>
                  <a:pt x="211" y="783"/>
                </a:lnTo>
                <a:lnTo>
                  <a:pt x="181" y="559"/>
                </a:lnTo>
                <a:lnTo>
                  <a:pt x="98" y="200"/>
                </a:lnTo>
                <a:lnTo>
                  <a:pt x="68" y="96"/>
                </a:lnTo>
                <a:lnTo>
                  <a:pt x="0" y="5"/>
                </a:lnTo>
                <a:close/>
              </a:path>
            </a:pathLst>
          </a:custGeom>
          <a:gradFill rotWithShape="1">
            <a:gsLst>
              <a:gs pos="0">
                <a:srgbClr val="6996C8"/>
              </a:gs>
              <a:gs pos="100000">
                <a:schemeClr val="accent2"/>
              </a:gs>
            </a:gsLst>
            <a:lin ang="5400000" scaled="1"/>
          </a:gradFill>
          <a:ln w="9525" cap="flat" cmpd="sng">
            <a:solidFill>
              <a:schemeClr val="accent1"/>
            </a:solidFill>
            <a:prstDash val="solid"/>
            <a:round/>
            <a:headEnd/>
            <a:tailEnd/>
          </a:ln>
        </p:spPr>
        <p:txBody>
          <a:bodyPr lIns="36000" tIns="0" rIns="36000" bIns="0"/>
          <a:lstStyle/>
          <a:p>
            <a:endParaRPr lang="en-US" dirty="0"/>
          </a:p>
        </p:txBody>
      </p:sp>
      <p:sp>
        <p:nvSpPr>
          <p:cNvPr id="922648" name="Oval 24"/>
          <p:cNvSpPr>
            <a:spLocks noChangeArrowheads="1"/>
          </p:cNvSpPr>
          <p:nvPr/>
        </p:nvSpPr>
        <p:spPr bwMode="auto">
          <a:xfrm>
            <a:off x="1398588" y="3754637"/>
            <a:ext cx="571500" cy="1270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49" name="Oval 25"/>
          <p:cNvSpPr>
            <a:spLocks noChangeArrowheads="1"/>
          </p:cNvSpPr>
          <p:nvPr/>
        </p:nvSpPr>
        <p:spPr bwMode="auto">
          <a:xfrm>
            <a:off x="1379538" y="4303912"/>
            <a:ext cx="609600" cy="1397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50" name="Oval 26"/>
          <p:cNvSpPr>
            <a:spLocks noChangeArrowheads="1"/>
          </p:cNvSpPr>
          <p:nvPr/>
        </p:nvSpPr>
        <p:spPr bwMode="auto">
          <a:xfrm>
            <a:off x="1339850" y="4854774"/>
            <a:ext cx="685800" cy="139700"/>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51" name="Oval 27"/>
          <p:cNvSpPr>
            <a:spLocks noChangeArrowheads="1"/>
          </p:cNvSpPr>
          <p:nvPr/>
        </p:nvSpPr>
        <p:spPr bwMode="auto">
          <a:xfrm>
            <a:off x="1282700" y="5407224"/>
            <a:ext cx="800100" cy="163513"/>
          </a:xfrm>
          <a:prstGeom prst="ellipse">
            <a:avLst/>
          </a:prstGeom>
          <a:noFill/>
          <a:ln w="19050" algn="ctr">
            <a:solidFill>
              <a:srgbClr val="006600"/>
            </a:solidFill>
            <a:round/>
            <a:headEnd/>
            <a:tailEnd/>
          </a:ln>
        </p:spPr>
        <p:txBody>
          <a:bodyPr wrap="none" lIns="36000" tIns="0" rIns="36000" bIns="0" anchor="ctr"/>
          <a:lstStyle/>
          <a:p>
            <a:endParaRPr lang="en-US" dirty="0"/>
          </a:p>
        </p:txBody>
      </p:sp>
      <p:sp>
        <p:nvSpPr>
          <p:cNvPr id="922652" name="Oval 28"/>
          <p:cNvSpPr>
            <a:spLocks noChangeArrowheads="1"/>
          </p:cNvSpPr>
          <p:nvPr/>
        </p:nvSpPr>
        <p:spPr bwMode="auto">
          <a:xfrm>
            <a:off x="1150938" y="2498924"/>
            <a:ext cx="1073150" cy="10795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3" name="Oval 29"/>
          <p:cNvSpPr>
            <a:spLocks noChangeArrowheads="1"/>
          </p:cNvSpPr>
          <p:nvPr/>
        </p:nvSpPr>
        <p:spPr bwMode="auto">
          <a:xfrm>
            <a:off x="1182688" y="3008512"/>
            <a:ext cx="1003300" cy="142875"/>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4" name="Oval 30"/>
          <p:cNvSpPr>
            <a:spLocks noChangeArrowheads="1"/>
          </p:cNvSpPr>
          <p:nvPr/>
        </p:nvSpPr>
        <p:spPr bwMode="auto">
          <a:xfrm>
            <a:off x="1189038" y="3524449"/>
            <a:ext cx="996950" cy="12700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5" name="Oval 31"/>
          <p:cNvSpPr>
            <a:spLocks noChangeArrowheads="1"/>
          </p:cNvSpPr>
          <p:nvPr/>
        </p:nvSpPr>
        <p:spPr bwMode="auto">
          <a:xfrm>
            <a:off x="1217613" y="4016574"/>
            <a:ext cx="936625" cy="17145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6" name="Oval 32"/>
          <p:cNvSpPr>
            <a:spLocks noChangeArrowheads="1"/>
          </p:cNvSpPr>
          <p:nvPr/>
        </p:nvSpPr>
        <p:spPr bwMode="auto">
          <a:xfrm>
            <a:off x="1263650" y="4586487"/>
            <a:ext cx="844550" cy="13970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7" name="Oval 33"/>
          <p:cNvSpPr>
            <a:spLocks noChangeArrowheads="1"/>
          </p:cNvSpPr>
          <p:nvPr/>
        </p:nvSpPr>
        <p:spPr bwMode="auto">
          <a:xfrm>
            <a:off x="1260475" y="5124649"/>
            <a:ext cx="847725" cy="139700"/>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8" name="Oval 34"/>
          <p:cNvSpPr>
            <a:spLocks noChangeArrowheads="1"/>
          </p:cNvSpPr>
          <p:nvPr/>
        </p:nvSpPr>
        <p:spPr bwMode="auto">
          <a:xfrm>
            <a:off x="1284288" y="5753299"/>
            <a:ext cx="800100" cy="163513"/>
          </a:xfrm>
          <a:prstGeom prst="ellipse">
            <a:avLst/>
          </a:prstGeom>
          <a:noFill/>
          <a:ln w="19050" algn="ctr">
            <a:solidFill>
              <a:srgbClr val="EF7C00"/>
            </a:solidFill>
            <a:round/>
            <a:headEnd/>
            <a:tailEnd/>
          </a:ln>
        </p:spPr>
        <p:txBody>
          <a:bodyPr wrap="none" lIns="36000" tIns="0" rIns="36000" bIns="0" anchor="ctr"/>
          <a:lstStyle/>
          <a:p>
            <a:endParaRPr lang="en-US" dirty="0"/>
          </a:p>
        </p:txBody>
      </p:sp>
      <p:sp>
        <p:nvSpPr>
          <p:cNvPr id="922659" name="AutoShape 35"/>
          <p:cNvSpPr>
            <a:spLocks noChangeArrowheads="1"/>
          </p:cNvSpPr>
          <p:nvPr/>
        </p:nvSpPr>
        <p:spPr bwMode="auto">
          <a:xfrm>
            <a:off x="1560513" y="1787724"/>
            <a:ext cx="254000" cy="192088"/>
          </a:xfrm>
          <a:prstGeom prst="can">
            <a:avLst>
              <a:gd name="adj" fmla="val 11060"/>
            </a:avLst>
          </a:prstGeom>
          <a:gradFill rotWithShape="1">
            <a:gsLst>
              <a:gs pos="0">
                <a:schemeClr val="bg1">
                  <a:lumMod val="65000"/>
                </a:schemeClr>
              </a:gs>
              <a:gs pos="0">
                <a:srgbClr val="E6E6E6"/>
              </a:gs>
              <a:gs pos="0">
                <a:srgbClr val="7D8496"/>
              </a:gs>
              <a:gs pos="36000">
                <a:srgbClr val="E6E6E6"/>
              </a:gs>
              <a:gs pos="85001">
                <a:schemeClr val="bg1">
                  <a:lumMod val="75000"/>
                </a:schemeClr>
              </a:gs>
              <a:gs pos="100000">
                <a:schemeClr val="bg1">
                  <a:lumMod val="50000"/>
                </a:schemeClr>
              </a:gs>
            </a:gsLst>
            <a:lin ang="10800000" scaled="0"/>
          </a:gradFill>
          <a:ln w="9525" cap="flat" cmpd="sng">
            <a:solidFill>
              <a:schemeClr val="tx1"/>
            </a:solidFill>
            <a:prstDash val="solid"/>
            <a:round/>
            <a:headEnd/>
            <a:tailEnd/>
          </a:ln>
          <a:effectLst/>
        </p:spPr>
        <p:txBody>
          <a:bodyPr lIns="36000" tIns="0" rIns="36000" bIns="0"/>
          <a:lstStyle/>
          <a:p>
            <a:pPr>
              <a:defRPr/>
            </a:pPr>
            <a:endParaRPr lang="en-US" dirty="0">
              <a:latin typeface="Arial" charset="0"/>
            </a:endParaRPr>
          </a:p>
        </p:txBody>
      </p:sp>
      <p:sp>
        <p:nvSpPr>
          <p:cNvPr id="922660" name="AutoShape 36"/>
          <p:cNvSpPr>
            <a:spLocks noChangeArrowheads="1"/>
          </p:cNvSpPr>
          <p:nvPr/>
        </p:nvSpPr>
        <p:spPr bwMode="auto">
          <a:xfrm>
            <a:off x="1489075" y="1751212"/>
            <a:ext cx="384175" cy="76200"/>
          </a:xfrm>
          <a:prstGeom prst="can">
            <a:avLst>
              <a:gd name="adj" fmla="val 39583"/>
            </a:avLst>
          </a:prstGeom>
          <a:gradFill rotWithShape="1">
            <a:gsLst>
              <a:gs pos="0">
                <a:schemeClr val="accent1"/>
              </a:gs>
              <a:gs pos="50000">
                <a:schemeClr val="bg1"/>
              </a:gs>
              <a:gs pos="100000">
                <a:schemeClr val="accent1"/>
              </a:gs>
            </a:gsLst>
            <a:lin ang="0" scaled="1"/>
          </a:gradFill>
          <a:ln w="9525">
            <a:solidFill>
              <a:schemeClr val="tx1"/>
            </a:solidFill>
            <a:round/>
            <a:headEnd/>
            <a:tailEnd/>
          </a:ln>
          <a:effectLst/>
        </p:spPr>
        <p:txBody>
          <a:bodyPr wrap="none" lIns="36000" tIns="0" rIns="36000" bIns="0" anchor="ctr"/>
          <a:lstStyle/>
          <a:p>
            <a:pPr>
              <a:defRPr/>
            </a:pPr>
            <a:endParaRPr lang="en-US" dirty="0">
              <a:latin typeface="Arial" charset="0"/>
            </a:endParaRPr>
          </a:p>
        </p:txBody>
      </p:sp>
      <p:sp>
        <p:nvSpPr>
          <p:cNvPr id="922661" name="Text Box 37"/>
          <p:cNvSpPr txBox="1">
            <a:spLocks noChangeArrowheads="1"/>
          </p:cNvSpPr>
          <p:nvPr/>
        </p:nvSpPr>
        <p:spPr bwMode="auto">
          <a:xfrm>
            <a:off x="3555425" y="1757177"/>
            <a:ext cx="1765721" cy="230832"/>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1. The Pulse</a:t>
            </a:r>
          </a:p>
        </p:txBody>
      </p:sp>
      <p:sp>
        <p:nvSpPr>
          <p:cNvPr id="922662" name="Text Box 38"/>
          <p:cNvSpPr txBox="1">
            <a:spLocks noChangeArrowheads="1"/>
          </p:cNvSpPr>
          <p:nvPr/>
        </p:nvSpPr>
        <p:spPr bwMode="auto">
          <a:xfrm>
            <a:off x="3555425" y="2079241"/>
            <a:ext cx="1765721" cy="461665"/>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2. The Object Return Signal</a:t>
            </a:r>
          </a:p>
        </p:txBody>
      </p:sp>
      <p:sp>
        <p:nvSpPr>
          <p:cNvPr id="922663" name="Text Box 39"/>
          <p:cNvSpPr txBox="1">
            <a:spLocks noChangeArrowheads="1"/>
          </p:cNvSpPr>
          <p:nvPr/>
        </p:nvSpPr>
        <p:spPr bwMode="auto">
          <a:xfrm>
            <a:off x="3555425" y="3197032"/>
            <a:ext cx="1765721" cy="461665"/>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4. Form the Echo Profile</a:t>
            </a:r>
          </a:p>
        </p:txBody>
      </p:sp>
      <p:sp>
        <p:nvSpPr>
          <p:cNvPr id="922664" name="Text Box 40"/>
          <p:cNvSpPr txBox="1">
            <a:spLocks noChangeArrowheads="1"/>
          </p:cNvSpPr>
          <p:nvPr/>
        </p:nvSpPr>
        <p:spPr bwMode="auto">
          <a:xfrm>
            <a:off x="3555425" y="3759587"/>
            <a:ext cx="1765721" cy="230832"/>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5. Apply Filtering</a:t>
            </a:r>
          </a:p>
        </p:txBody>
      </p:sp>
      <p:sp>
        <p:nvSpPr>
          <p:cNvPr id="922665" name="Text Box 41"/>
          <p:cNvSpPr txBox="1">
            <a:spLocks noChangeArrowheads="1"/>
          </p:cNvSpPr>
          <p:nvPr/>
        </p:nvSpPr>
        <p:spPr bwMode="auto">
          <a:xfrm>
            <a:off x="3555425" y="4090074"/>
            <a:ext cx="1765721" cy="230832"/>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6. TVT Profile</a:t>
            </a:r>
          </a:p>
        </p:txBody>
      </p:sp>
      <p:sp>
        <p:nvSpPr>
          <p:cNvPr id="922666" name="Text Box 42"/>
          <p:cNvSpPr txBox="1">
            <a:spLocks noChangeArrowheads="1"/>
          </p:cNvSpPr>
          <p:nvPr/>
        </p:nvSpPr>
        <p:spPr bwMode="auto">
          <a:xfrm>
            <a:off x="3555425" y="4434172"/>
            <a:ext cx="1765721" cy="461665"/>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7. Apply Echo Algorithms</a:t>
            </a:r>
          </a:p>
        </p:txBody>
      </p:sp>
      <p:sp>
        <p:nvSpPr>
          <p:cNvPr id="922667" name="Text Box 43"/>
          <p:cNvSpPr txBox="1">
            <a:spLocks noChangeArrowheads="1"/>
          </p:cNvSpPr>
          <p:nvPr/>
        </p:nvSpPr>
        <p:spPr bwMode="auto">
          <a:xfrm>
            <a:off x="3555425" y="5943600"/>
            <a:ext cx="1765721" cy="230832"/>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10. Echo Selection</a:t>
            </a:r>
          </a:p>
        </p:txBody>
      </p:sp>
      <p:sp>
        <p:nvSpPr>
          <p:cNvPr id="922668" name="Freeform 44"/>
          <p:cNvSpPr>
            <a:spLocks/>
          </p:cNvSpPr>
          <p:nvPr/>
        </p:nvSpPr>
        <p:spPr bwMode="auto">
          <a:xfrm>
            <a:off x="6769100" y="2151262"/>
            <a:ext cx="1617663" cy="4224337"/>
          </a:xfrm>
          <a:custGeom>
            <a:avLst/>
            <a:gdLst>
              <a:gd name="T0" fmla="*/ 2147483647 w 1019"/>
              <a:gd name="T1" fmla="*/ 0 h 2661"/>
              <a:gd name="T2" fmla="*/ 2147483647 w 1019"/>
              <a:gd name="T3" fmla="*/ 927417447 h 2661"/>
              <a:gd name="T4" fmla="*/ 189012575 w 1019"/>
              <a:gd name="T5" fmla="*/ 1217234481 h 2661"/>
              <a:gd name="T6" fmla="*/ 0 w 1019"/>
              <a:gd name="T7" fmla="*/ 1582657754 h 2661"/>
              <a:gd name="T8" fmla="*/ 7561266 w 1019"/>
              <a:gd name="T9" fmla="*/ 1877515495 h 2661"/>
              <a:gd name="T10" fmla="*/ 718245573 w 1019"/>
              <a:gd name="T11" fmla="*/ 1998482936 h 2661"/>
              <a:gd name="T12" fmla="*/ 778729328 w 1019"/>
              <a:gd name="T13" fmla="*/ 2134571308 h 2661"/>
              <a:gd name="T14" fmla="*/ 695563372 w 1019"/>
              <a:gd name="T15" fmla="*/ 2147483647 h 2661"/>
              <a:gd name="T16" fmla="*/ 7561266 w 1019"/>
              <a:gd name="T17" fmla="*/ 2147483647 h 2661"/>
              <a:gd name="T18" fmla="*/ 7561266 w 1019"/>
              <a:gd name="T19" fmla="*/ 2147483647 h 2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9"/>
              <a:gd name="T31" fmla="*/ 0 h 2661"/>
              <a:gd name="T32" fmla="*/ 1019 w 1019"/>
              <a:gd name="T33" fmla="*/ 2661 h 2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9" h="2661">
                <a:moveTo>
                  <a:pt x="1019" y="0"/>
                </a:moveTo>
                <a:lnTo>
                  <a:pt x="1019" y="368"/>
                </a:lnTo>
                <a:lnTo>
                  <a:pt x="75" y="483"/>
                </a:lnTo>
                <a:lnTo>
                  <a:pt x="0" y="628"/>
                </a:lnTo>
                <a:lnTo>
                  <a:pt x="3" y="745"/>
                </a:lnTo>
                <a:lnTo>
                  <a:pt x="285" y="793"/>
                </a:lnTo>
                <a:lnTo>
                  <a:pt x="309" y="847"/>
                </a:lnTo>
                <a:lnTo>
                  <a:pt x="276" y="907"/>
                </a:lnTo>
                <a:lnTo>
                  <a:pt x="3" y="973"/>
                </a:lnTo>
                <a:lnTo>
                  <a:pt x="3" y="2661"/>
                </a:lnTo>
              </a:path>
            </a:pathLst>
          </a:custGeom>
          <a:noFill/>
          <a:ln w="9525" cap="flat" cmpd="sng">
            <a:solidFill>
              <a:srgbClr val="DA040F"/>
            </a:solidFill>
            <a:prstDash val="solid"/>
            <a:round/>
            <a:headEnd/>
            <a:tailEnd/>
          </a:ln>
        </p:spPr>
        <p:txBody>
          <a:bodyPr lIns="36000" tIns="0" rIns="36000" bIns="0"/>
          <a:lstStyle/>
          <a:p>
            <a:endParaRPr lang="en-US" dirty="0"/>
          </a:p>
        </p:txBody>
      </p:sp>
      <p:sp>
        <p:nvSpPr>
          <p:cNvPr id="922669" name="Oval 45"/>
          <p:cNvSpPr>
            <a:spLocks noChangeArrowheads="1"/>
          </p:cNvSpPr>
          <p:nvPr/>
        </p:nvSpPr>
        <p:spPr bwMode="auto">
          <a:xfrm>
            <a:off x="1552575" y="2267149"/>
            <a:ext cx="279400" cy="88900"/>
          </a:xfrm>
          <a:prstGeom prst="ellipse">
            <a:avLst/>
          </a:prstGeom>
          <a:noFill/>
          <a:ln w="19050" algn="ctr">
            <a:solidFill>
              <a:srgbClr val="FF0000"/>
            </a:solidFill>
            <a:round/>
            <a:headEnd/>
            <a:tailEnd/>
          </a:ln>
        </p:spPr>
        <p:txBody>
          <a:bodyPr wrap="none" lIns="36000" tIns="0" rIns="36000" bIns="0" anchor="ctr"/>
          <a:lstStyle/>
          <a:p>
            <a:endParaRPr lang="en-US" dirty="0"/>
          </a:p>
        </p:txBody>
      </p:sp>
      <p:sp>
        <p:nvSpPr>
          <p:cNvPr id="922670" name="Oval 46"/>
          <p:cNvSpPr>
            <a:spLocks noChangeArrowheads="1"/>
          </p:cNvSpPr>
          <p:nvPr/>
        </p:nvSpPr>
        <p:spPr bwMode="auto">
          <a:xfrm>
            <a:off x="1485900" y="2765624"/>
            <a:ext cx="406400" cy="101600"/>
          </a:xfrm>
          <a:prstGeom prst="ellipse">
            <a:avLst/>
          </a:prstGeom>
          <a:noFill/>
          <a:ln w="19050" algn="ctr">
            <a:solidFill>
              <a:srgbClr val="FF0000"/>
            </a:solidFill>
            <a:round/>
            <a:headEnd/>
            <a:tailEnd/>
          </a:ln>
        </p:spPr>
        <p:txBody>
          <a:bodyPr wrap="none" lIns="36000" tIns="0" rIns="36000" bIns="0" anchor="ctr"/>
          <a:lstStyle/>
          <a:p>
            <a:endParaRPr lang="en-US" dirty="0"/>
          </a:p>
        </p:txBody>
      </p:sp>
      <p:sp>
        <p:nvSpPr>
          <p:cNvPr id="922671" name="Oval 47"/>
          <p:cNvSpPr>
            <a:spLocks noChangeArrowheads="1"/>
          </p:cNvSpPr>
          <p:nvPr/>
        </p:nvSpPr>
        <p:spPr bwMode="auto">
          <a:xfrm>
            <a:off x="1438275" y="3291087"/>
            <a:ext cx="508000" cy="88900"/>
          </a:xfrm>
          <a:prstGeom prst="ellipse">
            <a:avLst/>
          </a:prstGeom>
          <a:noFill/>
          <a:ln w="19050" algn="ctr">
            <a:solidFill>
              <a:srgbClr val="FF0000"/>
            </a:solidFill>
            <a:round/>
            <a:headEnd/>
            <a:tailEnd/>
          </a:ln>
        </p:spPr>
        <p:txBody>
          <a:bodyPr wrap="none" lIns="36000" tIns="0" rIns="36000" bIns="0" anchor="ctr"/>
          <a:lstStyle/>
          <a:p>
            <a:endParaRPr lang="en-US" dirty="0"/>
          </a:p>
        </p:txBody>
      </p:sp>
      <p:sp>
        <p:nvSpPr>
          <p:cNvPr id="922672" name="Text Box 48"/>
          <p:cNvSpPr txBox="1">
            <a:spLocks noChangeArrowheads="1"/>
          </p:cNvSpPr>
          <p:nvPr/>
        </p:nvSpPr>
        <p:spPr bwMode="auto">
          <a:xfrm>
            <a:off x="3555425" y="2634961"/>
            <a:ext cx="1765721" cy="461665"/>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3. The Material Return Signal</a:t>
            </a:r>
          </a:p>
        </p:txBody>
      </p:sp>
      <p:sp>
        <p:nvSpPr>
          <p:cNvPr id="922673" name="Oval 49"/>
          <p:cNvSpPr>
            <a:spLocks noChangeArrowheads="1"/>
          </p:cNvSpPr>
          <p:nvPr/>
        </p:nvSpPr>
        <p:spPr bwMode="auto">
          <a:xfrm>
            <a:off x="5929313" y="3227587"/>
            <a:ext cx="1574800" cy="538162"/>
          </a:xfrm>
          <a:prstGeom prst="ellipse">
            <a:avLst/>
          </a:prstGeom>
          <a:noFill/>
          <a:ln w="19050" algn="ctr">
            <a:solidFill>
              <a:srgbClr val="008000"/>
            </a:solidFill>
            <a:round/>
            <a:headEnd/>
            <a:tailEnd/>
          </a:ln>
        </p:spPr>
        <p:txBody>
          <a:bodyPr wrap="none" lIns="36000" tIns="0" rIns="36000" bIns="0" anchor="ctr"/>
          <a:lstStyle/>
          <a:p>
            <a:endParaRPr lang="en-US" dirty="0"/>
          </a:p>
        </p:txBody>
      </p:sp>
      <p:sp>
        <p:nvSpPr>
          <p:cNvPr id="922674" name="Text Box 50"/>
          <p:cNvSpPr txBox="1">
            <a:spLocks noChangeArrowheads="1"/>
          </p:cNvSpPr>
          <p:nvPr/>
        </p:nvSpPr>
        <p:spPr bwMode="auto">
          <a:xfrm>
            <a:off x="3555425" y="5018761"/>
            <a:ext cx="1765721" cy="230832"/>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8. Echo Selection</a:t>
            </a:r>
          </a:p>
        </p:txBody>
      </p:sp>
      <p:sp>
        <p:nvSpPr>
          <p:cNvPr id="922675" name="Text Box 51"/>
          <p:cNvSpPr txBox="1">
            <a:spLocks noChangeArrowheads="1"/>
          </p:cNvSpPr>
          <p:nvPr/>
        </p:nvSpPr>
        <p:spPr bwMode="auto">
          <a:xfrm>
            <a:off x="3555425" y="5361367"/>
            <a:ext cx="1765721" cy="461665"/>
          </a:xfrm>
          <a:prstGeom prst="rect">
            <a:avLst/>
          </a:prstGeom>
          <a:gradFill flip="none" rotWithShape="1">
            <a:gsLst>
              <a:gs pos="0">
                <a:schemeClr val="bg1"/>
              </a:gs>
              <a:gs pos="0">
                <a:schemeClr val="accent1">
                  <a:lumMod val="20000"/>
                  <a:lumOff val="80000"/>
                  <a:alpha val="71000"/>
                </a:schemeClr>
              </a:gs>
              <a:gs pos="86000">
                <a:schemeClr val="bg1">
                  <a:lumMod val="85000"/>
                  <a:alpha val="42000"/>
                </a:schemeClr>
              </a:gs>
            </a:gsLst>
            <a:lin ang="0" scaled="1"/>
            <a:tileRect/>
          </a:gradFill>
          <a:ln w="9525">
            <a:miter lim="800000"/>
            <a:headEnd/>
            <a:tailEnd/>
          </a:ln>
          <a:effectLst>
            <a:outerShdw blurRad="76200" dir="18720000" sy="23000" kx="-1200000" algn="bl" rotWithShape="0">
              <a:prstClr val="black">
                <a:alpha val="55000"/>
              </a:prstClr>
            </a:outerShdw>
          </a:effectLst>
          <a:scene3d>
            <a:camera prst="legacyPerspectiveTopRight"/>
            <a:lightRig rig="legacyFlat3" dir="b"/>
          </a:scene3d>
          <a:sp3d contourW="12700" prstMaterial="dkEdge">
            <a:bevelT w="13500" h="13500" prst="angle"/>
            <a:bevelB w="13500" h="13500" prst="angle"/>
            <a:extrusionClr>
              <a:schemeClr val="bg1"/>
            </a:extrusionClr>
            <a:contourClr>
              <a:schemeClr val="bg1">
                <a:lumMod val="75000"/>
              </a:schemeClr>
            </a:contourClr>
          </a:sp3d>
        </p:spPr>
        <p:txBody>
          <a:bodyPr lIns="36000" tIns="0" rIns="36000" bIns="0">
            <a:spAutoFit/>
            <a:flatTx/>
          </a:bodyPr>
          <a:lstStyle/>
          <a:p>
            <a:pPr marL="228600" indent="-228600" algn="ctr">
              <a:defRPr/>
            </a:pPr>
            <a:r>
              <a:rPr lang="en-US" sz="1500" dirty="0">
                <a:solidFill>
                  <a:schemeClr val="tx1"/>
                </a:solidFill>
                <a:effectLst>
                  <a:innerShdw blurRad="63500" dist="50800" dir="10800000">
                    <a:prstClr val="black">
                      <a:alpha val="50000"/>
                    </a:prstClr>
                  </a:innerShdw>
                </a:effectLst>
                <a:latin typeface="Trebuchet MS" pitchFamily="34" charset="0"/>
                <a:ea typeface="ＭＳ Ｐゴシック" pitchFamily="34" charset="-128"/>
              </a:rPr>
              <a:t>9. Run Auto False Echo Suppression</a:t>
            </a:r>
          </a:p>
        </p:txBody>
      </p:sp>
      <p:sp>
        <p:nvSpPr>
          <p:cNvPr id="922676" name="AutoShape 52"/>
          <p:cNvSpPr>
            <a:spLocks/>
          </p:cNvSpPr>
          <p:nvPr/>
        </p:nvSpPr>
        <p:spPr bwMode="auto">
          <a:xfrm>
            <a:off x="6965950" y="3381574"/>
            <a:ext cx="38100" cy="134938"/>
          </a:xfrm>
          <a:prstGeom prst="leftBracket">
            <a:avLst>
              <a:gd name="adj" fmla="val 0"/>
            </a:avLst>
          </a:prstGeom>
          <a:noFill/>
          <a:ln w="9525">
            <a:solidFill>
              <a:schemeClr val="tx1"/>
            </a:solidFill>
            <a:round/>
            <a:headEnd/>
            <a:tailEnd/>
          </a:ln>
        </p:spPr>
        <p:txBody>
          <a:bodyPr wrap="none" lIns="36000" tIns="0" rIns="36000" bIns="0" anchor="ctr"/>
          <a:lstStyle/>
          <a:p>
            <a:endParaRPr lang="en-US" dirty="0"/>
          </a:p>
        </p:txBody>
      </p:sp>
      <p:sp>
        <p:nvSpPr>
          <p:cNvPr id="922677" name="Line 53"/>
          <p:cNvSpPr>
            <a:spLocks noChangeShapeType="1"/>
          </p:cNvSpPr>
          <p:nvPr/>
        </p:nvSpPr>
        <p:spPr bwMode="auto">
          <a:xfrm flipH="1">
            <a:off x="5967413" y="3457774"/>
            <a:ext cx="192087" cy="0"/>
          </a:xfrm>
          <a:prstGeom prst="line">
            <a:avLst/>
          </a:prstGeom>
          <a:noFill/>
          <a:ln w="12700">
            <a:solidFill>
              <a:schemeClr val="tx1"/>
            </a:solidFill>
            <a:round/>
            <a:headEnd/>
            <a:tailEnd/>
          </a:ln>
        </p:spPr>
        <p:txBody>
          <a:bodyPr lIns="36000" tIns="0" rIns="36000" bIns="0"/>
          <a:lstStyle/>
          <a:p>
            <a:endParaRPr lang="en-US" dirty="0"/>
          </a:p>
        </p:txBody>
      </p:sp>
      <p:sp>
        <p:nvSpPr>
          <p:cNvPr id="922687" name="Text Box 63"/>
          <p:cNvSpPr txBox="1">
            <a:spLocks noChangeArrowheads="1"/>
          </p:cNvSpPr>
          <p:nvPr/>
        </p:nvSpPr>
        <p:spPr bwMode="auto">
          <a:xfrm>
            <a:off x="6096000" y="2743200"/>
            <a:ext cx="2573338" cy="2811462"/>
          </a:xfrm>
          <a:prstGeom prst="rect">
            <a:avLst/>
          </a:prstGeom>
          <a:solidFill>
            <a:schemeClr val="bg1"/>
          </a:solidFill>
          <a:ln w="9525" algn="ctr">
            <a:noFill/>
            <a:miter lim="800000"/>
            <a:headEnd/>
            <a:tailEnd/>
          </a:ln>
        </p:spPr>
        <p:txBody>
          <a:bodyPr lIns="36000" tIns="0" rIns="36000" bIns="0">
            <a:spAutoFit/>
          </a:bodyPr>
          <a:lstStyle/>
          <a:p>
            <a:pPr marL="231775" indent="-231775">
              <a:buClr>
                <a:schemeClr val="accent1"/>
              </a:buClr>
              <a:buFont typeface="Wingdings" pitchFamily="2" charset="2"/>
              <a:buChar char="§"/>
            </a:pPr>
            <a:r>
              <a:rPr lang="en-US" sz="1600" b="0" dirty="0">
                <a:solidFill>
                  <a:schemeClr val="tx1"/>
                </a:solidFill>
              </a:rPr>
              <a:t>Typical obstructions:</a:t>
            </a:r>
          </a:p>
          <a:p>
            <a:pPr marL="682625" lvl="1" indent="-214313">
              <a:buClr>
                <a:schemeClr val="accent1"/>
              </a:buClr>
              <a:buFont typeface="Wingdings" pitchFamily="2" charset="2"/>
              <a:buChar char="§"/>
            </a:pPr>
            <a:r>
              <a:rPr lang="en-US" sz="1600" b="0" dirty="0">
                <a:solidFill>
                  <a:schemeClr val="tx1"/>
                </a:solidFill>
              </a:rPr>
              <a:t>Pipes</a:t>
            </a:r>
          </a:p>
          <a:p>
            <a:pPr marL="682625" lvl="1" indent="-214313">
              <a:buClr>
                <a:schemeClr val="accent1"/>
              </a:buClr>
              <a:buFont typeface="Wingdings" pitchFamily="2" charset="2"/>
              <a:buChar char="§"/>
            </a:pPr>
            <a:r>
              <a:rPr lang="en-US" sz="1600" b="0" dirty="0">
                <a:solidFill>
                  <a:schemeClr val="tx1"/>
                </a:solidFill>
              </a:rPr>
              <a:t>Weld seams</a:t>
            </a:r>
          </a:p>
          <a:p>
            <a:pPr marL="682625" lvl="1" indent="-214313">
              <a:buClr>
                <a:schemeClr val="accent1"/>
              </a:buClr>
              <a:buFont typeface="Wingdings" pitchFamily="2" charset="2"/>
              <a:buChar char="§"/>
            </a:pPr>
            <a:r>
              <a:rPr lang="en-US" sz="1600" b="0" dirty="0">
                <a:solidFill>
                  <a:schemeClr val="tx1"/>
                </a:solidFill>
              </a:rPr>
              <a:t>Ladders</a:t>
            </a:r>
          </a:p>
          <a:p>
            <a:pPr marL="682625" lvl="1" indent="-214313">
              <a:buClr>
                <a:schemeClr val="accent1"/>
              </a:buClr>
              <a:buFont typeface="Wingdings" pitchFamily="2" charset="2"/>
              <a:buChar char="§"/>
            </a:pPr>
            <a:r>
              <a:rPr lang="en-US" sz="1600" b="0" dirty="0">
                <a:solidFill>
                  <a:schemeClr val="tx1"/>
                </a:solidFill>
              </a:rPr>
              <a:t>Agitators</a:t>
            </a:r>
          </a:p>
          <a:p>
            <a:pPr marL="682625" lvl="1" indent="-214313">
              <a:buClr>
                <a:schemeClr val="accent1"/>
              </a:buClr>
              <a:buFont typeface="Wingdings" pitchFamily="2" charset="2"/>
              <a:buChar char="§"/>
            </a:pPr>
            <a:r>
              <a:rPr lang="en-US" sz="1600" b="0" dirty="0">
                <a:solidFill>
                  <a:schemeClr val="tx1"/>
                </a:solidFill>
              </a:rPr>
              <a:t>Support structure</a:t>
            </a:r>
          </a:p>
          <a:p>
            <a:pPr marL="682625" lvl="1" indent="-214313">
              <a:buClr>
                <a:schemeClr val="accent1"/>
              </a:buClr>
              <a:buFont typeface="Wingdings" pitchFamily="2" charset="2"/>
              <a:buChar char="§"/>
            </a:pPr>
            <a:r>
              <a:rPr lang="en-US" sz="1600" b="0" dirty="0">
                <a:solidFill>
                  <a:schemeClr val="tx1"/>
                </a:solidFill>
              </a:rPr>
              <a:t>Beams</a:t>
            </a:r>
          </a:p>
          <a:p>
            <a:pPr marL="682625" lvl="1" indent="-214313">
              <a:buClr>
                <a:schemeClr val="accent1"/>
              </a:buClr>
              <a:buFont typeface="Wingdings" pitchFamily="2" charset="2"/>
              <a:buChar char="§"/>
            </a:pPr>
            <a:r>
              <a:rPr lang="en-US" sz="1600" b="0" dirty="0">
                <a:solidFill>
                  <a:schemeClr val="tx1"/>
                </a:solidFill>
              </a:rPr>
              <a:t>Wires</a:t>
            </a:r>
          </a:p>
        </p:txBody>
      </p:sp>
      <p:sp>
        <p:nvSpPr>
          <p:cNvPr id="88" name="TextBox 87"/>
          <p:cNvSpPr txBox="1"/>
          <p:nvPr/>
        </p:nvSpPr>
        <p:spPr>
          <a:xfrm>
            <a:off x="9144000" y="1143000"/>
            <a:ext cx="304800" cy="281167"/>
          </a:xfrm>
          <a:prstGeom prst="rect">
            <a:avLst/>
          </a:prstGeom>
          <a:noFill/>
        </p:spPr>
        <p:txBody>
          <a:bodyPr wrap="square" lIns="0" tIns="0" rIns="0" bIns="0" rtlCol="0">
            <a:spAutoFit/>
          </a:bodyPr>
          <a:lstStyle/>
          <a:p>
            <a:pPr algn="ctr">
              <a:lnSpc>
                <a:spcPct val="110000"/>
              </a:lnSpc>
              <a:spcBef>
                <a:spcPts val="0"/>
              </a:spcBef>
            </a:pPr>
            <a:r>
              <a:rPr lang="en-US" dirty="0">
                <a:solidFill>
                  <a:schemeClr val="tx1"/>
                </a:solidFill>
                <a:sym typeface="Wingdings"/>
              </a:rPr>
              <a:t></a:t>
            </a:r>
          </a:p>
        </p:txBody>
      </p:sp>
      <p:grpSp>
        <p:nvGrpSpPr>
          <p:cNvPr id="2" name="Group 101"/>
          <p:cNvGrpSpPr/>
          <p:nvPr/>
        </p:nvGrpSpPr>
        <p:grpSpPr>
          <a:xfrm>
            <a:off x="2514600" y="2438400"/>
            <a:ext cx="4166937" cy="2794000"/>
            <a:chOff x="2743200" y="2286000"/>
            <a:chExt cx="4166937" cy="2794000"/>
          </a:xfrm>
        </p:grpSpPr>
        <p:sp>
          <p:nvSpPr>
            <p:cNvPr id="103" name="Rectangle 65"/>
            <p:cNvSpPr>
              <a:spLocks noChangeArrowheads="1"/>
            </p:cNvSpPr>
            <p:nvPr/>
          </p:nvSpPr>
          <p:spPr bwMode="auto">
            <a:xfrm rot="16200000">
              <a:off x="3429000" y="1600200"/>
              <a:ext cx="2794000" cy="4165600"/>
            </a:xfrm>
            <a:prstGeom prst="rect">
              <a:avLst/>
            </a:prstGeom>
            <a:solidFill>
              <a:schemeClr val="bg1"/>
            </a:solidFill>
            <a:ln w="12700" algn="ctr">
              <a:solidFill>
                <a:schemeClr val="tx1"/>
              </a:solidFill>
              <a:miter lim="800000"/>
              <a:headEnd/>
              <a:tailEnd/>
            </a:ln>
            <a:effectLst>
              <a:reflection blurRad="6350" stA="52000" endA="300" endPos="35000" dir="5400000" sy="-100000" algn="bl" rotWithShape="0"/>
            </a:effectLst>
            <a:scene3d>
              <a:camera prst="orthographicFront"/>
              <a:lightRig rig="threePt" dir="t"/>
            </a:scene3d>
            <a:sp3d>
              <a:bevelT/>
            </a:sp3d>
          </p:spPr>
          <p:txBody>
            <a:bodyPr wrap="none" lIns="0" tIns="0" rIns="0" bIns="0" anchor="ctr"/>
            <a:lstStyle/>
            <a:p>
              <a:endParaRPr lang="en-US" dirty="0"/>
            </a:p>
          </p:txBody>
        </p:sp>
        <p:sp>
          <p:nvSpPr>
            <p:cNvPr id="104" name="Freeform 8"/>
            <p:cNvSpPr>
              <a:spLocks/>
            </p:cNvSpPr>
            <p:nvPr/>
          </p:nvSpPr>
          <p:spPr bwMode="auto">
            <a:xfrm rot="16200000">
              <a:off x="4020219" y="1550320"/>
              <a:ext cx="1612900" cy="4166937"/>
            </a:xfrm>
            <a:custGeom>
              <a:avLst/>
              <a:gdLst>
                <a:gd name="T0" fmla="*/ 2147483647 w 1016"/>
                <a:gd name="T1" fmla="*/ 0 h 2807"/>
                <a:gd name="T2" fmla="*/ 2147483647 w 1016"/>
                <a:gd name="T3" fmla="*/ 878748156 h 2807"/>
                <a:gd name="T4" fmla="*/ 181451256 w 1016"/>
                <a:gd name="T5" fmla="*/ 1152789760 h 2807"/>
                <a:gd name="T6" fmla="*/ 0 w 1016"/>
                <a:gd name="T7" fmla="*/ 1481187906 h 2807"/>
                <a:gd name="T8" fmla="*/ 0 w 1016"/>
                <a:gd name="T9" fmla="*/ 2147483647 h 2807"/>
                <a:gd name="T10" fmla="*/ 0 60000 65536"/>
                <a:gd name="T11" fmla="*/ 0 60000 65536"/>
                <a:gd name="T12" fmla="*/ 0 60000 65536"/>
                <a:gd name="T13" fmla="*/ 0 60000 65536"/>
                <a:gd name="T14" fmla="*/ 0 60000 65536"/>
                <a:gd name="T15" fmla="*/ 0 w 1016"/>
                <a:gd name="T16" fmla="*/ 0 h 2807"/>
                <a:gd name="T17" fmla="*/ 1016 w 1016"/>
                <a:gd name="T18" fmla="*/ 2807 h 2807"/>
              </a:gdLst>
              <a:ahLst/>
              <a:cxnLst>
                <a:cxn ang="T10">
                  <a:pos x="T0" y="T1"/>
                </a:cxn>
                <a:cxn ang="T11">
                  <a:pos x="T2" y="T3"/>
                </a:cxn>
                <a:cxn ang="T12">
                  <a:pos x="T4" y="T5"/>
                </a:cxn>
                <a:cxn ang="T13">
                  <a:pos x="T6" y="T7"/>
                </a:cxn>
                <a:cxn ang="T14">
                  <a:pos x="T8" y="T9"/>
                </a:cxn>
              </a:cxnLst>
              <a:rect l="T15" t="T16" r="T17" b="T18"/>
              <a:pathLst>
                <a:path w="1016" h="2807">
                  <a:moveTo>
                    <a:pt x="1016" y="0"/>
                  </a:moveTo>
                  <a:lnTo>
                    <a:pt x="1016" y="388"/>
                  </a:lnTo>
                  <a:lnTo>
                    <a:pt x="72" y="509"/>
                  </a:lnTo>
                  <a:lnTo>
                    <a:pt x="0" y="654"/>
                  </a:lnTo>
                  <a:lnTo>
                    <a:pt x="0" y="2807"/>
                  </a:lnTo>
                </a:path>
              </a:pathLst>
            </a:custGeom>
            <a:noFill/>
            <a:ln w="9525" cap="flat" cmpd="sng">
              <a:solidFill>
                <a:srgbClr val="DA040F"/>
              </a:solidFill>
              <a:prstDash val="solid"/>
              <a:round/>
              <a:headEnd/>
              <a:tailEnd/>
            </a:ln>
          </p:spPr>
          <p:txBody>
            <a:bodyPr lIns="36000" tIns="0" rIns="36000" bIns="0"/>
            <a:lstStyle/>
            <a:p>
              <a:endParaRPr lang="en-US" dirty="0"/>
            </a:p>
          </p:txBody>
        </p:sp>
        <p:sp>
          <p:nvSpPr>
            <p:cNvPr id="105" name="Freeform 7"/>
            <p:cNvSpPr>
              <a:spLocks/>
            </p:cNvSpPr>
            <p:nvPr/>
          </p:nvSpPr>
          <p:spPr bwMode="auto">
            <a:xfrm rot="16200000">
              <a:off x="3915569" y="1807369"/>
              <a:ext cx="1820862" cy="4165600"/>
            </a:xfrm>
            <a:custGeom>
              <a:avLst/>
              <a:gdLst>
                <a:gd name="T0" fmla="*/ 2147483647 w 1147"/>
                <a:gd name="T1" fmla="*/ 0 h 2624"/>
                <a:gd name="T2" fmla="*/ 2147483647 w 1147"/>
                <a:gd name="T3" fmla="*/ 463708776 h 2624"/>
                <a:gd name="T4" fmla="*/ 2147483647 w 1147"/>
                <a:gd name="T5" fmla="*/ 534273125 h 2624"/>
                <a:gd name="T6" fmla="*/ 2147483647 w 1147"/>
                <a:gd name="T7" fmla="*/ 637598699 h 2624"/>
                <a:gd name="T8" fmla="*/ 2147483647 w 1147"/>
                <a:gd name="T9" fmla="*/ 753527431 h 2624"/>
                <a:gd name="T10" fmla="*/ 1121468349 w 1147"/>
                <a:gd name="T11" fmla="*/ 811490209 h 2624"/>
                <a:gd name="T12" fmla="*/ 695562836 w 1147"/>
                <a:gd name="T13" fmla="*/ 985380330 h 2624"/>
                <a:gd name="T14" fmla="*/ 637598489 w 1147"/>
                <a:gd name="T15" fmla="*/ 975299709 h 2624"/>
                <a:gd name="T16" fmla="*/ 456147366 w 1147"/>
                <a:gd name="T17" fmla="*/ 1033264075 h 2624"/>
                <a:gd name="T18" fmla="*/ 146169010 w 1147"/>
                <a:gd name="T19" fmla="*/ 1449090495 h 2624"/>
                <a:gd name="T20" fmla="*/ 189010842 w 1147"/>
                <a:gd name="T21" fmla="*/ 1675903283 h 2624"/>
                <a:gd name="T22" fmla="*/ 128527135 w 1147"/>
                <a:gd name="T23" fmla="*/ 1897676950 h 2624"/>
                <a:gd name="T24" fmla="*/ 874493209 w 1147"/>
                <a:gd name="T25" fmla="*/ 2008563784 h 2624"/>
                <a:gd name="T26" fmla="*/ 1086186186 w 1147"/>
                <a:gd name="T27" fmla="*/ 2053926579 h 2624"/>
                <a:gd name="T28" fmla="*/ 1060984641 w 1147"/>
                <a:gd name="T29" fmla="*/ 2147483647 h 2624"/>
                <a:gd name="T30" fmla="*/ 879533518 w 1147"/>
                <a:gd name="T31" fmla="*/ 2147483647 h 2624"/>
                <a:gd name="T32" fmla="*/ 118446517 w 1147"/>
                <a:gd name="T33" fmla="*/ 2147483647 h 2624"/>
                <a:gd name="T34" fmla="*/ 85685277 w 1147"/>
                <a:gd name="T35" fmla="*/ 2147483647 h 2624"/>
                <a:gd name="T36" fmla="*/ 153728679 w 1147"/>
                <a:gd name="T37" fmla="*/ 2147483647 h 2624"/>
                <a:gd name="T38" fmla="*/ 133567444 w 1147"/>
                <a:gd name="T39" fmla="*/ 2147483647 h 2624"/>
                <a:gd name="T40" fmla="*/ 85685277 w 1147"/>
                <a:gd name="T41" fmla="*/ 2147483647 h 2624"/>
                <a:gd name="T42" fmla="*/ 85685277 w 1147"/>
                <a:gd name="T43" fmla="*/ 2147483647 h 2624"/>
                <a:gd name="T44" fmla="*/ 85685277 w 1147"/>
                <a:gd name="T45" fmla="*/ 2147483647 h 2624"/>
                <a:gd name="T46" fmla="*/ 146169010 w 1147"/>
                <a:gd name="T47" fmla="*/ 2147483647 h 2624"/>
                <a:gd name="T48" fmla="*/ 25201551 w 1147"/>
                <a:gd name="T49" fmla="*/ 2147483647 h 2624"/>
                <a:gd name="T50" fmla="*/ 146169010 w 1147"/>
                <a:gd name="T51" fmla="*/ 2147483647 h 2624"/>
                <a:gd name="T52" fmla="*/ 146169010 w 1147"/>
                <a:gd name="T53" fmla="*/ 2147483647 h 2624"/>
                <a:gd name="T54" fmla="*/ 25201551 w 1147"/>
                <a:gd name="T55" fmla="*/ 2147483647 h 2624"/>
                <a:gd name="T56" fmla="*/ 25201551 w 1147"/>
                <a:gd name="T57" fmla="*/ 2147483647 h 2624"/>
                <a:gd name="T58" fmla="*/ 85685277 w 1147"/>
                <a:gd name="T59" fmla="*/ 2147483647 h 2624"/>
                <a:gd name="T60" fmla="*/ 85685277 w 1147"/>
                <a:gd name="T61" fmla="*/ 2147483647 h 2624"/>
                <a:gd name="T62" fmla="*/ 25201551 w 1147"/>
                <a:gd name="T63" fmla="*/ 2147483647 h 2624"/>
                <a:gd name="T64" fmla="*/ 153728679 w 1147"/>
                <a:gd name="T65" fmla="*/ 2147483647 h 2624"/>
                <a:gd name="T66" fmla="*/ 1060984641 w 1147"/>
                <a:gd name="T67" fmla="*/ 2147483647 h 2624"/>
                <a:gd name="T68" fmla="*/ 1426407835 w 1147"/>
                <a:gd name="T69" fmla="*/ 2147483647 h 2624"/>
                <a:gd name="T70" fmla="*/ 1426407835 w 1147"/>
                <a:gd name="T71" fmla="*/ 2147483647 h 2624"/>
                <a:gd name="T72" fmla="*/ 1000500934 w 1147"/>
                <a:gd name="T73" fmla="*/ 2147483647 h 2624"/>
                <a:gd name="T74" fmla="*/ 85685277 w 1147"/>
                <a:gd name="T75" fmla="*/ 2147483647 h 2624"/>
                <a:gd name="T76" fmla="*/ 25201551 w 1147"/>
                <a:gd name="T77" fmla="*/ 2147483647 h 2624"/>
                <a:gd name="T78" fmla="*/ 25201551 w 1147"/>
                <a:gd name="T79" fmla="*/ 2147483647 h 26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7"/>
                <a:gd name="T121" fmla="*/ 0 h 2624"/>
                <a:gd name="T122" fmla="*/ 1147 w 1147"/>
                <a:gd name="T123" fmla="*/ 2624 h 26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7" h="2624">
                  <a:moveTo>
                    <a:pt x="1147" y="0"/>
                  </a:moveTo>
                  <a:lnTo>
                    <a:pt x="1147" y="184"/>
                  </a:lnTo>
                  <a:cubicBezTo>
                    <a:pt x="974" y="207"/>
                    <a:pt x="928" y="181"/>
                    <a:pt x="989" y="212"/>
                  </a:cubicBezTo>
                  <a:lnTo>
                    <a:pt x="1074" y="253"/>
                  </a:lnTo>
                  <a:lnTo>
                    <a:pt x="1074" y="299"/>
                  </a:lnTo>
                  <a:lnTo>
                    <a:pt x="445" y="322"/>
                  </a:lnTo>
                  <a:cubicBezTo>
                    <a:pt x="389" y="344"/>
                    <a:pt x="334" y="371"/>
                    <a:pt x="276" y="391"/>
                  </a:cubicBezTo>
                  <a:cubicBezTo>
                    <a:pt x="269" y="394"/>
                    <a:pt x="261" y="385"/>
                    <a:pt x="253" y="387"/>
                  </a:cubicBezTo>
                  <a:cubicBezTo>
                    <a:pt x="227" y="394"/>
                    <a:pt x="212" y="410"/>
                    <a:pt x="181" y="410"/>
                  </a:cubicBezTo>
                  <a:lnTo>
                    <a:pt x="58" y="575"/>
                  </a:lnTo>
                  <a:lnTo>
                    <a:pt x="75" y="665"/>
                  </a:lnTo>
                  <a:lnTo>
                    <a:pt x="51" y="753"/>
                  </a:lnTo>
                  <a:lnTo>
                    <a:pt x="347" y="797"/>
                  </a:lnTo>
                  <a:lnTo>
                    <a:pt x="431" y="815"/>
                  </a:lnTo>
                  <a:lnTo>
                    <a:pt x="421" y="863"/>
                  </a:lnTo>
                  <a:lnTo>
                    <a:pt x="349" y="873"/>
                  </a:lnTo>
                  <a:lnTo>
                    <a:pt x="47" y="915"/>
                  </a:lnTo>
                  <a:lnTo>
                    <a:pt x="34" y="1105"/>
                  </a:lnTo>
                  <a:cubicBezTo>
                    <a:pt x="61" y="1130"/>
                    <a:pt x="64" y="1123"/>
                    <a:pt x="61" y="1164"/>
                  </a:cubicBezTo>
                  <a:cubicBezTo>
                    <a:pt x="60" y="1177"/>
                    <a:pt x="53" y="1202"/>
                    <a:pt x="53" y="1202"/>
                  </a:cubicBezTo>
                  <a:lnTo>
                    <a:pt x="34" y="1312"/>
                  </a:lnTo>
                  <a:lnTo>
                    <a:pt x="34" y="1381"/>
                  </a:lnTo>
                  <a:lnTo>
                    <a:pt x="34" y="1473"/>
                  </a:lnTo>
                  <a:lnTo>
                    <a:pt x="58" y="1518"/>
                  </a:lnTo>
                  <a:lnTo>
                    <a:pt x="10" y="1588"/>
                  </a:lnTo>
                  <a:lnTo>
                    <a:pt x="58" y="1680"/>
                  </a:lnTo>
                  <a:lnTo>
                    <a:pt x="58" y="1818"/>
                  </a:lnTo>
                  <a:lnTo>
                    <a:pt x="10" y="1910"/>
                  </a:lnTo>
                  <a:lnTo>
                    <a:pt x="10" y="1979"/>
                  </a:lnTo>
                  <a:lnTo>
                    <a:pt x="34" y="2071"/>
                  </a:lnTo>
                  <a:lnTo>
                    <a:pt x="34" y="2164"/>
                  </a:lnTo>
                  <a:lnTo>
                    <a:pt x="10" y="2232"/>
                  </a:lnTo>
                  <a:cubicBezTo>
                    <a:pt x="31" y="2322"/>
                    <a:pt x="0" y="2313"/>
                    <a:pt x="61" y="2313"/>
                  </a:cubicBezTo>
                  <a:lnTo>
                    <a:pt x="421" y="2324"/>
                  </a:lnTo>
                  <a:lnTo>
                    <a:pt x="566" y="2371"/>
                  </a:lnTo>
                  <a:lnTo>
                    <a:pt x="566" y="2417"/>
                  </a:lnTo>
                  <a:lnTo>
                    <a:pt x="397" y="2439"/>
                  </a:lnTo>
                  <a:lnTo>
                    <a:pt x="34" y="2462"/>
                  </a:lnTo>
                  <a:lnTo>
                    <a:pt x="10" y="2509"/>
                  </a:lnTo>
                  <a:lnTo>
                    <a:pt x="10" y="2624"/>
                  </a:lnTo>
                </a:path>
              </a:pathLst>
            </a:custGeom>
            <a:noFill/>
            <a:ln w="9525" cap="flat" cmpd="sng">
              <a:solidFill>
                <a:schemeClr val="hlink"/>
              </a:solidFill>
              <a:prstDash val="solid"/>
              <a:round/>
              <a:headEnd/>
              <a:tailEnd/>
            </a:ln>
          </p:spPr>
          <p:txBody>
            <a:bodyPr lIns="36000" tIns="0" rIns="36000" bIns="0"/>
            <a:lstStyle/>
            <a:p>
              <a:endParaRPr lang="en-US" dirty="0"/>
            </a:p>
          </p:txBody>
        </p:sp>
      </p:grpSp>
      <p:cxnSp>
        <p:nvCxnSpPr>
          <p:cNvPr id="106" name="Straight Arrow Connector 105"/>
          <p:cNvCxnSpPr/>
          <p:nvPr/>
        </p:nvCxnSpPr>
        <p:spPr bwMode="auto">
          <a:xfrm>
            <a:off x="2514600" y="3894138"/>
            <a:ext cx="3657600" cy="1588"/>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7" name="Straight Arrow Connector 106"/>
          <p:cNvCxnSpPr/>
          <p:nvPr/>
        </p:nvCxnSpPr>
        <p:spPr bwMode="auto">
          <a:xfrm flipH="1">
            <a:off x="2514600" y="4046538"/>
            <a:ext cx="3352800" cy="1588"/>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8" name="Straight Connector 107"/>
          <p:cNvCxnSpPr/>
          <p:nvPr/>
        </p:nvCxnSpPr>
        <p:spPr bwMode="auto">
          <a:xfrm rot="5400000">
            <a:off x="5410200" y="4427538"/>
            <a:ext cx="914400"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9" name="TextBox 108"/>
          <p:cNvSpPr txBox="1"/>
          <p:nvPr/>
        </p:nvSpPr>
        <p:spPr>
          <a:xfrm>
            <a:off x="3352800" y="2620175"/>
            <a:ext cx="3276600" cy="1043363"/>
          </a:xfrm>
          <a:prstGeom prst="rect">
            <a:avLst/>
          </a:prstGeom>
          <a:noFill/>
        </p:spPr>
        <p:txBody>
          <a:bodyPr wrap="square" lIns="0" tIns="0" rIns="0" bIns="0" rtlCol="0">
            <a:spAutoFit/>
          </a:bodyPr>
          <a:lstStyle/>
          <a:p>
            <a:pPr marL="228600" indent="-228600">
              <a:lnSpc>
                <a:spcPct val="110000"/>
              </a:lnSpc>
              <a:spcBef>
                <a:spcPts val="600"/>
              </a:spcBef>
              <a:buFont typeface="+mj-lt"/>
              <a:buAutoNum type="arabicPeriod"/>
            </a:pPr>
            <a:r>
              <a:rPr lang="en-US" sz="1200" dirty="0">
                <a:solidFill>
                  <a:schemeClr val="tx1"/>
                </a:solidFill>
                <a:latin typeface="Siemens Sans" pitchFamily="2" charset="0"/>
              </a:rPr>
              <a:t>Determine distance to material</a:t>
            </a:r>
          </a:p>
          <a:p>
            <a:pPr marL="228600" indent="-228600">
              <a:lnSpc>
                <a:spcPct val="110000"/>
              </a:lnSpc>
              <a:spcBef>
                <a:spcPts val="600"/>
              </a:spcBef>
              <a:buFont typeface="+mj-lt"/>
              <a:buAutoNum type="arabicPeriod"/>
            </a:pPr>
            <a:r>
              <a:rPr lang="en-US" sz="1200" dirty="0">
                <a:solidFill>
                  <a:schemeClr val="tx1"/>
                </a:solidFill>
                <a:latin typeface="Siemens Sans" pitchFamily="2" charset="0"/>
              </a:rPr>
              <a:t>Subtract ~0.3 meters or 1 foot </a:t>
            </a:r>
          </a:p>
          <a:p>
            <a:pPr marL="228600" indent="-228600">
              <a:lnSpc>
                <a:spcPct val="110000"/>
              </a:lnSpc>
              <a:spcBef>
                <a:spcPts val="600"/>
              </a:spcBef>
              <a:buFont typeface="+mj-lt"/>
              <a:buAutoNum type="arabicPeriod"/>
            </a:pPr>
            <a:r>
              <a:rPr lang="en-US" sz="1200" dirty="0">
                <a:solidFill>
                  <a:schemeClr val="tx1"/>
                </a:solidFill>
                <a:latin typeface="Siemens Sans" pitchFamily="2" charset="0"/>
              </a:rPr>
              <a:t>Enter this value as the “Suppression Range”</a:t>
            </a:r>
          </a:p>
          <a:p>
            <a:pPr marL="228600" indent="-228600">
              <a:lnSpc>
                <a:spcPct val="110000"/>
              </a:lnSpc>
              <a:spcBef>
                <a:spcPts val="600"/>
              </a:spcBef>
              <a:buFont typeface="+mj-lt"/>
              <a:buAutoNum type="arabicPeriod"/>
            </a:pPr>
            <a:r>
              <a:rPr lang="en-US" sz="1200" dirty="0">
                <a:solidFill>
                  <a:schemeClr val="tx1"/>
                </a:solidFill>
                <a:latin typeface="Siemens Sans" pitchFamily="2" charset="0"/>
              </a:rPr>
              <a:t>Perform a “Learn”</a:t>
            </a:r>
          </a:p>
        </p:txBody>
      </p:sp>
      <p:sp>
        <p:nvSpPr>
          <p:cNvPr id="110" name="TextBox 109"/>
          <p:cNvSpPr txBox="1"/>
          <p:nvPr/>
        </p:nvSpPr>
        <p:spPr>
          <a:xfrm>
            <a:off x="5715000" y="3589338"/>
            <a:ext cx="304800" cy="281167"/>
          </a:xfrm>
          <a:prstGeom prst="rect">
            <a:avLst/>
          </a:prstGeom>
          <a:noFill/>
        </p:spPr>
        <p:txBody>
          <a:bodyPr wrap="square" lIns="0" tIns="0" rIns="0" bIns="0" rtlCol="0">
            <a:spAutoFit/>
          </a:bodyPr>
          <a:lstStyle/>
          <a:p>
            <a:pPr algn="ctr">
              <a:lnSpc>
                <a:spcPct val="110000"/>
              </a:lnSpc>
              <a:spcBef>
                <a:spcPts val="0"/>
              </a:spcBef>
            </a:pPr>
            <a:r>
              <a:rPr lang="en-US" dirty="0">
                <a:solidFill>
                  <a:schemeClr val="tx1"/>
                </a:solidFill>
                <a:sym typeface="Wingdings"/>
              </a:rPr>
              <a:t></a:t>
            </a:r>
            <a:endParaRPr lang="en-US" dirty="0">
              <a:solidFill>
                <a:schemeClr val="tx1"/>
              </a:solidFill>
            </a:endParaRPr>
          </a:p>
        </p:txBody>
      </p:sp>
      <p:sp>
        <p:nvSpPr>
          <p:cNvPr id="111" name="TextBox 110"/>
          <p:cNvSpPr txBox="1"/>
          <p:nvPr/>
        </p:nvSpPr>
        <p:spPr>
          <a:xfrm>
            <a:off x="5883440" y="4122738"/>
            <a:ext cx="304800" cy="281167"/>
          </a:xfrm>
          <a:prstGeom prst="rect">
            <a:avLst/>
          </a:prstGeom>
          <a:noFill/>
        </p:spPr>
        <p:txBody>
          <a:bodyPr wrap="square" lIns="0" tIns="0" rIns="0" bIns="0" rtlCol="0">
            <a:spAutoFit/>
          </a:bodyPr>
          <a:lstStyle/>
          <a:p>
            <a:pPr algn="ctr">
              <a:lnSpc>
                <a:spcPct val="110000"/>
              </a:lnSpc>
              <a:spcBef>
                <a:spcPts val="0"/>
              </a:spcBef>
            </a:pPr>
            <a:r>
              <a:rPr lang="en-US" dirty="0">
                <a:solidFill>
                  <a:schemeClr val="tx1"/>
                </a:solidFill>
                <a:sym typeface="Wingdings"/>
              </a:rPr>
              <a:t></a:t>
            </a:r>
            <a:endParaRPr lang="en-US" dirty="0">
              <a:solidFill>
                <a:schemeClr val="tx1"/>
              </a:solidFill>
            </a:endParaRPr>
          </a:p>
        </p:txBody>
      </p:sp>
      <p:sp>
        <p:nvSpPr>
          <p:cNvPr id="112" name="TextBox 111"/>
          <p:cNvSpPr txBox="1"/>
          <p:nvPr/>
        </p:nvSpPr>
        <p:spPr>
          <a:xfrm>
            <a:off x="4419600" y="4070171"/>
            <a:ext cx="228600" cy="281167"/>
          </a:xfrm>
          <a:prstGeom prst="rect">
            <a:avLst/>
          </a:prstGeom>
          <a:noFill/>
        </p:spPr>
        <p:txBody>
          <a:bodyPr wrap="square" lIns="0" tIns="0" rIns="0" bIns="0" rtlCol="0">
            <a:spAutoFit/>
          </a:bodyPr>
          <a:lstStyle/>
          <a:p>
            <a:pPr algn="ctr">
              <a:lnSpc>
                <a:spcPct val="110000"/>
              </a:lnSpc>
              <a:spcBef>
                <a:spcPts val="0"/>
              </a:spcBef>
            </a:pPr>
            <a:r>
              <a:rPr lang="en-US" dirty="0">
                <a:solidFill>
                  <a:schemeClr val="tx1"/>
                </a:solidFill>
                <a:sym typeface="Wingdings"/>
              </a:rPr>
              <a:t></a:t>
            </a:r>
            <a:endParaRPr lang="en-US" dirty="0">
              <a:solidFill>
                <a:schemeClr val="tx1"/>
              </a:solidFill>
            </a:endParaRPr>
          </a:p>
        </p:txBody>
      </p:sp>
      <p:cxnSp>
        <p:nvCxnSpPr>
          <p:cNvPr id="113" name="Straight Arrow Connector 112"/>
          <p:cNvCxnSpPr/>
          <p:nvPr/>
        </p:nvCxnSpPr>
        <p:spPr bwMode="auto">
          <a:xfrm rot="10800000">
            <a:off x="5867400" y="4427538"/>
            <a:ext cx="304800" cy="1588"/>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4" name="Straight Connector 113"/>
          <p:cNvCxnSpPr/>
          <p:nvPr/>
        </p:nvCxnSpPr>
        <p:spPr bwMode="auto">
          <a:xfrm rot="5400000">
            <a:off x="6015368" y="4044801"/>
            <a:ext cx="381000"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6" name="Rectangle 115"/>
          <p:cNvSpPr/>
          <p:nvPr/>
        </p:nvSpPr>
        <p:spPr bwMode="auto">
          <a:xfrm>
            <a:off x="2552699" y="4054475"/>
            <a:ext cx="3314702" cy="1127125"/>
          </a:xfrm>
          <a:prstGeom prst="rect">
            <a:avLst/>
          </a:prstGeom>
          <a:solidFill>
            <a:srgbClr val="AAECE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endParaRPr>
          </a:p>
        </p:txBody>
      </p:sp>
    </p:spTree>
    <p:extLst>
      <p:ext uri="{BB962C8B-B14F-4D97-AF65-F5344CB8AC3E}">
        <p14:creationId xmlns:p14="http://schemas.microsoft.com/office/powerpoint/2010/main" val="6320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687"/>
                                        </p:tgtEl>
                                        <p:attrNameLst>
                                          <p:attrName>style.visibility</p:attrName>
                                        </p:attrNameLst>
                                      </p:cBhvr>
                                      <p:to>
                                        <p:strVal val="visible"/>
                                      </p:to>
                                    </p:set>
                                    <p:animEffect transition="in" filter="fade">
                                      <p:cBhvr>
                                        <p:cTn id="7" dur="500"/>
                                        <p:tgtEl>
                                          <p:spTgt spid="92268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22641"/>
                                        </p:tgtEl>
                                        <p:attrNameLst>
                                          <p:attrName>style.visibility</p:attrName>
                                        </p:attrNameLst>
                                      </p:cBhvr>
                                      <p:to>
                                        <p:strVal val="visible"/>
                                      </p:to>
                                    </p:set>
                                    <p:anim calcmode="lin" valueType="num">
                                      <p:cBhvr>
                                        <p:cTn id="12" dur="1000" fill="hold"/>
                                        <p:tgtEl>
                                          <p:spTgt spid="922641"/>
                                        </p:tgtEl>
                                        <p:attrNameLst>
                                          <p:attrName>ppt_w</p:attrName>
                                        </p:attrNameLst>
                                      </p:cBhvr>
                                      <p:tavLst>
                                        <p:tav tm="0">
                                          <p:val>
                                            <p:strVal val="#ppt_w*0.70"/>
                                          </p:val>
                                        </p:tav>
                                        <p:tav tm="100000">
                                          <p:val>
                                            <p:strVal val="#ppt_w"/>
                                          </p:val>
                                        </p:tav>
                                      </p:tavLst>
                                    </p:anim>
                                    <p:anim calcmode="lin" valueType="num">
                                      <p:cBhvr>
                                        <p:cTn id="13" dur="1000" fill="hold"/>
                                        <p:tgtEl>
                                          <p:spTgt spid="922641"/>
                                        </p:tgtEl>
                                        <p:attrNameLst>
                                          <p:attrName>ppt_h</p:attrName>
                                        </p:attrNameLst>
                                      </p:cBhvr>
                                      <p:tavLst>
                                        <p:tav tm="0">
                                          <p:val>
                                            <p:strVal val="#ppt_h"/>
                                          </p:val>
                                        </p:tav>
                                        <p:tav tm="100000">
                                          <p:val>
                                            <p:strVal val="#ppt_h"/>
                                          </p:val>
                                        </p:tav>
                                      </p:tavLst>
                                    </p:anim>
                                    <p:animEffect transition="in" filter="fade">
                                      <p:cBhvr>
                                        <p:cTn id="14" dur="1000"/>
                                        <p:tgtEl>
                                          <p:spTgt spid="922641"/>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922687"/>
                                        </p:tgtEl>
                                        <p:attrNameLst>
                                          <p:attrName>style.visibility</p:attrName>
                                        </p:attrNameLst>
                                      </p:cBhvr>
                                      <p:to>
                                        <p:strVal val="hidden"/>
                                      </p:to>
                                    </p:set>
                                  </p:childTnLst>
                                </p:cTn>
                              </p:par>
                              <p:par>
                                <p:cTn id="17" presetID="55" presetClass="entr" presetSubtype="0" fill="hold" grpId="0" nodeType="withEffect">
                                  <p:stCondLst>
                                    <p:cond delay="0"/>
                                  </p:stCondLst>
                                  <p:childTnLst>
                                    <p:set>
                                      <p:cBhvr>
                                        <p:cTn id="18" dur="1" fill="hold">
                                          <p:stCondLst>
                                            <p:cond delay="0"/>
                                          </p:stCondLst>
                                        </p:cTn>
                                        <p:tgtEl>
                                          <p:spTgt spid="922646"/>
                                        </p:tgtEl>
                                        <p:attrNameLst>
                                          <p:attrName>style.visibility</p:attrName>
                                        </p:attrNameLst>
                                      </p:cBhvr>
                                      <p:to>
                                        <p:strVal val="visible"/>
                                      </p:to>
                                    </p:set>
                                    <p:anim calcmode="lin" valueType="num">
                                      <p:cBhvr>
                                        <p:cTn id="19" dur="1000" fill="hold"/>
                                        <p:tgtEl>
                                          <p:spTgt spid="922646"/>
                                        </p:tgtEl>
                                        <p:attrNameLst>
                                          <p:attrName>ppt_w</p:attrName>
                                        </p:attrNameLst>
                                      </p:cBhvr>
                                      <p:tavLst>
                                        <p:tav tm="0">
                                          <p:val>
                                            <p:strVal val="#ppt_w*0.70"/>
                                          </p:val>
                                        </p:tav>
                                        <p:tav tm="100000">
                                          <p:val>
                                            <p:strVal val="#ppt_w"/>
                                          </p:val>
                                        </p:tav>
                                      </p:tavLst>
                                    </p:anim>
                                    <p:anim calcmode="lin" valueType="num">
                                      <p:cBhvr>
                                        <p:cTn id="20" dur="1000" fill="hold"/>
                                        <p:tgtEl>
                                          <p:spTgt spid="922646"/>
                                        </p:tgtEl>
                                        <p:attrNameLst>
                                          <p:attrName>ppt_h</p:attrName>
                                        </p:attrNameLst>
                                      </p:cBhvr>
                                      <p:tavLst>
                                        <p:tav tm="0">
                                          <p:val>
                                            <p:strVal val="#ppt_h"/>
                                          </p:val>
                                        </p:tav>
                                        <p:tav tm="100000">
                                          <p:val>
                                            <p:strVal val="#ppt_h"/>
                                          </p:val>
                                        </p:tav>
                                      </p:tavLst>
                                    </p:anim>
                                    <p:animEffect transition="in" filter="fade">
                                      <p:cBhvr>
                                        <p:cTn id="21" dur="1000"/>
                                        <p:tgtEl>
                                          <p:spTgt spid="9226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2642"/>
                                        </p:tgtEl>
                                        <p:attrNameLst>
                                          <p:attrName>style.visibility</p:attrName>
                                        </p:attrNameLst>
                                      </p:cBhvr>
                                      <p:to>
                                        <p:strVal val="visible"/>
                                      </p:to>
                                    </p:set>
                                    <p:animEffect transition="in" filter="fade">
                                      <p:cBhvr>
                                        <p:cTn id="24" dur="1000"/>
                                        <p:tgtEl>
                                          <p:spTgt spid="9226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22647"/>
                                        </p:tgtEl>
                                        <p:attrNameLst>
                                          <p:attrName>style.visibility</p:attrName>
                                        </p:attrNameLst>
                                      </p:cBhvr>
                                      <p:to>
                                        <p:strVal val="visible"/>
                                      </p:to>
                                    </p:set>
                                    <p:animEffect transition="in" filter="fade">
                                      <p:cBhvr>
                                        <p:cTn id="27" dur="1000"/>
                                        <p:tgtEl>
                                          <p:spTgt spid="922647"/>
                                        </p:tgtEl>
                                      </p:cBhvr>
                                    </p:animEffec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922661"/>
                                        </p:tgtEl>
                                        <p:attrNameLst>
                                          <p:attrName>style.visibility</p:attrName>
                                        </p:attrNameLst>
                                      </p:cBhvr>
                                      <p:to>
                                        <p:strVal val="visible"/>
                                      </p:to>
                                    </p:set>
                                    <p:anim calcmode="lin" valueType="num">
                                      <p:cBhvr>
                                        <p:cTn id="31" dur="500" fill="hold"/>
                                        <p:tgtEl>
                                          <p:spTgt spid="922661"/>
                                        </p:tgtEl>
                                        <p:attrNameLst>
                                          <p:attrName>ppt_w</p:attrName>
                                        </p:attrNameLst>
                                      </p:cBhvr>
                                      <p:tavLst>
                                        <p:tav tm="0">
                                          <p:val>
                                            <p:fltVal val="0"/>
                                          </p:val>
                                        </p:tav>
                                        <p:tav tm="100000">
                                          <p:val>
                                            <p:strVal val="#ppt_w"/>
                                          </p:val>
                                        </p:tav>
                                      </p:tavLst>
                                    </p:anim>
                                    <p:anim calcmode="lin" valueType="num">
                                      <p:cBhvr>
                                        <p:cTn id="32" dur="500" fill="hold"/>
                                        <p:tgtEl>
                                          <p:spTgt spid="922661"/>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1" presetClass="entr" presetSubtype="0" fill="hold" grpId="0" nodeType="afterEffect">
                                  <p:stCondLst>
                                    <p:cond delay="100"/>
                                  </p:stCondLst>
                                  <p:childTnLst>
                                    <p:set>
                                      <p:cBhvr>
                                        <p:cTn id="35" dur="1" fill="hold">
                                          <p:stCondLst>
                                            <p:cond delay="0"/>
                                          </p:stCondLst>
                                        </p:cTn>
                                        <p:tgtEl>
                                          <p:spTgt spid="922643"/>
                                        </p:tgtEl>
                                        <p:attrNameLst>
                                          <p:attrName>style.visibility</p:attrName>
                                        </p:attrNameLst>
                                      </p:cBhvr>
                                      <p:to>
                                        <p:strVal val="visible"/>
                                      </p:to>
                                    </p:set>
                                  </p:childTnLst>
                                </p:cTn>
                              </p:par>
                            </p:childTnLst>
                          </p:cTn>
                        </p:par>
                        <p:par>
                          <p:cTn id="36" fill="hold">
                            <p:stCondLst>
                              <p:cond delay="1600"/>
                            </p:stCondLst>
                            <p:childTnLst>
                              <p:par>
                                <p:cTn id="37" presetID="1" presetClass="exit" presetSubtype="0" fill="hold" grpId="1" nodeType="afterEffect">
                                  <p:stCondLst>
                                    <p:cond delay="100"/>
                                  </p:stCondLst>
                                  <p:childTnLst>
                                    <p:set>
                                      <p:cBhvr>
                                        <p:cTn id="38" dur="1" fill="hold">
                                          <p:stCondLst>
                                            <p:cond delay="0"/>
                                          </p:stCondLst>
                                        </p:cTn>
                                        <p:tgtEl>
                                          <p:spTgt spid="922643"/>
                                        </p:tgtEl>
                                        <p:attrNameLst>
                                          <p:attrName>style.visibility</p:attrName>
                                        </p:attrNameLst>
                                      </p:cBhvr>
                                      <p:to>
                                        <p:strVal val="hidden"/>
                                      </p:to>
                                    </p:set>
                                  </p:childTnLst>
                                </p:cTn>
                              </p:par>
                            </p:childTnLst>
                          </p:cTn>
                        </p:par>
                        <p:par>
                          <p:cTn id="39" fill="hold">
                            <p:stCondLst>
                              <p:cond delay="1700"/>
                            </p:stCondLst>
                            <p:childTnLst>
                              <p:par>
                                <p:cTn id="40" presetID="1" presetClass="entr" presetSubtype="0" fill="hold" grpId="0" nodeType="afterEffect">
                                  <p:stCondLst>
                                    <p:cond delay="100"/>
                                  </p:stCondLst>
                                  <p:childTnLst>
                                    <p:set>
                                      <p:cBhvr>
                                        <p:cTn id="41" dur="1" fill="hold">
                                          <p:stCondLst>
                                            <p:cond delay="0"/>
                                          </p:stCondLst>
                                        </p:cTn>
                                        <p:tgtEl>
                                          <p:spTgt spid="922644"/>
                                        </p:tgtEl>
                                        <p:attrNameLst>
                                          <p:attrName>style.visibility</p:attrName>
                                        </p:attrNameLst>
                                      </p:cBhvr>
                                      <p:to>
                                        <p:strVal val="visible"/>
                                      </p:to>
                                    </p:set>
                                  </p:childTnLst>
                                </p:cTn>
                              </p:par>
                            </p:childTnLst>
                          </p:cTn>
                        </p:par>
                        <p:par>
                          <p:cTn id="42" fill="hold">
                            <p:stCondLst>
                              <p:cond delay="1800"/>
                            </p:stCondLst>
                            <p:childTnLst>
                              <p:par>
                                <p:cTn id="43" presetID="1" presetClass="exit" presetSubtype="0" fill="hold" grpId="1" nodeType="afterEffect">
                                  <p:stCondLst>
                                    <p:cond delay="100"/>
                                  </p:stCondLst>
                                  <p:childTnLst>
                                    <p:set>
                                      <p:cBhvr>
                                        <p:cTn id="44" dur="1" fill="hold">
                                          <p:stCondLst>
                                            <p:cond delay="0"/>
                                          </p:stCondLst>
                                        </p:cTn>
                                        <p:tgtEl>
                                          <p:spTgt spid="922644"/>
                                        </p:tgtEl>
                                        <p:attrNameLst>
                                          <p:attrName>style.visibility</p:attrName>
                                        </p:attrNameLst>
                                      </p:cBhvr>
                                      <p:to>
                                        <p:strVal val="hidden"/>
                                      </p:to>
                                    </p:set>
                                  </p:childTnLst>
                                </p:cTn>
                              </p:par>
                            </p:childTnLst>
                          </p:cTn>
                        </p:par>
                        <p:par>
                          <p:cTn id="45" fill="hold">
                            <p:stCondLst>
                              <p:cond delay="1900"/>
                            </p:stCondLst>
                            <p:childTnLst>
                              <p:par>
                                <p:cTn id="46" presetID="1" presetClass="entr" presetSubtype="0" fill="hold" grpId="0" nodeType="afterEffect">
                                  <p:stCondLst>
                                    <p:cond delay="100"/>
                                  </p:stCondLst>
                                  <p:childTnLst>
                                    <p:set>
                                      <p:cBhvr>
                                        <p:cTn id="47" dur="1" fill="hold">
                                          <p:stCondLst>
                                            <p:cond delay="0"/>
                                          </p:stCondLst>
                                        </p:cTn>
                                        <p:tgtEl>
                                          <p:spTgt spid="922645"/>
                                        </p:tgtEl>
                                        <p:attrNameLst>
                                          <p:attrName>style.visibility</p:attrName>
                                        </p:attrNameLst>
                                      </p:cBhvr>
                                      <p:to>
                                        <p:strVal val="visible"/>
                                      </p:to>
                                    </p:set>
                                  </p:childTnLst>
                                </p:cTn>
                              </p:par>
                            </p:childTnLst>
                          </p:cTn>
                        </p:par>
                        <p:par>
                          <p:cTn id="48" fill="hold">
                            <p:stCondLst>
                              <p:cond delay="2000"/>
                            </p:stCondLst>
                            <p:childTnLst>
                              <p:par>
                                <p:cTn id="49" presetID="1" presetClass="exit" presetSubtype="0" fill="hold" grpId="1" nodeType="afterEffect">
                                  <p:stCondLst>
                                    <p:cond delay="100"/>
                                  </p:stCondLst>
                                  <p:childTnLst>
                                    <p:set>
                                      <p:cBhvr>
                                        <p:cTn id="50" dur="1" fill="hold">
                                          <p:stCondLst>
                                            <p:cond delay="0"/>
                                          </p:stCondLst>
                                        </p:cTn>
                                        <p:tgtEl>
                                          <p:spTgt spid="922645"/>
                                        </p:tgtEl>
                                        <p:attrNameLst>
                                          <p:attrName>style.visibility</p:attrName>
                                        </p:attrNameLst>
                                      </p:cBhvr>
                                      <p:to>
                                        <p:strVal val="hidden"/>
                                      </p:to>
                                    </p:set>
                                  </p:childTnLst>
                                </p:cTn>
                              </p:par>
                              <p:par>
                                <p:cTn id="51" presetID="23" presetClass="entr" presetSubtype="16" fill="hold" nodeType="withEffect">
                                  <p:stCondLst>
                                    <p:cond delay="0"/>
                                  </p:stCondLst>
                                  <p:childTnLst>
                                    <p:set>
                                      <p:cBhvr>
                                        <p:cTn id="52" dur="1" fill="hold">
                                          <p:stCondLst>
                                            <p:cond delay="0"/>
                                          </p:stCondLst>
                                        </p:cTn>
                                        <p:tgtEl>
                                          <p:spTgt spid="922662"/>
                                        </p:tgtEl>
                                        <p:attrNameLst>
                                          <p:attrName>style.visibility</p:attrName>
                                        </p:attrNameLst>
                                      </p:cBhvr>
                                      <p:to>
                                        <p:strVal val="visible"/>
                                      </p:to>
                                    </p:set>
                                    <p:anim calcmode="lin" valueType="num">
                                      <p:cBhvr>
                                        <p:cTn id="53" dur="500" fill="hold"/>
                                        <p:tgtEl>
                                          <p:spTgt spid="922662"/>
                                        </p:tgtEl>
                                        <p:attrNameLst>
                                          <p:attrName>ppt_w</p:attrName>
                                        </p:attrNameLst>
                                      </p:cBhvr>
                                      <p:tavLst>
                                        <p:tav tm="0">
                                          <p:val>
                                            <p:fltVal val="0"/>
                                          </p:val>
                                        </p:tav>
                                        <p:tav tm="100000">
                                          <p:val>
                                            <p:strVal val="#ppt_w"/>
                                          </p:val>
                                        </p:tav>
                                      </p:tavLst>
                                    </p:anim>
                                    <p:anim calcmode="lin" valueType="num">
                                      <p:cBhvr>
                                        <p:cTn id="54" dur="500" fill="hold"/>
                                        <p:tgtEl>
                                          <p:spTgt spid="922662"/>
                                        </p:tgtEl>
                                        <p:attrNameLst>
                                          <p:attrName>ppt_h</p:attrName>
                                        </p:attrNameLst>
                                      </p:cBhvr>
                                      <p:tavLst>
                                        <p:tav tm="0">
                                          <p:val>
                                            <p:fltVal val="0"/>
                                          </p:val>
                                        </p:tav>
                                        <p:tav tm="100000">
                                          <p:val>
                                            <p:strVal val="#ppt_h"/>
                                          </p:val>
                                        </p:tav>
                                      </p:tavLst>
                                    </p:anim>
                                  </p:childTnLst>
                                </p:cTn>
                              </p:par>
                            </p:childTnLst>
                          </p:cTn>
                        </p:par>
                        <p:par>
                          <p:cTn id="55" fill="hold">
                            <p:stCondLst>
                              <p:cond delay="2500"/>
                            </p:stCondLst>
                            <p:childTnLst>
                              <p:par>
                                <p:cTn id="56" presetID="1" presetClass="entr" presetSubtype="0" fill="hold" grpId="0" nodeType="afterEffect">
                                  <p:stCondLst>
                                    <p:cond delay="0"/>
                                  </p:stCondLst>
                                  <p:childTnLst>
                                    <p:set>
                                      <p:cBhvr>
                                        <p:cTn id="57" dur="1" fill="hold">
                                          <p:stCondLst>
                                            <p:cond delay="0"/>
                                          </p:stCondLst>
                                        </p:cTn>
                                        <p:tgtEl>
                                          <p:spTgt spid="922671"/>
                                        </p:tgtEl>
                                        <p:attrNameLst>
                                          <p:attrName>style.visibility</p:attrName>
                                        </p:attrNameLst>
                                      </p:cBhvr>
                                      <p:to>
                                        <p:strVal val="visible"/>
                                      </p:to>
                                    </p:set>
                                  </p:childTnLst>
                                </p:cTn>
                              </p:par>
                            </p:childTnLst>
                          </p:cTn>
                        </p:par>
                        <p:par>
                          <p:cTn id="58" fill="hold">
                            <p:stCondLst>
                              <p:cond delay="2500"/>
                            </p:stCondLst>
                            <p:childTnLst>
                              <p:par>
                                <p:cTn id="59" presetID="1" presetClass="exit" presetSubtype="0" fill="hold" grpId="1" nodeType="afterEffect">
                                  <p:stCondLst>
                                    <p:cond delay="0"/>
                                  </p:stCondLst>
                                  <p:childTnLst>
                                    <p:set>
                                      <p:cBhvr>
                                        <p:cTn id="60" dur="1" fill="hold">
                                          <p:stCondLst>
                                            <p:cond delay="0"/>
                                          </p:stCondLst>
                                        </p:cTn>
                                        <p:tgtEl>
                                          <p:spTgt spid="922671"/>
                                        </p:tgtEl>
                                        <p:attrNameLst>
                                          <p:attrName>style.visibility</p:attrName>
                                        </p:attrNameLst>
                                      </p:cBhvr>
                                      <p:to>
                                        <p:strVal val="hidden"/>
                                      </p:to>
                                    </p:set>
                                  </p:childTnLst>
                                </p:cTn>
                              </p:par>
                            </p:childTnLst>
                          </p:cTn>
                        </p:par>
                        <p:par>
                          <p:cTn id="61" fill="hold">
                            <p:stCondLst>
                              <p:cond delay="2500"/>
                            </p:stCondLst>
                            <p:childTnLst>
                              <p:par>
                                <p:cTn id="62" presetID="1" presetClass="entr" presetSubtype="0" fill="hold" grpId="0" nodeType="afterEffect">
                                  <p:stCondLst>
                                    <p:cond delay="100"/>
                                  </p:stCondLst>
                                  <p:childTnLst>
                                    <p:set>
                                      <p:cBhvr>
                                        <p:cTn id="63" dur="1" fill="hold">
                                          <p:stCondLst>
                                            <p:cond delay="0"/>
                                          </p:stCondLst>
                                        </p:cTn>
                                        <p:tgtEl>
                                          <p:spTgt spid="922670"/>
                                        </p:tgtEl>
                                        <p:attrNameLst>
                                          <p:attrName>style.visibility</p:attrName>
                                        </p:attrNameLst>
                                      </p:cBhvr>
                                      <p:to>
                                        <p:strVal val="visible"/>
                                      </p:to>
                                    </p:set>
                                  </p:childTnLst>
                                </p:cTn>
                              </p:par>
                            </p:childTnLst>
                          </p:cTn>
                        </p:par>
                        <p:par>
                          <p:cTn id="64" fill="hold">
                            <p:stCondLst>
                              <p:cond delay="2600"/>
                            </p:stCondLst>
                            <p:childTnLst>
                              <p:par>
                                <p:cTn id="65" presetID="1" presetClass="exit" presetSubtype="0" fill="hold" grpId="1" nodeType="afterEffect">
                                  <p:stCondLst>
                                    <p:cond delay="100"/>
                                  </p:stCondLst>
                                  <p:childTnLst>
                                    <p:set>
                                      <p:cBhvr>
                                        <p:cTn id="66" dur="1" fill="hold">
                                          <p:stCondLst>
                                            <p:cond delay="0"/>
                                          </p:stCondLst>
                                        </p:cTn>
                                        <p:tgtEl>
                                          <p:spTgt spid="922670"/>
                                        </p:tgtEl>
                                        <p:attrNameLst>
                                          <p:attrName>style.visibility</p:attrName>
                                        </p:attrNameLst>
                                      </p:cBhvr>
                                      <p:to>
                                        <p:strVal val="hidden"/>
                                      </p:to>
                                    </p:set>
                                  </p:childTnLst>
                                </p:cTn>
                              </p:par>
                            </p:childTnLst>
                          </p:cTn>
                        </p:par>
                        <p:par>
                          <p:cTn id="67" fill="hold">
                            <p:stCondLst>
                              <p:cond delay="2700"/>
                            </p:stCondLst>
                            <p:childTnLst>
                              <p:par>
                                <p:cTn id="68" presetID="1" presetClass="entr" presetSubtype="0" fill="hold" grpId="0" nodeType="afterEffect">
                                  <p:stCondLst>
                                    <p:cond delay="100"/>
                                  </p:stCondLst>
                                  <p:childTnLst>
                                    <p:set>
                                      <p:cBhvr>
                                        <p:cTn id="69" dur="1" fill="hold">
                                          <p:stCondLst>
                                            <p:cond delay="0"/>
                                          </p:stCondLst>
                                        </p:cTn>
                                        <p:tgtEl>
                                          <p:spTgt spid="922669"/>
                                        </p:tgtEl>
                                        <p:attrNameLst>
                                          <p:attrName>style.visibility</p:attrName>
                                        </p:attrNameLst>
                                      </p:cBhvr>
                                      <p:to>
                                        <p:strVal val="visible"/>
                                      </p:to>
                                    </p:set>
                                  </p:childTnLst>
                                </p:cTn>
                              </p:par>
                            </p:childTnLst>
                          </p:cTn>
                        </p:par>
                        <p:par>
                          <p:cTn id="70" fill="hold">
                            <p:stCondLst>
                              <p:cond delay="2800"/>
                            </p:stCondLst>
                            <p:childTnLst>
                              <p:par>
                                <p:cTn id="71" presetID="1" presetClass="exit" presetSubtype="0" fill="hold" grpId="1" nodeType="afterEffect">
                                  <p:stCondLst>
                                    <p:cond delay="100"/>
                                  </p:stCondLst>
                                  <p:childTnLst>
                                    <p:set>
                                      <p:cBhvr>
                                        <p:cTn id="72" dur="1" fill="hold">
                                          <p:stCondLst>
                                            <p:cond delay="0"/>
                                          </p:stCondLst>
                                        </p:cTn>
                                        <p:tgtEl>
                                          <p:spTgt spid="922669"/>
                                        </p:tgtEl>
                                        <p:attrNameLst>
                                          <p:attrName>style.visibility</p:attrName>
                                        </p:attrNameLst>
                                      </p:cBhvr>
                                      <p:to>
                                        <p:strVal val="hidden"/>
                                      </p:to>
                                    </p:set>
                                  </p:childTnLst>
                                </p:cTn>
                              </p:par>
                            </p:childTnLst>
                          </p:cTn>
                        </p:par>
                        <p:par>
                          <p:cTn id="73" fill="hold">
                            <p:stCondLst>
                              <p:cond delay="2900"/>
                            </p:stCondLst>
                            <p:childTnLst>
                              <p:par>
                                <p:cTn id="74" presetID="1" presetClass="entr" presetSubtype="0" fill="hold" grpId="0" nodeType="afterEffect">
                                  <p:stCondLst>
                                    <p:cond delay="100"/>
                                  </p:stCondLst>
                                  <p:childTnLst>
                                    <p:set>
                                      <p:cBhvr>
                                        <p:cTn id="75" dur="1" fill="hold">
                                          <p:stCondLst>
                                            <p:cond delay="0"/>
                                          </p:stCondLst>
                                        </p:cTn>
                                        <p:tgtEl>
                                          <p:spTgt spid="922648"/>
                                        </p:tgtEl>
                                        <p:attrNameLst>
                                          <p:attrName>style.visibility</p:attrName>
                                        </p:attrNameLst>
                                      </p:cBhvr>
                                      <p:to>
                                        <p:strVal val="visible"/>
                                      </p:to>
                                    </p:set>
                                  </p:childTnLst>
                                </p:cTn>
                              </p:par>
                            </p:childTnLst>
                          </p:cTn>
                        </p:par>
                        <p:par>
                          <p:cTn id="76" fill="hold">
                            <p:stCondLst>
                              <p:cond delay="3000"/>
                            </p:stCondLst>
                            <p:childTnLst>
                              <p:par>
                                <p:cTn id="77" presetID="1" presetClass="exit" presetSubtype="0" fill="hold" grpId="1" nodeType="afterEffect">
                                  <p:stCondLst>
                                    <p:cond delay="100"/>
                                  </p:stCondLst>
                                  <p:childTnLst>
                                    <p:set>
                                      <p:cBhvr>
                                        <p:cTn id="78" dur="1" fill="hold">
                                          <p:stCondLst>
                                            <p:cond delay="0"/>
                                          </p:stCondLst>
                                        </p:cTn>
                                        <p:tgtEl>
                                          <p:spTgt spid="922648"/>
                                        </p:tgtEl>
                                        <p:attrNameLst>
                                          <p:attrName>style.visibility</p:attrName>
                                        </p:attrNameLst>
                                      </p:cBhvr>
                                      <p:to>
                                        <p:strVal val="hidden"/>
                                      </p:to>
                                    </p:set>
                                  </p:childTnLst>
                                </p:cTn>
                              </p:par>
                            </p:childTnLst>
                          </p:cTn>
                        </p:par>
                        <p:par>
                          <p:cTn id="79" fill="hold">
                            <p:stCondLst>
                              <p:cond delay="3100"/>
                            </p:stCondLst>
                            <p:childTnLst>
                              <p:par>
                                <p:cTn id="80" presetID="1" presetClass="entr" presetSubtype="0" fill="hold" grpId="0" nodeType="afterEffect">
                                  <p:stCondLst>
                                    <p:cond delay="100"/>
                                  </p:stCondLst>
                                  <p:childTnLst>
                                    <p:set>
                                      <p:cBhvr>
                                        <p:cTn id="81" dur="1" fill="hold">
                                          <p:stCondLst>
                                            <p:cond delay="0"/>
                                          </p:stCondLst>
                                        </p:cTn>
                                        <p:tgtEl>
                                          <p:spTgt spid="922649"/>
                                        </p:tgtEl>
                                        <p:attrNameLst>
                                          <p:attrName>style.visibility</p:attrName>
                                        </p:attrNameLst>
                                      </p:cBhvr>
                                      <p:to>
                                        <p:strVal val="visible"/>
                                      </p:to>
                                    </p:set>
                                  </p:childTnLst>
                                </p:cTn>
                              </p:par>
                            </p:childTnLst>
                          </p:cTn>
                        </p:par>
                        <p:par>
                          <p:cTn id="82" fill="hold">
                            <p:stCondLst>
                              <p:cond delay="3200"/>
                            </p:stCondLst>
                            <p:childTnLst>
                              <p:par>
                                <p:cTn id="83" presetID="1" presetClass="exit" presetSubtype="0" fill="hold" grpId="1" nodeType="afterEffect">
                                  <p:stCondLst>
                                    <p:cond delay="100"/>
                                  </p:stCondLst>
                                  <p:childTnLst>
                                    <p:set>
                                      <p:cBhvr>
                                        <p:cTn id="84" dur="1" fill="hold">
                                          <p:stCondLst>
                                            <p:cond delay="0"/>
                                          </p:stCondLst>
                                        </p:cTn>
                                        <p:tgtEl>
                                          <p:spTgt spid="922649"/>
                                        </p:tgtEl>
                                        <p:attrNameLst>
                                          <p:attrName>style.visibility</p:attrName>
                                        </p:attrNameLst>
                                      </p:cBhvr>
                                      <p:to>
                                        <p:strVal val="hidden"/>
                                      </p:to>
                                    </p:set>
                                  </p:childTnLst>
                                </p:cTn>
                              </p:par>
                            </p:childTnLst>
                          </p:cTn>
                        </p:par>
                        <p:par>
                          <p:cTn id="85" fill="hold">
                            <p:stCondLst>
                              <p:cond delay="3300"/>
                            </p:stCondLst>
                            <p:childTnLst>
                              <p:par>
                                <p:cTn id="86" presetID="1" presetClass="entr" presetSubtype="0" fill="hold" grpId="0" nodeType="afterEffect">
                                  <p:stCondLst>
                                    <p:cond delay="100"/>
                                  </p:stCondLst>
                                  <p:childTnLst>
                                    <p:set>
                                      <p:cBhvr>
                                        <p:cTn id="87" dur="1" fill="hold">
                                          <p:stCondLst>
                                            <p:cond delay="0"/>
                                          </p:stCondLst>
                                        </p:cTn>
                                        <p:tgtEl>
                                          <p:spTgt spid="922650"/>
                                        </p:tgtEl>
                                        <p:attrNameLst>
                                          <p:attrName>style.visibility</p:attrName>
                                        </p:attrNameLst>
                                      </p:cBhvr>
                                      <p:to>
                                        <p:strVal val="visible"/>
                                      </p:to>
                                    </p:set>
                                  </p:childTnLst>
                                </p:cTn>
                              </p:par>
                            </p:childTnLst>
                          </p:cTn>
                        </p:par>
                        <p:par>
                          <p:cTn id="88" fill="hold">
                            <p:stCondLst>
                              <p:cond delay="3400"/>
                            </p:stCondLst>
                            <p:childTnLst>
                              <p:par>
                                <p:cTn id="89" presetID="1" presetClass="exit" presetSubtype="0" fill="hold" grpId="1" nodeType="afterEffect">
                                  <p:stCondLst>
                                    <p:cond delay="100"/>
                                  </p:stCondLst>
                                  <p:childTnLst>
                                    <p:set>
                                      <p:cBhvr>
                                        <p:cTn id="90" dur="1" fill="hold">
                                          <p:stCondLst>
                                            <p:cond delay="0"/>
                                          </p:stCondLst>
                                        </p:cTn>
                                        <p:tgtEl>
                                          <p:spTgt spid="922650"/>
                                        </p:tgtEl>
                                        <p:attrNameLst>
                                          <p:attrName>style.visibility</p:attrName>
                                        </p:attrNameLst>
                                      </p:cBhvr>
                                      <p:to>
                                        <p:strVal val="hidden"/>
                                      </p:to>
                                    </p:set>
                                  </p:childTnLst>
                                </p:cTn>
                              </p:par>
                            </p:childTnLst>
                          </p:cTn>
                        </p:par>
                        <p:par>
                          <p:cTn id="91" fill="hold">
                            <p:stCondLst>
                              <p:cond delay="3500"/>
                            </p:stCondLst>
                            <p:childTnLst>
                              <p:par>
                                <p:cTn id="92" presetID="1" presetClass="entr" presetSubtype="0" fill="hold" grpId="0" nodeType="afterEffect">
                                  <p:stCondLst>
                                    <p:cond delay="100"/>
                                  </p:stCondLst>
                                  <p:childTnLst>
                                    <p:set>
                                      <p:cBhvr>
                                        <p:cTn id="93" dur="1" fill="hold">
                                          <p:stCondLst>
                                            <p:cond delay="0"/>
                                          </p:stCondLst>
                                        </p:cTn>
                                        <p:tgtEl>
                                          <p:spTgt spid="922651"/>
                                        </p:tgtEl>
                                        <p:attrNameLst>
                                          <p:attrName>style.visibility</p:attrName>
                                        </p:attrNameLst>
                                      </p:cBhvr>
                                      <p:to>
                                        <p:strVal val="visible"/>
                                      </p:to>
                                    </p:set>
                                  </p:childTnLst>
                                </p:cTn>
                              </p:par>
                            </p:childTnLst>
                          </p:cTn>
                        </p:par>
                        <p:par>
                          <p:cTn id="94" fill="hold">
                            <p:stCondLst>
                              <p:cond delay="3600"/>
                            </p:stCondLst>
                            <p:childTnLst>
                              <p:par>
                                <p:cTn id="95" presetID="1" presetClass="exit" presetSubtype="0" fill="hold" grpId="1" nodeType="afterEffect">
                                  <p:stCondLst>
                                    <p:cond delay="100"/>
                                  </p:stCondLst>
                                  <p:childTnLst>
                                    <p:set>
                                      <p:cBhvr>
                                        <p:cTn id="96" dur="1" fill="hold">
                                          <p:stCondLst>
                                            <p:cond delay="0"/>
                                          </p:stCondLst>
                                        </p:cTn>
                                        <p:tgtEl>
                                          <p:spTgt spid="922651"/>
                                        </p:tgtEl>
                                        <p:attrNameLst>
                                          <p:attrName>style.visibility</p:attrName>
                                        </p:attrNameLst>
                                      </p:cBhvr>
                                      <p:to>
                                        <p:strVal val="hidden"/>
                                      </p:to>
                                    </p:set>
                                  </p:childTnLst>
                                </p:cTn>
                              </p:par>
                              <p:par>
                                <p:cTn id="97" presetID="23" presetClass="entr" presetSubtype="16" fill="hold" nodeType="withEffect">
                                  <p:stCondLst>
                                    <p:cond delay="0"/>
                                  </p:stCondLst>
                                  <p:childTnLst>
                                    <p:set>
                                      <p:cBhvr>
                                        <p:cTn id="98" dur="1" fill="hold">
                                          <p:stCondLst>
                                            <p:cond delay="0"/>
                                          </p:stCondLst>
                                        </p:cTn>
                                        <p:tgtEl>
                                          <p:spTgt spid="922672"/>
                                        </p:tgtEl>
                                        <p:attrNameLst>
                                          <p:attrName>style.visibility</p:attrName>
                                        </p:attrNameLst>
                                      </p:cBhvr>
                                      <p:to>
                                        <p:strVal val="visible"/>
                                      </p:to>
                                    </p:set>
                                    <p:anim calcmode="lin" valueType="num">
                                      <p:cBhvr>
                                        <p:cTn id="99" dur="500" fill="hold"/>
                                        <p:tgtEl>
                                          <p:spTgt spid="922672"/>
                                        </p:tgtEl>
                                        <p:attrNameLst>
                                          <p:attrName>ppt_w</p:attrName>
                                        </p:attrNameLst>
                                      </p:cBhvr>
                                      <p:tavLst>
                                        <p:tav tm="0">
                                          <p:val>
                                            <p:fltVal val="0"/>
                                          </p:val>
                                        </p:tav>
                                        <p:tav tm="100000">
                                          <p:val>
                                            <p:strVal val="#ppt_w"/>
                                          </p:val>
                                        </p:tav>
                                      </p:tavLst>
                                    </p:anim>
                                    <p:anim calcmode="lin" valueType="num">
                                      <p:cBhvr>
                                        <p:cTn id="100" dur="500" fill="hold"/>
                                        <p:tgtEl>
                                          <p:spTgt spid="922672"/>
                                        </p:tgtEl>
                                        <p:attrNameLst>
                                          <p:attrName>ppt_h</p:attrName>
                                        </p:attrNameLst>
                                      </p:cBhvr>
                                      <p:tavLst>
                                        <p:tav tm="0">
                                          <p:val>
                                            <p:fltVal val="0"/>
                                          </p:val>
                                        </p:tav>
                                        <p:tav tm="100000">
                                          <p:val>
                                            <p:strVal val="#ppt_h"/>
                                          </p:val>
                                        </p:tav>
                                      </p:tavLst>
                                    </p:anim>
                                  </p:childTnLst>
                                </p:cTn>
                              </p:par>
                            </p:childTnLst>
                          </p:cTn>
                        </p:par>
                        <p:par>
                          <p:cTn id="101" fill="hold">
                            <p:stCondLst>
                              <p:cond delay="4100"/>
                            </p:stCondLst>
                            <p:childTnLst>
                              <p:par>
                                <p:cTn id="102" presetID="1" presetClass="entr" presetSubtype="0" fill="hold" grpId="0" nodeType="afterEffect">
                                  <p:stCondLst>
                                    <p:cond delay="100"/>
                                  </p:stCondLst>
                                  <p:childTnLst>
                                    <p:set>
                                      <p:cBhvr>
                                        <p:cTn id="103" dur="1" fill="hold">
                                          <p:stCondLst>
                                            <p:cond delay="0"/>
                                          </p:stCondLst>
                                        </p:cTn>
                                        <p:tgtEl>
                                          <p:spTgt spid="922658"/>
                                        </p:tgtEl>
                                        <p:attrNameLst>
                                          <p:attrName>style.visibility</p:attrName>
                                        </p:attrNameLst>
                                      </p:cBhvr>
                                      <p:to>
                                        <p:strVal val="visible"/>
                                      </p:to>
                                    </p:set>
                                  </p:childTnLst>
                                </p:cTn>
                              </p:par>
                            </p:childTnLst>
                          </p:cTn>
                        </p:par>
                        <p:par>
                          <p:cTn id="104" fill="hold">
                            <p:stCondLst>
                              <p:cond delay="4200"/>
                            </p:stCondLst>
                            <p:childTnLst>
                              <p:par>
                                <p:cTn id="105" presetID="1" presetClass="exit" presetSubtype="0" fill="hold" grpId="1" nodeType="afterEffect">
                                  <p:stCondLst>
                                    <p:cond delay="100"/>
                                  </p:stCondLst>
                                  <p:childTnLst>
                                    <p:set>
                                      <p:cBhvr>
                                        <p:cTn id="106" dur="1" fill="hold">
                                          <p:stCondLst>
                                            <p:cond delay="0"/>
                                          </p:stCondLst>
                                        </p:cTn>
                                        <p:tgtEl>
                                          <p:spTgt spid="922658"/>
                                        </p:tgtEl>
                                        <p:attrNameLst>
                                          <p:attrName>style.visibility</p:attrName>
                                        </p:attrNameLst>
                                      </p:cBhvr>
                                      <p:to>
                                        <p:strVal val="hidden"/>
                                      </p:to>
                                    </p:set>
                                  </p:childTnLst>
                                </p:cTn>
                              </p:par>
                            </p:childTnLst>
                          </p:cTn>
                        </p:par>
                        <p:par>
                          <p:cTn id="107" fill="hold">
                            <p:stCondLst>
                              <p:cond delay="4300"/>
                            </p:stCondLst>
                            <p:childTnLst>
                              <p:par>
                                <p:cTn id="108" presetID="1" presetClass="entr" presetSubtype="0" fill="hold" grpId="0" nodeType="afterEffect">
                                  <p:stCondLst>
                                    <p:cond delay="100"/>
                                  </p:stCondLst>
                                  <p:childTnLst>
                                    <p:set>
                                      <p:cBhvr>
                                        <p:cTn id="109" dur="1" fill="hold">
                                          <p:stCondLst>
                                            <p:cond delay="0"/>
                                          </p:stCondLst>
                                        </p:cTn>
                                        <p:tgtEl>
                                          <p:spTgt spid="922657"/>
                                        </p:tgtEl>
                                        <p:attrNameLst>
                                          <p:attrName>style.visibility</p:attrName>
                                        </p:attrNameLst>
                                      </p:cBhvr>
                                      <p:to>
                                        <p:strVal val="visible"/>
                                      </p:to>
                                    </p:set>
                                  </p:childTnLst>
                                </p:cTn>
                              </p:par>
                            </p:childTnLst>
                          </p:cTn>
                        </p:par>
                        <p:par>
                          <p:cTn id="110" fill="hold">
                            <p:stCondLst>
                              <p:cond delay="4400"/>
                            </p:stCondLst>
                            <p:childTnLst>
                              <p:par>
                                <p:cTn id="111" presetID="1" presetClass="exit" presetSubtype="0" fill="hold" grpId="1" nodeType="afterEffect">
                                  <p:stCondLst>
                                    <p:cond delay="100"/>
                                  </p:stCondLst>
                                  <p:childTnLst>
                                    <p:set>
                                      <p:cBhvr>
                                        <p:cTn id="112" dur="1" fill="hold">
                                          <p:stCondLst>
                                            <p:cond delay="0"/>
                                          </p:stCondLst>
                                        </p:cTn>
                                        <p:tgtEl>
                                          <p:spTgt spid="922657"/>
                                        </p:tgtEl>
                                        <p:attrNameLst>
                                          <p:attrName>style.visibility</p:attrName>
                                        </p:attrNameLst>
                                      </p:cBhvr>
                                      <p:to>
                                        <p:strVal val="hidden"/>
                                      </p:to>
                                    </p:set>
                                  </p:childTnLst>
                                </p:cTn>
                              </p:par>
                            </p:childTnLst>
                          </p:cTn>
                        </p:par>
                        <p:par>
                          <p:cTn id="113" fill="hold">
                            <p:stCondLst>
                              <p:cond delay="4500"/>
                            </p:stCondLst>
                            <p:childTnLst>
                              <p:par>
                                <p:cTn id="114" presetID="1" presetClass="entr" presetSubtype="0" fill="hold" grpId="0" nodeType="afterEffect">
                                  <p:stCondLst>
                                    <p:cond delay="100"/>
                                  </p:stCondLst>
                                  <p:childTnLst>
                                    <p:set>
                                      <p:cBhvr>
                                        <p:cTn id="115" dur="1" fill="hold">
                                          <p:stCondLst>
                                            <p:cond delay="0"/>
                                          </p:stCondLst>
                                        </p:cTn>
                                        <p:tgtEl>
                                          <p:spTgt spid="922656"/>
                                        </p:tgtEl>
                                        <p:attrNameLst>
                                          <p:attrName>style.visibility</p:attrName>
                                        </p:attrNameLst>
                                      </p:cBhvr>
                                      <p:to>
                                        <p:strVal val="visible"/>
                                      </p:to>
                                    </p:set>
                                  </p:childTnLst>
                                </p:cTn>
                              </p:par>
                            </p:childTnLst>
                          </p:cTn>
                        </p:par>
                        <p:par>
                          <p:cTn id="116" fill="hold">
                            <p:stCondLst>
                              <p:cond delay="4600"/>
                            </p:stCondLst>
                            <p:childTnLst>
                              <p:par>
                                <p:cTn id="117" presetID="1" presetClass="exit" presetSubtype="0" fill="hold" grpId="1" nodeType="afterEffect">
                                  <p:stCondLst>
                                    <p:cond delay="100"/>
                                  </p:stCondLst>
                                  <p:childTnLst>
                                    <p:set>
                                      <p:cBhvr>
                                        <p:cTn id="118" dur="1" fill="hold">
                                          <p:stCondLst>
                                            <p:cond delay="0"/>
                                          </p:stCondLst>
                                        </p:cTn>
                                        <p:tgtEl>
                                          <p:spTgt spid="922656"/>
                                        </p:tgtEl>
                                        <p:attrNameLst>
                                          <p:attrName>style.visibility</p:attrName>
                                        </p:attrNameLst>
                                      </p:cBhvr>
                                      <p:to>
                                        <p:strVal val="hidden"/>
                                      </p:to>
                                    </p:set>
                                  </p:childTnLst>
                                </p:cTn>
                              </p:par>
                            </p:childTnLst>
                          </p:cTn>
                        </p:par>
                        <p:par>
                          <p:cTn id="119" fill="hold">
                            <p:stCondLst>
                              <p:cond delay="4700"/>
                            </p:stCondLst>
                            <p:childTnLst>
                              <p:par>
                                <p:cTn id="120" presetID="1" presetClass="entr" presetSubtype="0" fill="hold" grpId="0" nodeType="afterEffect">
                                  <p:stCondLst>
                                    <p:cond delay="100"/>
                                  </p:stCondLst>
                                  <p:childTnLst>
                                    <p:set>
                                      <p:cBhvr>
                                        <p:cTn id="121" dur="1" fill="hold">
                                          <p:stCondLst>
                                            <p:cond delay="0"/>
                                          </p:stCondLst>
                                        </p:cTn>
                                        <p:tgtEl>
                                          <p:spTgt spid="922655"/>
                                        </p:tgtEl>
                                        <p:attrNameLst>
                                          <p:attrName>style.visibility</p:attrName>
                                        </p:attrNameLst>
                                      </p:cBhvr>
                                      <p:to>
                                        <p:strVal val="visible"/>
                                      </p:to>
                                    </p:set>
                                  </p:childTnLst>
                                </p:cTn>
                              </p:par>
                            </p:childTnLst>
                          </p:cTn>
                        </p:par>
                        <p:par>
                          <p:cTn id="122" fill="hold">
                            <p:stCondLst>
                              <p:cond delay="4800"/>
                            </p:stCondLst>
                            <p:childTnLst>
                              <p:par>
                                <p:cTn id="123" presetID="1" presetClass="exit" presetSubtype="0" fill="hold" grpId="1" nodeType="afterEffect">
                                  <p:stCondLst>
                                    <p:cond delay="100"/>
                                  </p:stCondLst>
                                  <p:childTnLst>
                                    <p:set>
                                      <p:cBhvr>
                                        <p:cTn id="124" dur="1" fill="hold">
                                          <p:stCondLst>
                                            <p:cond delay="0"/>
                                          </p:stCondLst>
                                        </p:cTn>
                                        <p:tgtEl>
                                          <p:spTgt spid="922655"/>
                                        </p:tgtEl>
                                        <p:attrNameLst>
                                          <p:attrName>style.visibility</p:attrName>
                                        </p:attrNameLst>
                                      </p:cBhvr>
                                      <p:to>
                                        <p:strVal val="hidden"/>
                                      </p:to>
                                    </p:set>
                                  </p:childTnLst>
                                </p:cTn>
                              </p:par>
                            </p:childTnLst>
                          </p:cTn>
                        </p:par>
                        <p:par>
                          <p:cTn id="125" fill="hold">
                            <p:stCondLst>
                              <p:cond delay="4900"/>
                            </p:stCondLst>
                            <p:childTnLst>
                              <p:par>
                                <p:cTn id="126" presetID="1" presetClass="entr" presetSubtype="0" fill="hold" grpId="0" nodeType="afterEffect">
                                  <p:stCondLst>
                                    <p:cond delay="100"/>
                                  </p:stCondLst>
                                  <p:childTnLst>
                                    <p:set>
                                      <p:cBhvr>
                                        <p:cTn id="127" dur="1" fill="hold">
                                          <p:stCondLst>
                                            <p:cond delay="0"/>
                                          </p:stCondLst>
                                        </p:cTn>
                                        <p:tgtEl>
                                          <p:spTgt spid="922654"/>
                                        </p:tgtEl>
                                        <p:attrNameLst>
                                          <p:attrName>style.visibility</p:attrName>
                                        </p:attrNameLst>
                                      </p:cBhvr>
                                      <p:to>
                                        <p:strVal val="visible"/>
                                      </p:to>
                                    </p:set>
                                  </p:childTnLst>
                                </p:cTn>
                              </p:par>
                            </p:childTnLst>
                          </p:cTn>
                        </p:par>
                        <p:par>
                          <p:cTn id="128" fill="hold">
                            <p:stCondLst>
                              <p:cond delay="5000"/>
                            </p:stCondLst>
                            <p:childTnLst>
                              <p:par>
                                <p:cTn id="129" presetID="1" presetClass="exit" presetSubtype="0" fill="hold" grpId="1" nodeType="afterEffect">
                                  <p:stCondLst>
                                    <p:cond delay="100"/>
                                  </p:stCondLst>
                                  <p:childTnLst>
                                    <p:set>
                                      <p:cBhvr>
                                        <p:cTn id="130" dur="1" fill="hold">
                                          <p:stCondLst>
                                            <p:cond delay="0"/>
                                          </p:stCondLst>
                                        </p:cTn>
                                        <p:tgtEl>
                                          <p:spTgt spid="922654"/>
                                        </p:tgtEl>
                                        <p:attrNameLst>
                                          <p:attrName>style.visibility</p:attrName>
                                        </p:attrNameLst>
                                      </p:cBhvr>
                                      <p:to>
                                        <p:strVal val="hidden"/>
                                      </p:to>
                                    </p:set>
                                  </p:childTnLst>
                                </p:cTn>
                              </p:par>
                            </p:childTnLst>
                          </p:cTn>
                        </p:par>
                        <p:par>
                          <p:cTn id="131" fill="hold">
                            <p:stCondLst>
                              <p:cond delay="5100"/>
                            </p:stCondLst>
                            <p:childTnLst>
                              <p:par>
                                <p:cTn id="132" presetID="1" presetClass="entr" presetSubtype="0" fill="hold" grpId="0" nodeType="afterEffect">
                                  <p:stCondLst>
                                    <p:cond delay="100"/>
                                  </p:stCondLst>
                                  <p:childTnLst>
                                    <p:set>
                                      <p:cBhvr>
                                        <p:cTn id="133" dur="1" fill="hold">
                                          <p:stCondLst>
                                            <p:cond delay="0"/>
                                          </p:stCondLst>
                                        </p:cTn>
                                        <p:tgtEl>
                                          <p:spTgt spid="922653"/>
                                        </p:tgtEl>
                                        <p:attrNameLst>
                                          <p:attrName>style.visibility</p:attrName>
                                        </p:attrNameLst>
                                      </p:cBhvr>
                                      <p:to>
                                        <p:strVal val="visible"/>
                                      </p:to>
                                    </p:set>
                                  </p:childTnLst>
                                </p:cTn>
                              </p:par>
                            </p:childTnLst>
                          </p:cTn>
                        </p:par>
                        <p:par>
                          <p:cTn id="134" fill="hold">
                            <p:stCondLst>
                              <p:cond delay="5200"/>
                            </p:stCondLst>
                            <p:childTnLst>
                              <p:par>
                                <p:cTn id="135" presetID="1" presetClass="exit" presetSubtype="0" fill="hold" grpId="1" nodeType="afterEffect">
                                  <p:stCondLst>
                                    <p:cond delay="100"/>
                                  </p:stCondLst>
                                  <p:childTnLst>
                                    <p:set>
                                      <p:cBhvr>
                                        <p:cTn id="136" dur="1" fill="hold">
                                          <p:stCondLst>
                                            <p:cond delay="0"/>
                                          </p:stCondLst>
                                        </p:cTn>
                                        <p:tgtEl>
                                          <p:spTgt spid="922653"/>
                                        </p:tgtEl>
                                        <p:attrNameLst>
                                          <p:attrName>style.visibility</p:attrName>
                                        </p:attrNameLst>
                                      </p:cBhvr>
                                      <p:to>
                                        <p:strVal val="hidden"/>
                                      </p:to>
                                    </p:set>
                                  </p:childTnLst>
                                </p:cTn>
                              </p:par>
                            </p:childTnLst>
                          </p:cTn>
                        </p:par>
                        <p:par>
                          <p:cTn id="137" fill="hold">
                            <p:stCondLst>
                              <p:cond delay="5300"/>
                            </p:stCondLst>
                            <p:childTnLst>
                              <p:par>
                                <p:cTn id="138" presetID="1" presetClass="entr" presetSubtype="0" fill="hold" grpId="0" nodeType="afterEffect">
                                  <p:stCondLst>
                                    <p:cond delay="100"/>
                                  </p:stCondLst>
                                  <p:childTnLst>
                                    <p:set>
                                      <p:cBhvr>
                                        <p:cTn id="139" dur="1" fill="hold">
                                          <p:stCondLst>
                                            <p:cond delay="0"/>
                                          </p:stCondLst>
                                        </p:cTn>
                                        <p:tgtEl>
                                          <p:spTgt spid="922652"/>
                                        </p:tgtEl>
                                        <p:attrNameLst>
                                          <p:attrName>style.visibility</p:attrName>
                                        </p:attrNameLst>
                                      </p:cBhvr>
                                      <p:to>
                                        <p:strVal val="visible"/>
                                      </p:to>
                                    </p:set>
                                  </p:childTnLst>
                                </p:cTn>
                              </p:par>
                            </p:childTnLst>
                          </p:cTn>
                        </p:par>
                        <p:par>
                          <p:cTn id="140" fill="hold">
                            <p:stCondLst>
                              <p:cond delay="5400"/>
                            </p:stCondLst>
                            <p:childTnLst>
                              <p:par>
                                <p:cTn id="141" presetID="1" presetClass="exit" presetSubtype="0" fill="hold" grpId="1" nodeType="afterEffect">
                                  <p:stCondLst>
                                    <p:cond delay="100"/>
                                  </p:stCondLst>
                                  <p:childTnLst>
                                    <p:set>
                                      <p:cBhvr>
                                        <p:cTn id="142" dur="1" fill="hold">
                                          <p:stCondLst>
                                            <p:cond delay="0"/>
                                          </p:stCondLst>
                                        </p:cTn>
                                        <p:tgtEl>
                                          <p:spTgt spid="922652"/>
                                        </p:tgtEl>
                                        <p:attrNameLst>
                                          <p:attrName>style.visibility</p:attrName>
                                        </p:attrNameLst>
                                      </p:cBhvr>
                                      <p:to>
                                        <p:strVal val="hidden"/>
                                      </p:to>
                                    </p:set>
                                  </p:childTnLst>
                                </p:cTn>
                              </p:par>
                            </p:childTnLst>
                          </p:cTn>
                        </p:par>
                        <p:par>
                          <p:cTn id="143" fill="hold">
                            <p:stCondLst>
                              <p:cond delay="5500"/>
                            </p:stCondLst>
                            <p:childTnLst>
                              <p:par>
                                <p:cTn id="144" presetID="23" presetClass="entr" presetSubtype="16" fill="hold" nodeType="afterEffect">
                                  <p:stCondLst>
                                    <p:cond delay="0"/>
                                  </p:stCondLst>
                                  <p:childTnLst>
                                    <p:set>
                                      <p:cBhvr>
                                        <p:cTn id="145" dur="1" fill="hold">
                                          <p:stCondLst>
                                            <p:cond delay="0"/>
                                          </p:stCondLst>
                                        </p:cTn>
                                        <p:tgtEl>
                                          <p:spTgt spid="922663"/>
                                        </p:tgtEl>
                                        <p:attrNameLst>
                                          <p:attrName>style.visibility</p:attrName>
                                        </p:attrNameLst>
                                      </p:cBhvr>
                                      <p:to>
                                        <p:strVal val="visible"/>
                                      </p:to>
                                    </p:set>
                                    <p:anim calcmode="lin" valueType="num">
                                      <p:cBhvr>
                                        <p:cTn id="146" dur="500" fill="hold"/>
                                        <p:tgtEl>
                                          <p:spTgt spid="922663"/>
                                        </p:tgtEl>
                                        <p:attrNameLst>
                                          <p:attrName>ppt_w</p:attrName>
                                        </p:attrNameLst>
                                      </p:cBhvr>
                                      <p:tavLst>
                                        <p:tav tm="0">
                                          <p:val>
                                            <p:fltVal val="0"/>
                                          </p:val>
                                        </p:tav>
                                        <p:tav tm="100000">
                                          <p:val>
                                            <p:strVal val="#ppt_w"/>
                                          </p:val>
                                        </p:tav>
                                      </p:tavLst>
                                    </p:anim>
                                    <p:anim calcmode="lin" valueType="num">
                                      <p:cBhvr>
                                        <p:cTn id="147" dur="500" fill="hold"/>
                                        <p:tgtEl>
                                          <p:spTgt spid="922663"/>
                                        </p:tgtEl>
                                        <p:attrNameLst>
                                          <p:attrName>ppt_h</p:attrName>
                                        </p:attrNameLst>
                                      </p:cBhvr>
                                      <p:tavLst>
                                        <p:tav tm="0">
                                          <p:val>
                                            <p:fltVal val="0"/>
                                          </p:val>
                                        </p:tav>
                                        <p:tav tm="100000">
                                          <p:val>
                                            <p:strVal val="#ppt_h"/>
                                          </p:val>
                                        </p:tav>
                                      </p:tavLst>
                                    </p:anim>
                                  </p:childTnLst>
                                </p:cTn>
                              </p:par>
                            </p:childTnLst>
                          </p:cTn>
                        </p:par>
                        <p:par>
                          <p:cTn id="148" fill="hold">
                            <p:stCondLst>
                              <p:cond delay="6000"/>
                            </p:stCondLst>
                            <p:childTnLst>
                              <p:par>
                                <p:cTn id="149" presetID="22" presetClass="entr" presetSubtype="1" fill="hold" grpId="0" nodeType="afterEffect">
                                  <p:stCondLst>
                                    <p:cond delay="0"/>
                                  </p:stCondLst>
                                  <p:childTnLst>
                                    <p:set>
                                      <p:cBhvr>
                                        <p:cTn id="150" dur="1" fill="hold">
                                          <p:stCondLst>
                                            <p:cond delay="0"/>
                                          </p:stCondLst>
                                        </p:cTn>
                                        <p:tgtEl>
                                          <p:spTgt spid="922633"/>
                                        </p:tgtEl>
                                        <p:attrNameLst>
                                          <p:attrName>style.visibility</p:attrName>
                                        </p:attrNameLst>
                                      </p:cBhvr>
                                      <p:to>
                                        <p:strVal val="visible"/>
                                      </p:to>
                                    </p:set>
                                    <p:animEffect transition="in" filter="wipe(up)">
                                      <p:cBhvr>
                                        <p:cTn id="151" dur="500"/>
                                        <p:tgtEl>
                                          <p:spTgt spid="922633"/>
                                        </p:tgtEl>
                                      </p:cBhvr>
                                    </p:animEffect>
                                  </p:childTnLst>
                                </p:cTn>
                              </p:par>
                            </p:childTnLst>
                          </p:cTn>
                        </p:par>
                      </p:childTnLst>
                    </p:cTn>
                  </p:par>
                  <p:par>
                    <p:cTn id="152" fill="hold">
                      <p:stCondLst>
                        <p:cond delay="indefinite"/>
                      </p:stCondLst>
                      <p:childTnLst>
                        <p:par>
                          <p:cTn id="153" fill="hold">
                            <p:stCondLst>
                              <p:cond delay="0"/>
                            </p:stCondLst>
                            <p:childTnLst>
                              <p:par>
                                <p:cTn id="154" presetID="23" presetClass="entr" presetSubtype="16" fill="hold" nodeType="clickEffect">
                                  <p:stCondLst>
                                    <p:cond delay="0"/>
                                  </p:stCondLst>
                                  <p:childTnLst>
                                    <p:set>
                                      <p:cBhvr>
                                        <p:cTn id="155" dur="1" fill="hold">
                                          <p:stCondLst>
                                            <p:cond delay="0"/>
                                          </p:stCondLst>
                                        </p:cTn>
                                        <p:tgtEl>
                                          <p:spTgt spid="922664"/>
                                        </p:tgtEl>
                                        <p:attrNameLst>
                                          <p:attrName>style.visibility</p:attrName>
                                        </p:attrNameLst>
                                      </p:cBhvr>
                                      <p:to>
                                        <p:strVal val="visible"/>
                                      </p:to>
                                    </p:set>
                                    <p:anim calcmode="lin" valueType="num">
                                      <p:cBhvr>
                                        <p:cTn id="156" dur="500" fill="hold"/>
                                        <p:tgtEl>
                                          <p:spTgt spid="922664"/>
                                        </p:tgtEl>
                                        <p:attrNameLst>
                                          <p:attrName>ppt_w</p:attrName>
                                        </p:attrNameLst>
                                      </p:cBhvr>
                                      <p:tavLst>
                                        <p:tav tm="0">
                                          <p:val>
                                            <p:fltVal val="0"/>
                                          </p:val>
                                        </p:tav>
                                        <p:tav tm="100000">
                                          <p:val>
                                            <p:strVal val="#ppt_w"/>
                                          </p:val>
                                        </p:tav>
                                      </p:tavLst>
                                    </p:anim>
                                    <p:anim calcmode="lin" valueType="num">
                                      <p:cBhvr>
                                        <p:cTn id="157" dur="500" fill="hold"/>
                                        <p:tgtEl>
                                          <p:spTgt spid="922664"/>
                                        </p:tgtEl>
                                        <p:attrNameLst>
                                          <p:attrName>ppt_h</p:attrName>
                                        </p:attrNameLst>
                                      </p:cBhvr>
                                      <p:tavLst>
                                        <p:tav tm="0">
                                          <p:val>
                                            <p:fltVal val="0"/>
                                          </p:val>
                                        </p:tav>
                                        <p:tav tm="100000">
                                          <p:val>
                                            <p:strVal val="#ppt_h"/>
                                          </p:val>
                                        </p:tav>
                                      </p:tavLst>
                                    </p:anim>
                                  </p:childTnLst>
                                </p:cTn>
                              </p:par>
                            </p:childTnLst>
                          </p:cTn>
                        </p:par>
                        <p:par>
                          <p:cTn id="158" fill="hold">
                            <p:stCondLst>
                              <p:cond delay="500"/>
                            </p:stCondLst>
                            <p:childTnLst>
                              <p:par>
                                <p:cTn id="159" presetID="22" presetClass="exit" presetSubtype="1" fill="hold" grpId="1" nodeType="afterEffect">
                                  <p:stCondLst>
                                    <p:cond delay="0"/>
                                  </p:stCondLst>
                                  <p:childTnLst>
                                    <p:animEffect transition="out" filter="wipe(up)">
                                      <p:cBhvr>
                                        <p:cTn id="160" dur="500"/>
                                        <p:tgtEl>
                                          <p:spTgt spid="922633"/>
                                        </p:tgtEl>
                                      </p:cBhvr>
                                    </p:animEffect>
                                    <p:set>
                                      <p:cBhvr>
                                        <p:cTn id="161" dur="1" fill="hold">
                                          <p:stCondLst>
                                            <p:cond delay="499"/>
                                          </p:stCondLst>
                                        </p:cTn>
                                        <p:tgtEl>
                                          <p:spTgt spid="922633"/>
                                        </p:tgtEl>
                                        <p:attrNameLst>
                                          <p:attrName>style.visibility</p:attrName>
                                        </p:attrNameLst>
                                      </p:cBhvr>
                                      <p:to>
                                        <p:strVal val="hidden"/>
                                      </p:to>
                                    </p:set>
                                  </p:childTnLst>
                                </p:cTn>
                              </p:par>
                              <p:par>
                                <p:cTn id="162" presetID="22" presetClass="entr" presetSubtype="1" fill="hold" grpId="0" nodeType="withEffect">
                                  <p:stCondLst>
                                    <p:cond delay="0"/>
                                  </p:stCondLst>
                                  <p:childTnLst>
                                    <p:set>
                                      <p:cBhvr>
                                        <p:cTn id="163" dur="1" fill="hold">
                                          <p:stCondLst>
                                            <p:cond delay="0"/>
                                          </p:stCondLst>
                                        </p:cTn>
                                        <p:tgtEl>
                                          <p:spTgt spid="922631"/>
                                        </p:tgtEl>
                                        <p:attrNameLst>
                                          <p:attrName>style.visibility</p:attrName>
                                        </p:attrNameLst>
                                      </p:cBhvr>
                                      <p:to>
                                        <p:strVal val="visible"/>
                                      </p:to>
                                    </p:set>
                                    <p:animEffect transition="in" filter="wipe(up)">
                                      <p:cBhvr>
                                        <p:cTn id="164" dur="500"/>
                                        <p:tgtEl>
                                          <p:spTgt spid="922631"/>
                                        </p:tgtEl>
                                      </p:cBhvr>
                                    </p:animEffect>
                                  </p:childTnLst>
                                </p:cTn>
                              </p:par>
                            </p:childTnLst>
                          </p:cTn>
                        </p:par>
                        <p:par>
                          <p:cTn id="165" fill="hold">
                            <p:stCondLst>
                              <p:cond delay="1000"/>
                            </p:stCondLst>
                            <p:childTnLst>
                              <p:par>
                                <p:cTn id="166" presetID="23" presetClass="entr" presetSubtype="16" fill="hold" nodeType="afterEffect">
                                  <p:stCondLst>
                                    <p:cond delay="0"/>
                                  </p:stCondLst>
                                  <p:childTnLst>
                                    <p:set>
                                      <p:cBhvr>
                                        <p:cTn id="167" dur="1" fill="hold">
                                          <p:stCondLst>
                                            <p:cond delay="0"/>
                                          </p:stCondLst>
                                        </p:cTn>
                                        <p:tgtEl>
                                          <p:spTgt spid="922665"/>
                                        </p:tgtEl>
                                        <p:attrNameLst>
                                          <p:attrName>style.visibility</p:attrName>
                                        </p:attrNameLst>
                                      </p:cBhvr>
                                      <p:to>
                                        <p:strVal val="visible"/>
                                      </p:to>
                                    </p:set>
                                    <p:anim calcmode="lin" valueType="num">
                                      <p:cBhvr>
                                        <p:cTn id="168" dur="500" fill="hold"/>
                                        <p:tgtEl>
                                          <p:spTgt spid="922665"/>
                                        </p:tgtEl>
                                        <p:attrNameLst>
                                          <p:attrName>ppt_w</p:attrName>
                                        </p:attrNameLst>
                                      </p:cBhvr>
                                      <p:tavLst>
                                        <p:tav tm="0">
                                          <p:val>
                                            <p:fltVal val="0"/>
                                          </p:val>
                                        </p:tav>
                                        <p:tav tm="100000">
                                          <p:val>
                                            <p:strVal val="#ppt_w"/>
                                          </p:val>
                                        </p:tav>
                                      </p:tavLst>
                                    </p:anim>
                                    <p:anim calcmode="lin" valueType="num">
                                      <p:cBhvr>
                                        <p:cTn id="169" dur="500" fill="hold"/>
                                        <p:tgtEl>
                                          <p:spTgt spid="922665"/>
                                        </p:tgtEl>
                                        <p:attrNameLst>
                                          <p:attrName>ppt_h</p:attrName>
                                        </p:attrNameLst>
                                      </p:cBhvr>
                                      <p:tavLst>
                                        <p:tav tm="0">
                                          <p:val>
                                            <p:fltVal val="0"/>
                                          </p:val>
                                        </p:tav>
                                        <p:tav tm="100000">
                                          <p:val>
                                            <p:strVal val="#ppt_h"/>
                                          </p:val>
                                        </p:tav>
                                      </p:tavLst>
                                    </p:anim>
                                  </p:childTnLst>
                                </p:cTn>
                              </p:par>
                            </p:childTnLst>
                          </p:cTn>
                        </p:par>
                        <p:par>
                          <p:cTn id="170" fill="hold">
                            <p:stCondLst>
                              <p:cond delay="1500"/>
                            </p:stCondLst>
                            <p:childTnLst>
                              <p:par>
                                <p:cTn id="171" presetID="22" presetClass="entr" presetSubtype="1" fill="hold" grpId="0" nodeType="afterEffect">
                                  <p:stCondLst>
                                    <p:cond delay="0"/>
                                  </p:stCondLst>
                                  <p:childTnLst>
                                    <p:set>
                                      <p:cBhvr>
                                        <p:cTn id="172" dur="1" fill="hold">
                                          <p:stCondLst>
                                            <p:cond delay="0"/>
                                          </p:stCondLst>
                                        </p:cTn>
                                        <p:tgtEl>
                                          <p:spTgt spid="922632"/>
                                        </p:tgtEl>
                                        <p:attrNameLst>
                                          <p:attrName>style.visibility</p:attrName>
                                        </p:attrNameLst>
                                      </p:cBhvr>
                                      <p:to>
                                        <p:strVal val="visible"/>
                                      </p:to>
                                    </p:set>
                                    <p:animEffect transition="in" filter="wipe(up)">
                                      <p:cBhvr>
                                        <p:cTn id="173" dur="500"/>
                                        <p:tgtEl>
                                          <p:spTgt spid="922632"/>
                                        </p:tgtEl>
                                      </p:cBhvr>
                                    </p:animEffect>
                                  </p:childTnLst>
                                </p:cTn>
                              </p:par>
                            </p:childTnLst>
                          </p:cTn>
                        </p:par>
                      </p:childTnLst>
                    </p:cTn>
                  </p:par>
                  <p:par>
                    <p:cTn id="174" fill="hold">
                      <p:stCondLst>
                        <p:cond delay="indefinite"/>
                      </p:stCondLst>
                      <p:childTnLst>
                        <p:par>
                          <p:cTn id="175" fill="hold">
                            <p:stCondLst>
                              <p:cond delay="0"/>
                            </p:stCondLst>
                            <p:childTnLst>
                              <p:par>
                                <p:cTn id="176" presetID="23" presetClass="entr" presetSubtype="16" fill="hold" nodeType="clickEffect">
                                  <p:stCondLst>
                                    <p:cond delay="0"/>
                                  </p:stCondLst>
                                  <p:childTnLst>
                                    <p:set>
                                      <p:cBhvr>
                                        <p:cTn id="177" dur="1" fill="hold">
                                          <p:stCondLst>
                                            <p:cond delay="0"/>
                                          </p:stCondLst>
                                        </p:cTn>
                                        <p:tgtEl>
                                          <p:spTgt spid="922666"/>
                                        </p:tgtEl>
                                        <p:attrNameLst>
                                          <p:attrName>style.visibility</p:attrName>
                                        </p:attrNameLst>
                                      </p:cBhvr>
                                      <p:to>
                                        <p:strVal val="visible"/>
                                      </p:to>
                                    </p:set>
                                    <p:anim calcmode="lin" valueType="num">
                                      <p:cBhvr>
                                        <p:cTn id="178" dur="500" fill="hold"/>
                                        <p:tgtEl>
                                          <p:spTgt spid="922666"/>
                                        </p:tgtEl>
                                        <p:attrNameLst>
                                          <p:attrName>ppt_w</p:attrName>
                                        </p:attrNameLst>
                                      </p:cBhvr>
                                      <p:tavLst>
                                        <p:tav tm="0">
                                          <p:val>
                                            <p:fltVal val="0"/>
                                          </p:val>
                                        </p:tav>
                                        <p:tav tm="100000">
                                          <p:val>
                                            <p:strVal val="#ppt_w"/>
                                          </p:val>
                                        </p:tav>
                                      </p:tavLst>
                                    </p:anim>
                                    <p:anim calcmode="lin" valueType="num">
                                      <p:cBhvr>
                                        <p:cTn id="179" dur="500" fill="hold"/>
                                        <p:tgtEl>
                                          <p:spTgt spid="922666"/>
                                        </p:tgtEl>
                                        <p:attrNameLst>
                                          <p:attrName>ppt_h</p:attrName>
                                        </p:attrNameLst>
                                      </p:cBhvr>
                                      <p:tavLst>
                                        <p:tav tm="0">
                                          <p:val>
                                            <p:fltVal val="0"/>
                                          </p:val>
                                        </p:tav>
                                        <p:tav tm="100000">
                                          <p:val>
                                            <p:strVal val="#ppt_h"/>
                                          </p:val>
                                        </p:tav>
                                      </p:tavLst>
                                    </p:anim>
                                  </p:childTnLst>
                                </p:cTn>
                              </p:par>
                            </p:childTnLst>
                          </p:cTn>
                        </p:par>
                        <p:par>
                          <p:cTn id="180" fill="hold">
                            <p:stCondLst>
                              <p:cond delay="500"/>
                            </p:stCondLst>
                            <p:childTnLst>
                              <p:par>
                                <p:cTn id="181" presetID="20" presetClass="entr" presetSubtype="0" fill="hold" grpId="0" nodeType="afterEffect">
                                  <p:stCondLst>
                                    <p:cond delay="0"/>
                                  </p:stCondLst>
                                  <p:childTnLst>
                                    <p:set>
                                      <p:cBhvr>
                                        <p:cTn id="182" dur="1" fill="hold">
                                          <p:stCondLst>
                                            <p:cond delay="0"/>
                                          </p:stCondLst>
                                        </p:cTn>
                                        <p:tgtEl>
                                          <p:spTgt spid="922636"/>
                                        </p:tgtEl>
                                        <p:attrNameLst>
                                          <p:attrName>style.visibility</p:attrName>
                                        </p:attrNameLst>
                                      </p:cBhvr>
                                      <p:to>
                                        <p:strVal val="visible"/>
                                      </p:to>
                                    </p:set>
                                    <p:animEffect transition="in" filter="wedge">
                                      <p:cBhvr>
                                        <p:cTn id="183" dur="500"/>
                                        <p:tgtEl>
                                          <p:spTgt spid="922636"/>
                                        </p:tgtEl>
                                      </p:cBhvr>
                                    </p:animEffect>
                                  </p:childTnLst>
                                </p:cTn>
                              </p:par>
                              <p:par>
                                <p:cTn id="184" presetID="20" presetClass="entr" presetSubtype="0" fill="hold" grpId="0" nodeType="withEffect">
                                  <p:stCondLst>
                                    <p:cond delay="0"/>
                                  </p:stCondLst>
                                  <p:childTnLst>
                                    <p:set>
                                      <p:cBhvr>
                                        <p:cTn id="185" dur="1" fill="hold">
                                          <p:stCondLst>
                                            <p:cond delay="0"/>
                                          </p:stCondLst>
                                        </p:cTn>
                                        <p:tgtEl>
                                          <p:spTgt spid="922673"/>
                                        </p:tgtEl>
                                        <p:attrNameLst>
                                          <p:attrName>style.visibility</p:attrName>
                                        </p:attrNameLst>
                                      </p:cBhvr>
                                      <p:to>
                                        <p:strVal val="visible"/>
                                      </p:to>
                                    </p:set>
                                    <p:animEffect transition="in" filter="wedge">
                                      <p:cBhvr>
                                        <p:cTn id="186" dur="500"/>
                                        <p:tgtEl>
                                          <p:spTgt spid="922673"/>
                                        </p:tgtEl>
                                      </p:cBhvr>
                                    </p:animEffect>
                                  </p:childTnLst>
                                </p:cTn>
                              </p:par>
                            </p:childTnLst>
                          </p:cTn>
                        </p:par>
                      </p:childTnLst>
                    </p:cTn>
                  </p:par>
                  <p:par>
                    <p:cTn id="187" fill="hold">
                      <p:stCondLst>
                        <p:cond delay="indefinite"/>
                      </p:stCondLst>
                      <p:childTnLst>
                        <p:par>
                          <p:cTn id="188" fill="hold">
                            <p:stCondLst>
                              <p:cond delay="0"/>
                            </p:stCondLst>
                            <p:childTnLst>
                              <p:par>
                                <p:cTn id="189" presetID="23" presetClass="entr" presetSubtype="16" fill="hold" nodeType="clickEffect">
                                  <p:stCondLst>
                                    <p:cond delay="0"/>
                                  </p:stCondLst>
                                  <p:childTnLst>
                                    <p:set>
                                      <p:cBhvr>
                                        <p:cTn id="190" dur="1" fill="hold">
                                          <p:stCondLst>
                                            <p:cond delay="0"/>
                                          </p:stCondLst>
                                        </p:cTn>
                                        <p:tgtEl>
                                          <p:spTgt spid="922674"/>
                                        </p:tgtEl>
                                        <p:attrNameLst>
                                          <p:attrName>style.visibility</p:attrName>
                                        </p:attrNameLst>
                                      </p:cBhvr>
                                      <p:to>
                                        <p:strVal val="visible"/>
                                      </p:to>
                                    </p:set>
                                    <p:anim calcmode="lin" valueType="num">
                                      <p:cBhvr>
                                        <p:cTn id="191" dur="500" fill="hold"/>
                                        <p:tgtEl>
                                          <p:spTgt spid="922674"/>
                                        </p:tgtEl>
                                        <p:attrNameLst>
                                          <p:attrName>ppt_w</p:attrName>
                                        </p:attrNameLst>
                                      </p:cBhvr>
                                      <p:tavLst>
                                        <p:tav tm="0">
                                          <p:val>
                                            <p:fltVal val="0"/>
                                          </p:val>
                                        </p:tav>
                                        <p:tav tm="100000">
                                          <p:val>
                                            <p:strVal val="#ppt_w"/>
                                          </p:val>
                                        </p:tav>
                                      </p:tavLst>
                                    </p:anim>
                                    <p:anim calcmode="lin" valueType="num">
                                      <p:cBhvr>
                                        <p:cTn id="192" dur="500" fill="hold"/>
                                        <p:tgtEl>
                                          <p:spTgt spid="922674"/>
                                        </p:tgtEl>
                                        <p:attrNameLst>
                                          <p:attrName>ppt_h</p:attrName>
                                        </p:attrNameLst>
                                      </p:cBhvr>
                                      <p:tavLst>
                                        <p:tav tm="0">
                                          <p:val>
                                            <p:fltVal val="0"/>
                                          </p:val>
                                        </p:tav>
                                        <p:tav tm="100000">
                                          <p:val>
                                            <p:strVal val="#ppt_h"/>
                                          </p:val>
                                        </p:tav>
                                      </p:tavLst>
                                    </p:anim>
                                  </p:childTnLst>
                                </p:cTn>
                              </p:par>
                            </p:childTnLst>
                          </p:cTn>
                        </p:par>
                        <p:par>
                          <p:cTn id="193" fill="hold">
                            <p:stCondLst>
                              <p:cond delay="500"/>
                            </p:stCondLst>
                            <p:childTnLst>
                              <p:par>
                                <p:cTn id="194" presetID="1" presetClass="entr" presetSubtype="0" fill="hold" grpId="0" nodeType="afterEffect">
                                  <p:stCondLst>
                                    <p:cond delay="0"/>
                                  </p:stCondLst>
                                  <p:childTnLst>
                                    <p:set>
                                      <p:cBhvr>
                                        <p:cTn id="195" dur="1" fill="hold">
                                          <p:stCondLst>
                                            <p:cond delay="0"/>
                                          </p:stCondLst>
                                        </p:cTn>
                                        <p:tgtEl>
                                          <p:spTgt spid="92267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922677"/>
                                        </p:tgtEl>
                                        <p:attrNameLst>
                                          <p:attrName>style.visibility</p:attrName>
                                        </p:attrNameLst>
                                      </p:cBhvr>
                                      <p:to>
                                        <p:strVal val="visible"/>
                                      </p:to>
                                    </p:set>
                                  </p:childTnLst>
                                </p:cTn>
                              </p:par>
                              <p:par>
                                <p:cTn id="198" presetID="1" presetClass="exit" presetSubtype="0" fill="hold" grpId="1" nodeType="withEffect">
                                  <p:stCondLst>
                                    <p:cond delay="0"/>
                                  </p:stCondLst>
                                  <p:childTnLst>
                                    <p:set>
                                      <p:cBhvr>
                                        <p:cTn id="199" dur="1" fill="hold">
                                          <p:stCondLst>
                                            <p:cond delay="0"/>
                                          </p:stCondLst>
                                        </p:cTn>
                                        <p:tgtEl>
                                          <p:spTgt spid="922636"/>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3" presetClass="entr" presetSubtype="16" fill="hold" nodeType="clickEffect">
                                  <p:stCondLst>
                                    <p:cond delay="0"/>
                                  </p:stCondLst>
                                  <p:childTnLst>
                                    <p:set>
                                      <p:cBhvr>
                                        <p:cTn id="203" dur="1" fill="hold">
                                          <p:stCondLst>
                                            <p:cond delay="0"/>
                                          </p:stCondLst>
                                        </p:cTn>
                                        <p:tgtEl>
                                          <p:spTgt spid="922675"/>
                                        </p:tgtEl>
                                        <p:attrNameLst>
                                          <p:attrName>style.visibility</p:attrName>
                                        </p:attrNameLst>
                                      </p:cBhvr>
                                      <p:to>
                                        <p:strVal val="visible"/>
                                      </p:to>
                                    </p:set>
                                    <p:anim calcmode="lin" valueType="num">
                                      <p:cBhvr>
                                        <p:cTn id="204" dur="500" fill="hold"/>
                                        <p:tgtEl>
                                          <p:spTgt spid="922675"/>
                                        </p:tgtEl>
                                        <p:attrNameLst>
                                          <p:attrName>ppt_w</p:attrName>
                                        </p:attrNameLst>
                                      </p:cBhvr>
                                      <p:tavLst>
                                        <p:tav tm="0">
                                          <p:val>
                                            <p:fltVal val="0"/>
                                          </p:val>
                                        </p:tav>
                                        <p:tav tm="100000">
                                          <p:val>
                                            <p:strVal val="#ppt_w"/>
                                          </p:val>
                                        </p:tav>
                                      </p:tavLst>
                                    </p:anim>
                                    <p:anim calcmode="lin" valueType="num">
                                      <p:cBhvr>
                                        <p:cTn id="205" dur="500" fill="hold"/>
                                        <p:tgtEl>
                                          <p:spTgt spid="922675"/>
                                        </p:tgtEl>
                                        <p:attrNameLst>
                                          <p:attrName>ppt_h</p:attrName>
                                        </p:attrNameLst>
                                      </p:cBhvr>
                                      <p:tavLst>
                                        <p:tav tm="0">
                                          <p:val>
                                            <p:fltVal val="0"/>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2"/>
                                        </p:tgtEl>
                                        <p:attrNameLst>
                                          <p:attrName>style.visibility</p:attrName>
                                        </p:attrNameLst>
                                      </p:cBhvr>
                                      <p:to>
                                        <p:strVal val="visible"/>
                                      </p:to>
                                    </p:set>
                                    <p:animEffect transition="in" filter="fade">
                                      <p:cBhvr>
                                        <p:cTn id="210" dur="500"/>
                                        <p:tgtEl>
                                          <p:spTgt spid="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109">
                                            <p:txEl>
                                              <p:pRg st="0" end="0"/>
                                            </p:txEl>
                                          </p:spTgt>
                                        </p:tgtEl>
                                        <p:attrNameLst>
                                          <p:attrName>style.visibility</p:attrName>
                                        </p:attrNameLst>
                                      </p:cBhvr>
                                      <p:to>
                                        <p:strVal val="visible"/>
                                      </p:to>
                                    </p:set>
                                    <p:animEffect transition="in" filter="fade">
                                      <p:cBhvr>
                                        <p:cTn id="215" dur="500"/>
                                        <p:tgtEl>
                                          <p:spTgt spid="109">
                                            <p:txEl>
                                              <p:pRg st="0" end="0"/>
                                            </p:txEl>
                                          </p:spTgt>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0"/>
                                        </p:tgtEl>
                                        <p:attrNameLst>
                                          <p:attrName>style.visibility</p:attrName>
                                        </p:attrNameLst>
                                      </p:cBhvr>
                                      <p:to>
                                        <p:strVal val="visible"/>
                                      </p:to>
                                    </p:set>
                                    <p:animEffect transition="in" filter="fade">
                                      <p:cBhvr>
                                        <p:cTn id="218" dur="500"/>
                                        <p:tgtEl>
                                          <p:spTgt spid="110"/>
                                        </p:tgtEl>
                                      </p:cBhvr>
                                    </p:animEffect>
                                  </p:childTnLst>
                                </p:cTn>
                              </p:par>
                              <p:par>
                                <p:cTn id="219" presetID="22" presetClass="entr" presetSubtype="8" fill="hold" nodeType="withEffect">
                                  <p:stCondLst>
                                    <p:cond delay="0"/>
                                  </p:stCondLst>
                                  <p:childTnLst>
                                    <p:set>
                                      <p:cBhvr>
                                        <p:cTn id="220" dur="1" fill="hold">
                                          <p:stCondLst>
                                            <p:cond delay="0"/>
                                          </p:stCondLst>
                                        </p:cTn>
                                        <p:tgtEl>
                                          <p:spTgt spid="106"/>
                                        </p:tgtEl>
                                        <p:attrNameLst>
                                          <p:attrName>style.visibility</p:attrName>
                                        </p:attrNameLst>
                                      </p:cBhvr>
                                      <p:to>
                                        <p:strVal val="visible"/>
                                      </p:to>
                                    </p:set>
                                    <p:animEffect transition="in" filter="wipe(left)">
                                      <p:cBhvr>
                                        <p:cTn id="221" dur="500"/>
                                        <p:tgtEl>
                                          <p:spTgt spid="106"/>
                                        </p:tgtEl>
                                      </p:cBhvr>
                                    </p:animEffect>
                                  </p:childTnLst>
                                </p:cTn>
                              </p:par>
                              <p:par>
                                <p:cTn id="222" presetID="10" presetClass="entr" presetSubtype="0" fill="hold" nodeType="withEffect">
                                  <p:stCondLst>
                                    <p:cond delay="0"/>
                                  </p:stCondLst>
                                  <p:childTnLst>
                                    <p:set>
                                      <p:cBhvr>
                                        <p:cTn id="223" dur="1" fill="hold">
                                          <p:stCondLst>
                                            <p:cond delay="0"/>
                                          </p:stCondLst>
                                        </p:cTn>
                                        <p:tgtEl>
                                          <p:spTgt spid="114"/>
                                        </p:tgtEl>
                                        <p:attrNameLst>
                                          <p:attrName>style.visibility</p:attrName>
                                        </p:attrNameLst>
                                      </p:cBhvr>
                                      <p:to>
                                        <p:strVal val="visible"/>
                                      </p:to>
                                    </p:set>
                                    <p:animEffect transition="in" filter="fade">
                                      <p:cBhvr>
                                        <p:cTn id="224" dur="500"/>
                                        <p:tgtEl>
                                          <p:spTgt spid="114"/>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11"/>
                                        </p:tgtEl>
                                        <p:attrNameLst>
                                          <p:attrName>style.visibility</p:attrName>
                                        </p:attrNameLst>
                                      </p:cBhvr>
                                      <p:to>
                                        <p:strVal val="visible"/>
                                      </p:to>
                                    </p:set>
                                    <p:animEffect transition="in" filter="fade">
                                      <p:cBhvr>
                                        <p:cTn id="229" dur="500"/>
                                        <p:tgtEl>
                                          <p:spTgt spid="111"/>
                                        </p:tgtEl>
                                      </p:cBhvr>
                                    </p:animEffect>
                                  </p:childTnLst>
                                </p:cTn>
                              </p:par>
                              <p:par>
                                <p:cTn id="230" presetID="22" presetClass="entr" presetSubtype="2" fill="hold" nodeType="withEffect">
                                  <p:stCondLst>
                                    <p:cond delay="0"/>
                                  </p:stCondLst>
                                  <p:childTnLst>
                                    <p:set>
                                      <p:cBhvr>
                                        <p:cTn id="231" dur="1" fill="hold">
                                          <p:stCondLst>
                                            <p:cond delay="0"/>
                                          </p:stCondLst>
                                        </p:cTn>
                                        <p:tgtEl>
                                          <p:spTgt spid="113"/>
                                        </p:tgtEl>
                                        <p:attrNameLst>
                                          <p:attrName>style.visibility</p:attrName>
                                        </p:attrNameLst>
                                      </p:cBhvr>
                                      <p:to>
                                        <p:strVal val="visible"/>
                                      </p:to>
                                    </p:set>
                                    <p:animEffect transition="in" filter="wipe(right)">
                                      <p:cBhvr>
                                        <p:cTn id="232" dur="500"/>
                                        <p:tgtEl>
                                          <p:spTgt spid="113"/>
                                        </p:tgtEl>
                                      </p:cBhvr>
                                    </p:animEffect>
                                  </p:childTnLst>
                                </p:cTn>
                              </p:par>
                              <p:par>
                                <p:cTn id="233" presetID="10" presetClass="entr" presetSubtype="0" fill="hold" nodeType="withEffect">
                                  <p:stCondLst>
                                    <p:cond delay="0"/>
                                  </p:stCondLst>
                                  <p:childTnLst>
                                    <p:set>
                                      <p:cBhvr>
                                        <p:cTn id="234" dur="1" fill="hold">
                                          <p:stCondLst>
                                            <p:cond delay="0"/>
                                          </p:stCondLst>
                                        </p:cTn>
                                        <p:tgtEl>
                                          <p:spTgt spid="109">
                                            <p:txEl>
                                              <p:pRg st="1" end="1"/>
                                            </p:txEl>
                                          </p:spTgt>
                                        </p:tgtEl>
                                        <p:attrNameLst>
                                          <p:attrName>style.visibility</p:attrName>
                                        </p:attrNameLst>
                                      </p:cBhvr>
                                      <p:to>
                                        <p:strVal val="visible"/>
                                      </p:to>
                                    </p:set>
                                    <p:animEffect transition="in" filter="fade">
                                      <p:cBhvr>
                                        <p:cTn id="235" dur="500"/>
                                        <p:tgtEl>
                                          <p:spTgt spid="109">
                                            <p:txEl>
                                              <p:pRg st="1" end="1"/>
                                            </p:txEl>
                                          </p:spTgt>
                                        </p:tgtEl>
                                      </p:cBhvr>
                                    </p:animEffect>
                                  </p:childTnLst>
                                </p:cTn>
                              </p:par>
                              <p:par>
                                <p:cTn id="236" presetID="10" presetClass="entr" presetSubtype="0" fill="hold" nodeType="withEffect">
                                  <p:stCondLst>
                                    <p:cond delay="0"/>
                                  </p:stCondLst>
                                  <p:childTnLst>
                                    <p:set>
                                      <p:cBhvr>
                                        <p:cTn id="237" dur="1" fill="hold">
                                          <p:stCondLst>
                                            <p:cond delay="0"/>
                                          </p:stCondLst>
                                        </p:cTn>
                                        <p:tgtEl>
                                          <p:spTgt spid="108"/>
                                        </p:tgtEl>
                                        <p:attrNameLst>
                                          <p:attrName>style.visibility</p:attrName>
                                        </p:attrNameLst>
                                      </p:cBhvr>
                                      <p:to>
                                        <p:strVal val="visible"/>
                                      </p:to>
                                    </p:set>
                                    <p:animEffect transition="in" filter="fade">
                                      <p:cBhvr>
                                        <p:cTn id="238" dur="500"/>
                                        <p:tgtEl>
                                          <p:spTgt spid="108"/>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2" fill="hold" nodeType="clickEffect">
                                  <p:stCondLst>
                                    <p:cond delay="0"/>
                                  </p:stCondLst>
                                  <p:childTnLst>
                                    <p:set>
                                      <p:cBhvr>
                                        <p:cTn id="242" dur="1" fill="hold">
                                          <p:stCondLst>
                                            <p:cond delay="0"/>
                                          </p:stCondLst>
                                        </p:cTn>
                                        <p:tgtEl>
                                          <p:spTgt spid="107"/>
                                        </p:tgtEl>
                                        <p:attrNameLst>
                                          <p:attrName>style.visibility</p:attrName>
                                        </p:attrNameLst>
                                      </p:cBhvr>
                                      <p:to>
                                        <p:strVal val="visible"/>
                                      </p:to>
                                    </p:set>
                                    <p:animEffect transition="in" filter="wipe(right)">
                                      <p:cBhvr>
                                        <p:cTn id="243" dur="500"/>
                                        <p:tgtEl>
                                          <p:spTgt spid="107"/>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12"/>
                                        </p:tgtEl>
                                        <p:attrNameLst>
                                          <p:attrName>style.visibility</p:attrName>
                                        </p:attrNameLst>
                                      </p:cBhvr>
                                      <p:to>
                                        <p:strVal val="visible"/>
                                      </p:to>
                                    </p:set>
                                    <p:animEffect transition="in" filter="fade">
                                      <p:cBhvr>
                                        <p:cTn id="246" dur="500"/>
                                        <p:tgtEl>
                                          <p:spTgt spid="112"/>
                                        </p:tgtEl>
                                      </p:cBhvr>
                                    </p:animEffect>
                                  </p:childTnLst>
                                </p:cTn>
                              </p:par>
                              <p:par>
                                <p:cTn id="247" presetID="10" presetClass="entr" presetSubtype="0" fill="hold" nodeType="withEffect">
                                  <p:stCondLst>
                                    <p:cond delay="0"/>
                                  </p:stCondLst>
                                  <p:childTnLst>
                                    <p:set>
                                      <p:cBhvr>
                                        <p:cTn id="248" dur="1" fill="hold">
                                          <p:stCondLst>
                                            <p:cond delay="0"/>
                                          </p:stCondLst>
                                        </p:cTn>
                                        <p:tgtEl>
                                          <p:spTgt spid="109">
                                            <p:txEl>
                                              <p:pRg st="2" end="2"/>
                                            </p:txEl>
                                          </p:spTgt>
                                        </p:tgtEl>
                                        <p:attrNameLst>
                                          <p:attrName>style.visibility</p:attrName>
                                        </p:attrNameLst>
                                      </p:cBhvr>
                                      <p:to>
                                        <p:strVal val="visible"/>
                                      </p:to>
                                    </p:set>
                                    <p:animEffect transition="in" filter="fade">
                                      <p:cBhvr>
                                        <p:cTn id="249" dur="500"/>
                                        <p:tgtEl>
                                          <p:spTgt spid="109">
                                            <p:txEl>
                                              <p:pRg st="2" end="2"/>
                                            </p:txEl>
                                          </p:spTgt>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109">
                                            <p:txEl>
                                              <p:pRg st="3" end="3"/>
                                            </p:txEl>
                                          </p:spTgt>
                                        </p:tgtEl>
                                        <p:attrNameLst>
                                          <p:attrName>style.visibility</p:attrName>
                                        </p:attrNameLst>
                                      </p:cBhvr>
                                      <p:to>
                                        <p:strVal val="visible"/>
                                      </p:to>
                                    </p:set>
                                    <p:animEffect transition="in" filter="fade">
                                      <p:cBhvr>
                                        <p:cTn id="254" dur="500"/>
                                        <p:tgtEl>
                                          <p:spTgt spid="109">
                                            <p:txEl>
                                              <p:pRg st="3" end="3"/>
                                            </p:txEl>
                                          </p:spTgt>
                                        </p:tgtEl>
                                      </p:cBhvr>
                                    </p:animEffect>
                                  </p:childTnLst>
                                </p:cTn>
                              </p:par>
                            </p:childTnLst>
                          </p:cTn>
                        </p:par>
                        <p:par>
                          <p:cTn id="255" fill="hold">
                            <p:stCondLst>
                              <p:cond delay="500"/>
                            </p:stCondLst>
                            <p:childTnLst>
                              <p:par>
                                <p:cTn id="256" presetID="10" presetClass="entr" presetSubtype="0" fill="hold" grpId="0" nodeType="afterEffect">
                                  <p:stCondLst>
                                    <p:cond delay="0"/>
                                  </p:stCondLst>
                                  <p:childTnLst>
                                    <p:set>
                                      <p:cBhvr>
                                        <p:cTn id="257" dur="1" fill="hold">
                                          <p:stCondLst>
                                            <p:cond delay="0"/>
                                          </p:stCondLst>
                                        </p:cTn>
                                        <p:tgtEl>
                                          <p:spTgt spid="116"/>
                                        </p:tgtEl>
                                        <p:attrNameLst>
                                          <p:attrName>style.visibility</p:attrName>
                                        </p:attrNameLst>
                                      </p:cBhvr>
                                      <p:to>
                                        <p:strVal val="visible"/>
                                      </p:to>
                                    </p:set>
                                    <p:animEffect transition="in" filter="fade">
                                      <p:cBhvr>
                                        <p:cTn id="258" dur="500"/>
                                        <p:tgtEl>
                                          <p:spTgt spid="116"/>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nodeType="clickEffect">
                                  <p:stCondLst>
                                    <p:cond delay="0"/>
                                  </p:stCondLst>
                                  <p:childTnLst>
                                    <p:animEffect transition="out" filter="fade">
                                      <p:cBhvr>
                                        <p:cTn id="262" dur="500"/>
                                        <p:tgtEl>
                                          <p:spTgt spid="2"/>
                                        </p:tgtEl>
                                      </p:cBhvr>
                                    </p:animEffect>
                                    <p:set>
                                      <p:cBhvr>
                                        <p:cTn id="263" dur="1" fill="hold">
                                          <p:stCondLst>
                                            <p:cond delay="499"/>
                                          </p:stCondLst>
                                        </p:cTn>
                                        <p:tgtEl>
                                          <p:spTgt spid="2"/>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113"/>
                                        </p:tgtEl>
                                      </p:cBhvr>
                                    </p:animEffect>
                                    <p:set>
                                      <p:cBhvr>
                                        <p:cTn id="266" dur="1" fill="hold">
                                          <p:stCondLst>
                                            <p:cond delay="499"/>
                                          </p:stCondLst>
                                        </p:cTn>
                                        <p:tgtEl>
                                          <p:spTgt spid="113"/>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500"/>
                                        <p:tgtEl>
                                          <p:spTgt spid="111"/>
                                        </p:tgtEl>
                                      </p:cBhvr>
                                    </p:animEffect>
                                    <p:set>
                                      <p:cBhvr>
                                        <p:cTn id="269" dur="1" fill="hold">
                                          <p:stCondLst>
                                            <p:cond delay="499"/>
                                          </p:stCondLst>
                                        </p:cTn>
                                        <p:tgtEl>
                                          <p:spTgt spid="111"/>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108"/>
                                        </p:tgtEl>
                                      </p:cBhvr>
                                    </p:animEffect>
                                    <p:set>
                                      <p:cBhvr>
                                        <p:cTn id="272" dur="1" fill="hold">
                                          <p:stCondLst>
                                            <p:cond delay="499"/>
                                          </p:stCondLst>
                                        </p:cTn>
                                        <p:tgtEl>
                                          <p:spTgt spid="108"/>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07"/>
                                        </p:tgtEl>
                                      </p:cBhvr>
                                    </p:animEffect>
                                    <p:set>
                                      <p:cBhvr>
                                        <p:cTn id="275" dur="1" fill="hold">
                                          <p:stCondLst>
                                            <p:cond delay="499"/>
                                          </p:stCondLst>
                                        </p:cTn>
                                        <p:tgtEl>
                                          <p:spTgt spid="107"/>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106"/>
                                        </p:tgtEl>
                                      </p:cBhvr>
                                    </p:animEffect>
                                    <p:set>
                                      <p:cBhvr>
                                        <p:cTn id="278" dur="1" fill="hold">
                                          <p:stCondLst>
                                            <p:cond delay="499"/>
                                          </p:stCondLst>
                                        </p:cTn>
                                        <p:tgtEl>
                                          <p:spTgt spid="106"/>
                                        </p:tgtEl>
                                        <p:attrNameLst>
                                          <p:attrName>style.visibility</p:attrName>
                                        </p:attrNameLst>
                                      </p:cBhvr>
                                      <p:to>
                                        <p:strVal val="hidden"/>
                                      </p:to>
                                    </p:set>
                                  </p:childTnLst>
                                </p:cTn>
                              </p:par>
                              <p:par>
                                <p:cTn id="279" presetID="10" presetClass="exit" presetSubtype="0" fill="hold" grpId="0" nodeType="withEffect">
                                  <p:stCondLst>
                                    <p:cond delay="0"/>
                                  </p:stCondLst>
                                  <p:childTnLst>
                                    <p:animEffect transition="out" filter="fade">
                                      <p:cBhvr>
                                        <p:cTn id="280" dur="500"/>
                                        <p:tgtEl>
                                          <p:spTgt spid="109">
                                            <p:txEl>
                                              <p:pRg st="0" end="0"/>
                                            </p:txEl>
                                          </p:spTgt>
                                        </p:tgtEl>
                                      </p:cBhvr>
                                    </p:animEffect>
                                    <p:set>
                                      <p:cBhvr>
                                        <p:cTn id="281" dur="1" fill="hold">
                                          <p:stCondLst>
                                            <p:cond delay="499"/>
                                          </p:stCondLst>
                                        </p:cTn>
                                        <p:tgtEl>
                                          <p:spTgt spid="109">
                                            <p:txEl>
                                              <p:pRg st="0" end="0"/>
                                            </p:txEl>
                                          </p:spTgt>
                                        </p:tgtEl>
                                        <p:attrNameLst>
                                          <p:attrName>style.visibility</p:attrName>
                                        </p:attrNameLst>
                                      </p:cBhvr>
                                      <p:to>
                                        <p:strVal val="hidden"/>
                                      </p:to>
                                    </p:set>
                                  </p:childTnLst>
                                </p:cTn>
                              </p:par>
                              <p:par>
                                <p:cTn id="282" presetID="10" presetClass="exit" presetSubtype="0" fill="hold" grpId="0" nodeType="withEffect">
                                  <p:stCondLst>
                                    <p:cond delay="0"/>
                                  </p:stCondLst>
                                  <p:childTnLst>
                                    <p:animEffect transition="out" filter="fade">
                                      <p:cBhvr>
                                        <p:cTn id="283" dur="500"/>
                                        <p:tgtEl>
                                          <p:spTgt spid="109">
                                            <p:txEl>
                                              <p:pRg st="1" end="1"/>
                                            </p:txEl>
                                          </p:spTgt>
                                        </p:tgtEl>
                                      </p:cBhvr>
                                    </p:animEffect>
                                    <p:set>
                                      <p:cBhvr>
                                        <p:cTn id="284" dur="1" fill="hold">
                                          <p:stCondLst>
                                            <p:cond delay="499"/>
                                          </p:stCondLst>
                                        </p:cTn>
                                        <p:tgtEl>
                                          <p:spTgt spid="109">
                                            <p:txEl>
                                              <p:pRg st="1" end="1"/>
                                            </p:txEl>
                                          </p:spTgt>
                                        </p:tgtEl>
                                        <p:attrNameLst>
                                          <p:attrName>style.visibility</p:attrName>
                                        </p:attrNameLst>
                                      </p:cBhvr>
                                      <p:to>
                                        <p:strVal val="hidden"/>
                                      </p:to>
                                    </p:set>
                                  </p:childTnLst>
                                </p:cTn>
                              </p:par>
                              <p:par>
                                <p:cTn id="285" presetID="10" presetClass="exit" presetSubtype="0" fill="hold" grpId="0" nodeType="withEffect">
                                  <p:stCondLst>
                                    <p:cond delay="0"/>
                                  </p:stCondLst>
                                  <p:childTnLst>
                                    <p:animEffect transition="out" filter="fade">
                                      <p:cBhvr>
                                        <p:cTn id="286" dur="500"/>
                                        <p:tgtEl>
                                          <p:spTgt spid="109">
                                            <p:txEl>
                                              <p:pRg st="2" end="2"/>
                                            </p:txEl>
                                          </p:spTgt>
                                        </p:tgtEl>
                                      </p:cBhvr>
                                    </p:animEffect>
                                    <p:set>
                                      <p:cBhvr>
                                        <p:cTn id="287" dur="1" fill="hold">
                                          <p:stCondLst>
                                            <p:cond delay="499"/>
                                          </p:stCondLst>
                                        </p:cTn>
                                        <p:tgtEl>
                                          <p:spTgt spid="109">
                                            <p:txEl>
                                              <p:pRg st="2" end="2"/>
                                            </p:txEl>
                                          </p:spTgt>
                                        </p:tgtEl>
                                        <p:attrNameLst>
                                          <p:attrName>style.visibility</p:attrName>
                                        </p:attrNameLst>
                                      </p:cBhvr>
                                      <p:to>
                                        <p:strVal val="hidden"/>
                                      </p:to>
                                    </p:set>
                                  </p:childTnLst>
                                </p:cTn>
                              </p:par>
                              <p:par>
                                <p:cTn id="288" presetID="10" presetClass="exit" presetSubtype="0" fill="hold" grpId="0" nodeType="withEffect">
                                  <p:stCondLst>
                                    <p:cond delay="0"/>
                                  </p:stCondLst>
                                  <p:childTnLst>
                                    <p:animEffect transition="out" filter="fade">
                                      <p:cBhvr>
                                        <p:cTn id="289" dur="500"/>
                                        <p:tgtEl>
                                          <p:spTgt spid="109">
                                            <p:txEl>
                                              <p:pRg st="3" end="3"/>
                                            </p:txEl>
                                          </p:spTgt>
                                        </p:tgtEl>
                                      </p:cBhvr>
                                    </p:animEffect>
                                    <p:set>
                                      <p:cBhvr>
                                        <p:cTn id="290" dur="1" fill="hold">
                                          <p:stCondLst>
                                            <p:cond delay="499"/>
                                          </p:stCondLst>
                                        </p:cTn>
                                        <p:tgtEl>
                                          <p:spTgt spid="109">
                                            <p:txEl>
                                              <p:pRg st="3" end="3"/>
                                            </p:txEl>
                                          </p:spTgt>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110"/>
                                        </p:tgtEl>
                                      </p:cBhvr>
                                    </p:animEffect>
                                    <p:set>
                                      <p:cBhvr>
                                        <p:cTn id="293" dur="1" fill="hold">
                                          <p:stCondLst>
                                            <p:cond delay="499"/>
                                          </p:stCondLst>
                                        </p:cTn>
                                        <p:tgtEl>
                                          <p:spTgt spid="110"/>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112"/>
                                        </p:tgtEl>
                                      </p:cBhvr>
                                    </p:animEffect>
                                    <p:set>
                                      <p:cBhvr>
                                        <p:cTn id="296" dur="1" fill="hold">
                                          <p:stCondLst>
                                            <p:cond delay="499"/>
                                          </p:stCondLst>
                                        </p:cTn>
                                        <p:tgtEl>
                                          <p:spTgt spid="112"/>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114"/>
                                        </p:tgtEl>
                                      </p:cBhvr>
                                    </p:animEffect>
                                    <p:set>
                                      <p:cBhvr>
                                        <p:cTn id="299" dur="1" fill="hold">
                                          <p:stCondLst>
                                            <p:cond delay="499"/>
                                          </p:stCondLst>
                                        </p:cTn>
                                        <p:tgtEl>
                                          <p:spTgt spid="114"/>
                                        </p:tgtEl>
                                        <p:attrNameLst>
                                          <p:attrName>style.visibility</p:attrName>
                                        </p:attrNameLst>
                                      </p:cBhvr>
                                      <p:to>
                                        <p:strVal val="hidden"/>
                                      </p:to>
                                    </p:set>
                                  </p:childTnLst>
                                </p:cTn>
                              </p:par>
                              <p:par>
                                <p:cTn id="300" presetID="10" presetClass="exit" presetSubtype="0" fill="hold" grpId="1" nodeType="withEffect">
                                  <p:stCondLst>
                                    <p:cond delay="0"/>
                                  </p:stCondLst>
                                  <p:childTnLst>
                                    <p:animEffect transition="out" filter="fade">
                                      <p:cBhvr>
                                        <p:cTn id="301" dur="500"/>
                                        <p:tgtEl>
                                          <p:spTgt spid="116"/>
                                        </p:tgtEl>
                                      </p:cBhvr>
                                    </p:animEffect>
                                    <p:set>
                                      <p:cBhvr>
                                        <p:cTn id="302" dur="1" fill="hold">
                                          <p:stCondLst>
                                            <p:cond delay="499"/>
                                          </p:stCondLst>
                                        </p:cTn>
                                        <p:tgtEl>
                                          <p:spTgt spid="116"/>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grpId="1" nodeType="clickEffect">
                                  <p:stCondLst>
                                    <p:cond delay="0"/>
                                  </p:stCondLst>
                                  <p:childTnLst>
                                    <p:set>
                                      <p:cBhvr>
                                        <p:cTn id="306" dur="1" fill="hold">
                                          <p:stCondLst>
                                            <p:cond delay="0"/>
                                          </p:stCondLst>
                                        </p:cTn>
                                        <p:tgtEl>
                                          <p:spTgt spid="922676"/>
                                        </p:tgtEl>
                                        <p:attrNameLst>
                                          <p:attrName>style.visibility</p:attrName>
                                        </p:attrNameLst>
                                      </p:cBhvr>
                                      <p:to>
                                        <p:strVal val="hidden"/>
                                      </p:to>
                                    </p:set>
                                  </p:childTnLst>
                                </p:cTn>
                              </p:par>
                              <p:par>
                                <p:cTn id="307" presetID="1" presetClass="exit" presetSubtype="0" fill="hold" grpId="1" nodeType="withEffect">
                                  <p:stCondLst>
                                    <p:cond delay="0"/>
                                  </p:stCondLst>
                                  <p:childTnLst>
                                    <p:set>
                                      <p:cBhvr>
                                        <p:cTn id="308" dur="1" fill="hold">
                                          <p:stCondLst>
                                            <p:cond delay="0"/>
                                          </p:stCondLst>
                                        </p:cTn>
                                        <p:tgtEl>
                                          <p:spTgt spid="922677"/>
                                        </p:tgtEl>
                                        <p:attrNameLst>
                                          <p:attrName>style.visibility</p:attrName>
                                        </p:attrNameLst>
                                      </p:cBhvr>
                                      <p:to>
                                        <p:strVal val="hidden"/>
                                      </p:to>
                                    </p:set>
                                  </p:childTnLst>
                                </p:cTn>
                              </p:par>
                              <p:par>
                                <p:cTn id="309" presetID="1" presetClass="exit" presetSubtype="0" fill="hold" grpId="1" nodeType="withEffect">
                                  <p:stCondLst>
                                    <p:cond delay="0"/>
                                  </p:stCondLst>
                                  <p:childTnLst>
                                    <p:set>
                                      <p:cBhvr>
                                        <p:cTn id="310" dur="1" fill="hold">
                                          <p:stCondLst>
                                            <p:cond delay="0"/>
                                          </p:stCondLst>
                                        </p:cTn>
                                        <p:tgtEl>
                                          <p:spTgt spid="922673"/>
                                        </p:tgtEl>
                                        <p:attrNameLst>
                                          <p:attrName>style.visibility</p:attrName>
                                        </p:attrNameLst>
                                      </p:cBhvr>
                                      <p:to>
                                        <p:strVal val="hidden"/>
                                      </p:to>
                                    </p:set>
                                  </p:childTnLst>
                                </p:cTn>
                              </p:par>
                              <p:par>
                                <p:cTn id="311" presetID="22" presetClass="exit" presetSubtype="1" fill="hold" grpId="1" nodeType="withEffect">
                                  <p:stCondLst>
                                    <p:cond delay="0"/>
                                  </p:stCondLst>
                                  <p:childTnLst>
                                    <p:animEffect transition="out" filter="wipe(up)">
                                      <p:cBhvr>
                                        <p:cTn id="312" dur="500"/>
                                        <p:tgtEl>
                                          <p:spTgt spid="922632"/>
                                        </p:tgtEl>
                                      </p:cBhvr>
                                    </p:animEffect>
                                    <p:set>
                                      <p:cBhvr>
                                        <p:cTn id="313" dur="1" fill="hold">
                                          <p:stCondLst>
                                            <p:cond delay="499"/>
                                          </p:stCondLst>
                                        </p:cTn>
                                        <p:tgtEl>
                                          <p:spTgt spid="922632"/>
                                        </p:tgtEl>
                                        <p:attrNameLst>
                                          <p:attrName>style.visibility</p:attrName>
                                        </p:attrNameLst>
                                      </p:cBhvr>
                                      <p:to>
                                        <p:strVal val="hidden"/>
                                      </p:to>
                                    </p:set>
                                  </p:childTnLst>
                                </p:cTn>
                              </p:par>
                              <p:par>
                                <p:cTn id="314" presetID="22" presetClass="entr" presetSubtype="1" fill="hold" grpId="0" nodeType="withEffect">
                                  <p:stCondLst>
                                    <p:cond delay="0"/>
                                  </p:stCondLst>
                                  <p:childTnLst>
                                    <p:set>
                                      <p:cBhvr>
                                        <p:cTn id="315" dur="1" fill="hold">
                                          <p:stCondLst>
                                            <p:cond delay="0"/>
                                          </p:stCondLst>
                                        </p:cTn>
                                        <p:tgtEl>
                                          <p:spTgt spid="922668"/>
                                        </p:tgtEl>
                                        <p:attrNameLst>
                                          <p:attrName>style.visibility</p:attrName>
                                        </p:attrNameLst>
                                      </p:cBhvr>
                                      <p:to>
                                        <p:strVal val="visible"/>
                                      </p:to>
                                    </p:set>
                                    <p:animEffect transition="in" filter="wipe(up)">
                                      <p:cBhvr>
                                        <p:cTn id="316" dur="500"/>
                                        <p:tgtEl>
                                          <p:spTgt spid="922668"/>
                                        </p:tgtEl>
                                      </p:cBhvr>
                                    </p:animEffect>
                                  </p:childTnLst>
                                </p:cTn>
                              </p:par>
                            </p:childTnLst>
                          </p:cTn>
                        </p:par>
                      </p:childTnLst>
                    </p:cTn>
                  </p:par>
                  <p:par>
                    <p:cTn id="317" fill="hold">
                      <p:stCondLst>
                        <p:cond delay="indefinite"/>
                      </p:stCondLst>
                      <p:childTnLst>
                        <p:par>
                          <p:cTn id="318" fill="hold">
                            <p:stCondLst>
                              <p:cond delay="0"/>
                            </p:stCondLst>
                            <p:childTnLst>
                              <p:par>
                                <p:cTn id="319" presetID="23" presetClass="entr" presetSubtype="16" fill="hold" nodeType="clickEffect">
                                  <p:stCondLst>
                                    <p:cond delay="0"/>
                                  </p:stCondLst>
                                  <p:childTnLst>
                                    <p:set>
                                      <p:cBhvr>
                                        <p:cTn id="320" dur="1" fill="hold">
                                          <p:stCondLst>
                                            <p:cond delay="0"/>
                                          </p:stCondLst>
                                        </p:cTn>
                                        <p:tgtEl>
                                          <p:spTgt spid="922667"/>
                                        </p:tgtEl>
                                        <p:attrNameLst>
                                          <p:attrName>style.visibility</p:attrName>
                                        </p:attrNameLst>
                                      </p:cBhvr>
                                      <p:to>
                                        <p:strVal val="visible"/>
                                      </p:to>
                                    </p:set>
                                    <p:anim calcmode="lin" valueType="num">
                                      <p:cBhvr>
                                        <p:cTn id="321" dur="500" fill="hold"/>
                                        <p:tgtEl>
                                          <p:spTgt spid="922667"/>
                                        </p:tgtEl>
                                        <p:attrNameLst>
                                          <p:attrName>ppt_w</p:attrName>
                                        </p:attrNameLst>
                                      </p:cBhvr>
                                      <p:tavLst>
                                        <p:tav tm="0">
                                          <p:val>
                                            <p:fltVal val="0"/>
                                          </p:val>
                                        </p:tav>
                                        <p:tav tm="100000">
                                          <p:val>
                                            <p:strVal val="#ppt_w"/>
                                          </p:val>
                                        </p:tav>
                                      </p:tavLst>
                                    </p:anim>
                                    <p:anim calcmode="lin" valueType="num">
                                      <p:cBhvr>
                                        <p:cTn id="322" dur="500" fill="hold"/>
                                        <p:tgtEl>
                                          <p:spTgt spid="922667"/>
                                        </p:tgtEl>
                                        <p:attrNameLst>
                                          <p:attrName>ppt_h</p:attrName>
                                        </p:attrNameLst>
                                      </p:cBhvr>
                                      <p:tavLst>
                                        <p:tav tm="0">
                                          <p:val>
                                            <p:fltVal val="0"/>
                                          </p:val>
                                        </p:tav>
                                        <p:tav tm="100000">
                                          <p:val>
                                            <p:strVal val="#ppt_h"/>
                                          </p:val>
                                        </p:tav>
                                      </p:tavLst>
                                    </p:anim>
                                  </p:childTnLst>
                                </p:cTn>
                              </p:par>
                            </p:childTnLst>
                          </p:cTn>
                        </p:par>
                        <p:par>
                          <p:cTn id="323" fill="hold">
                            <p:stCondLst>
                              <p:cond delay="500"/>
                            </p:stCondLst>
                            <p:childTnLst>
                              <p:par>
                                <p:cTn id="324" presetID="1" presetClass="entr" presetSubtype="0" fill="hold" grpId="0" nodeType="afterEffect">
                                  <p:stCondLst>
                                    <p:cond delay="0"/>
                                  </p:stCondLst>
                                  <p:childTnLst>
                                    <p:set>
                                      <p:cBhvr>
                                        <p:cTn id="325" dur="1" fill="hold">
                                          <p:stCondLst>
                                            <p:cond delay="0"/>
                                          </p:stCondLst>
                                        </p:cTn>
                                        <p:tgtEl>
                                          <p:spTgt spid="922634"/>
                                        </p:tgtEl>
                                        <p:attrNameLst>
                                          <p:attrName>style.visibility</p:attrName>
                                        </p:attrNameLst>
                                      </p:cBhvr>
                                      <p:to>
                                        <p:strVal val="visible"/>
                                      </p:to>
                                    </p:set>
                                  </p:childTnLst>
                                </p:cTn>
                              </p:par>
                              <p:par>
                                <p:cTn id="326" presetID="1" presetClass="entr" presetSubtype="0" fill="hold" grpId="0" nodeType="withEffect">
                                  <p:stCondLst>
                                    <p:cond delay="0"/>
                                  </p:stCondLst>
                                  <p:childTnLst>
                                    <p:set>
                                      <p:cBhvr>
                                        <p:cTn id="327" dur="1" fill="hold">
                                          <p:stCondLst>
                                            <p:cond delay="0"/>
                                          </p:stCondLst>
                                        </p:cTn>
                                        <p:tgtEl>
                                          <p:spTgt spid="922635"/>
                                        </p:tgtEl>
                                        <p:attrNameLst>
                                          <p:attrName>style.visibility</p:attrName>
                                        </p:attrNameLst>
                                      </p:cBhvr>
                                      <p:to>
                                        <p:strVal val="visible"/>
                                      </p:to>
                                    </p:set>
                                  </p:childTnLst>
                                </p:cTn>
                              </p:par>
                              <p:par>
                                <p:cTn id="328" presetID="1" presetClass="entr" presetSubtype="0" fill="hold" grpId="2" nodeType="withEffect">
                                  <p:stCondLst>
                                    <p:cond delay="0"/>
                                  </p:stCondLst>
                                  <p:childTnLst>
                                    <p:set>
                                      <p:cBhvr>
                                        <p:cTn id="329" dur="1" fill="hold">
                                          <p:stCondLst>
                                            <p:cond delay="0"/>
                                          </p:stCondLst>
                                        </p:cTn>
                                        <p:tgtEl>
                                          <p:spTgt spid="922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31" grpId="0" animBg="1"/>
      <p:bldP spid="922632" grpId="0" animBg="1"/>
      <p:bldP spid="922632" grpId="1" animBg="1"/>
      <p:bldP spid="922633" grpId="0" animBg="1"/>
      <p:bldP spid="922633" grpId="1" animBg="1"/>
      <p:bldP spid="922634" grpId="0" animBg="1"/>
      <p:bldP spid="922635" grpId="0" animBg="1"/>
      <p:bldP spid="922636" grpId="0" animBg="1"/>
      <p:bldP spid="922636" grpId="1" animBg="1"/>
      <p:bldP spid="922636" grpId="2" animBg="1"/>
      <p:bldP spid="922642" grpId="0" animBg="1"/>
      <p:bldP spid="922643" grpId="0" animBg="1"/>
      <p:bldP spid="922643" grpId="1" animBg="1"/>
      <p:bldP spid="922644" grpId="0" animBg="1"/>
      <p:bldP spid="922644" grpId="1" animBg="1"/>
      <p:bldP spid="922645" grpId="0" animBg="1"/>
      <p:bldP spid="922645" grpId="1" animBg="1"/>
      <p:bldP spid="922646" grpId="0" animBg="1"/>
      <p:bldP spid="922647" grpId="0" animBg="1"/>
      <p:bldP spid="922648" grpId="0" animBg="1"/>
      <p:bldP spid="922648" grpId="1" animBg="1"/>
      <p:bldP spid="922649" grpId="0" animBg="1"/>
      <p:bldP spid="922649" grpId="1" animBg="1"/>
      <p:bldP spid="922650" grpId="0" animBg="1"/>
      <p:bldP spid="922650" grpId="1" animBg="1"/>
      <p:bldP spid="922651" grpId="0" animBg="1"/>
      <p:bldP spid="922651" grpId="1" animBg="1"/>
      <p:bldP spid="922652" grpId="0" animBg="1"/>
      <p:bldP spid="922652" grpId="1" animBg="1"/>
      <p:bldP spid="922653" grpId="0" animBg="1"/>
      <p:bldP spid="922653" grpId="1" animBg="1"/>
      <p:bldP spid="922654" grpId="0" animBg="1"/>
      <p:bldP spid="922654" grpId="1" animBg="1"/>
      <p:bldP spid="922655" grpId="0" animBg="1"/>
      <p:bldP spid="922655" grpId="1" animBg="1"/>
      <p:bldP spid="922656" grpId="0" animBg="1"/>
      <p:bldP spid="922656" grpId="1" animBg="1"/>
      <p:bldP spid="922657" grpId="0" animBg="1"/>
      <p:bldP spid="922657" grpId="1" animBg="1"/>
      <p:bldP spid="922658" grpId="0" animBg="1"/>
      <p:bldP spid="922658" grpId="1" animBg="1"/>
      <p:bldP spid="922668" grpId="0" animBg="1"/>
      <p:bldP spid="922669" grpId="0" animBg="1"/>
      <p:bldP spid="922669" grpId="1" animBg="1"/>
      <p:bldP spid="922670" grpId="0" animBg="1"/>
      <p:bldP spid="922670" grpId="1" animBg="1"/>
      <p:bldP spid="922671" grpId="0" animBg="1"/>
      <p:bldP spid="922671" grpId="1" animBg="1"/>
      <p:bldP spid="922673" grpId="0" animBg="1"/>
      <p:bldP spid="922673" grpId="1" animBg="1"/>
      <p:bldP spid="922676" grpId="0" animBg="1"/>
      <p:bldP spid="922676" grpId="1" animBg="1"/>
      <p:bldP spid="922677" grpId="0" animBg="1"/>
      <p:bldP spid="922677" grpId="1" animBg="1"/>
      <p:bldP spid="922687" grpId="0" animBg="1"/>
      <p:bldP spid="922687" grpId="1" animBg="1"/>
      <p:bldP spid="109" grpId="0" build="allAtOnce"/>
      <p:bldP spid="110" grpId="0"/>
      <p:bldP spid="110" grpId="1"/>
      <p:bldP spid="111" grpId="0"/>
      <p:bldP spid="111" grpId="1"/>
      <p:bldP spid="112" grpId="0"/>
      <p:bldP spid="112" grpId="1"/>
      <p:bldP spid="116" grpId="0" animBg="1"/>
      <p:bldP spid="1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90064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pPr lvl="0">
              <a:defRPr/>
            </a:pPr>
            <a:r>
              <a:rPr lang="en-US" sz="3200" b="0" dirty="0"/>
              <a:t>Application Challenges</a:t>
            </a:r>
            <a:br>
              <a:rPr lang="en-US" sz="3200" b="0" dirty="0"/>
            </a:br>
            <a:r>
              <a:rPr lang="en-US" sz="3200" b="0" dirty="0"/>
              <a:t>Foam, Build-up and Turbulence</a:t>
            </a:r>
          </a:p>
        </p:txBody>
      </p:sp>
      <p:sp>
        <p:nvSpPr>
          <p:cNvPr id="44036" name="Text Box 7"/>
          <p:cNvSpPr txBox="1">
            <a:spLocks noChangeArrowheads="1"/>
          </p:cNvSpPr>
          <p:nvPr/>
        </p:nvSpPr>
        <p:spPr bwMode="auto">
          <a:xfrm>
            <a:off x="1524000" y="2486025"/>
            <a:ext cx="6381750" cy="182562"/>
          </a:xfrm>
          <a:prstGeom prst="rect">
            <a:avLst/>
          </a:prstGeom>
          <a:noFill/>
          <a:ln w="9525" algn="ctr">
            <a:noFill/>
            <a:miter lim="800000"/>
            <a:headEnd/>
            <a:tailEnd/>
          </a:ln>
        </p:spPr>
        <p:txBody>
          <a:bodyPr wrap="none" lIns="36000" tIns="0" rIns="36000" bIns="0">
            <a:spAutoFit/>
          </a:bodyPr>
          <a:lstStyle/>
          <a:p>
            <a:pPr>
              <a:buClr>
                <a:srgbClr val="3366AA"/>
              </a:buClr>
            </a:pPr>
            <a:r>
              <a:rPr lang="en-US" sz="1200" b="1" dirty="0">
                <a:solidFill>
                  <a:srgbClr val="000000"/>
                </a:solidFill>
              </a:rPr>
              <a:t>Foam		         	Deposit			Turbulence</a:t>
            </a:r>
          </a:p>
        </p:txBody>
      </p:sp>
      <p:grpSp>
        <p:nvGrpSpPr>
          <p:cNvPr id="2" name="Group 20"/>
          <p:cNvGrpSpPr>
            <a:grpSpLocks/>
          </p:cNvGrpSpPr>
          <p:nvPr/>
        </p:nvGrpSpPr>
        <p:grpSpPr bwMode="auto">
          <a:xfrm>
            <a:off x="3278938" y="2690813"/>
            <a:ext cx="5509462" cy="1400175"/>
            <a:chOff x="2682" y="1155"/>
            <a:chExt cx="2960" cy="882"/>
          </a:xfrm>
        </p:grpSpPr>
        <p:pic>
          <p:nvPicPr>
            <p:cNvPr id="44054" name="Picture 6"/>
            <p:cNvPicPr>
              <a:picLocks noChangeArrowheads="1"/>
            </p:cNvPicPr>
            <p:nvPr/>
          </p:nvPicPr>
          <p:blipFill>
            <a:blip r:embed="rId3" cstate="print"/>
            <a:srcRect/>
            <a:stretch>
              <a:fillRect/>
            </a:stretch>
          </p:blipFill>
          <p:spPr bwMode="auto">
            <a:xfrm>
              <a:off x="2682" y="1155"/>
              <a:ext cx="1440" cy="882"/>
            </a:xfrm>
            <a:prstGeom prst="rect">
              <a:avLst/>
            </a:prstGeom>
            <a:noFill/>
            <a:ln w="9525" algn="ctr">
              <a:noFill/>
              <a:miter lim="800000"/>
              <a:headEnd/>
              <a:tailEnd/>
            </a:ln>
          </p:spPr>
        </p:pic>
        <p:pic>
          <p:nvPicPr>
            <p:cNvPr id="44055" name="Picture 8" descr="Kif_0142_800x600"/>
            <p:cNvPicPr>
              <a:picLocks noChangeAspect="1" noChangeArrowheads="1"/>
            </p:cNvPicPr>
            <p:nvPr/>
          </p:nvPicPr>
          <p:blipFill>
            <a:blip r:embed="rId4" cstate="print"/>
            <a:srcRect/>
            <a:stretch>
              <a:fillRect/>
            </a:stretch>
          </p:blipFill>
          <p:spPr bwMode="auto">
            <a:xfrm>
              <a:off x="4225" y="1159"/>
              <a:ext cx="1417" cy="864"/>
            </a:xfrm>
            <a:prstGeom prst="rect">
              <a:avLst/>
            </a:prstGeom>
            <a:noFill/>
            <a:ln w="9525">
              <a:solidFill>
                <a:schemeClr val="tx1"/>
              </a:solidFill>
              <a:miter lim="800000"/>
              <a:headEnd/>
              <a:tailEnd/>
            </a:ln>
          </p:spPr>
        </p:pic>
      </p:grpSp>
      <p:pic>
        <p:nvPicPr>
          <p:cNvPr id="44038" name="Picture 19" descr="09digesters_1"/>
          <p:cNvPicPr>
            <a:picLocks noChangeAspect="1" noChangeArrowheads="1"/>
          </p:cNvPicPr>
          <p:nvPr/>
        </p:nvPicPr>
        <p:blipFill>
          <a:blip r:embed="rId5" cstate="print"/>
          <a:srcRect/>
          <a:stretch>
            <a:fillRect/>
          </a:stretch>
        </p:blipFill>
        <p:spPr bwMode="auto">
          <a:xfrm>
            <a:off x="6172200" y="4314825"/>
            <a:ext cx="2637191" cy="1981200"/>
          </a:xfrm>
          <a:prstGeom prst="rect">
            <a:avLst/>
          </a:prstGeom>
          <a:noFill/>
          <a:ln w="9525">
            <a:noFill/>
            <a:miter lim="800000"/>
            <a:headEnd/>
            <a:tailEnd/>
          </a:ln>
        </p:spPr>
      </p:pic>
      <p:pic>
        <p:nvPicPr>
          <p:cNvPr id="44039"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314825"/>
            <a:ext cx="1476250" cy="2314575"/>
          </a:xfrm>
          <a:prstGeom prst="rect">
            <a:avLst/>
          </a:prstGeom>
          <a:solidFill>
            <a:srgbClr val="E4E6EA"/>
          </a:solidFill>
          <a:ln w="9525" algn="ctr">
            <a:solidFill>
              <a:schemeClr val="tx1"/>
            </a:solidFill>
            <a:miter lim="800000"/>
            <a:headEnd/>
            <a:tailEnd/>
          </a:ln>
        </p:spPr>
      </p:pic>
      <p:sp>
        <p:nvSpPr>
          <p:cNvPr id="44041" name="Text Box 2"/>
          <p:cNvSpPr txBox="1">
            <a:spLocks noChangeArrowheads="1"/>
          </p:cNvSpPr>
          <p:nvPr/>
        </p:nvSpPr>
        <p:spPr bwMode="auto">
          <a:xfrm>
            <a:off x="228600" y="4179888"/>
            <a:ext cx="7034212" cy="2139047"/>
          </a:xfrm>
          <a:prstGeom prst="rect">
            <a:avLst/>
          </a:prstGeom>
          <a:noFill/>
          <a:ln w="9525" algn="ctr">
            <a:noFill/>
            <a:miter lim="800000"/>
            <a:headEnd/>
            <a:tailEnd/>
          </a:ln>
        </p:spPr>
        <p:txBody>
          <a:bodyPr lIns="36000" tIns="0" rIns="36000" bIns="0">
            <a:spAutoFit/>
          </a:bodyPr>
          <a:lstStyle/>
          <a:p>
            <a:pPr>
              <a:buClr>
                <a:srgbClr val="3366AA"/>
              </a:buClr>
            </a:pPr>
            <a:r>
              <a:rPr lang="en-US" sz="1600" b="1" dirty="0">
                <a:solidFill>
                  <a:srgbClr val="000000"/>
                </a:solidFill>
              </a:rPr>
              <a:t> 6GHz has a longer wavelength than 25GHz</a:t>
            </a:r>
          </a:p>
          <a:p>
            <a:pPr>
              <a:buClr>
                <a:srgbClr val="949EAA"/>
              </a:buClr>
              <a:buFont typeface="Wingdings" pitchFamily="2" charset="2"/>
              <a:buChar char="§"/>
            </a:pPr>
            <a:r>
              <a:rPr lang="en-US" sz="1600" dirty="0">
                <a:solidFill>
                  <a:srgbClr val="000000"/>
                </a:solidFill>
              </a:rPr>
              <a:t> penetrates foam easier</a:t>
            </a:r>
          </a:p>
          <a:p>
            <a:pPr>
              <a:buClr>
                <a:srgbClr val="949EAA"/>
              </a:buClr>
              <a:buFont typeface="Wingdings" pitchFamily="2" charset="2"/>
              <a:buChar char="§"/>
            </a:pPr>
            <a:r>
              <a:rPr lang="en-US" sz="1600" dirty="0">
                <a:solidFill>
                  <a:srgbClr val="000000"/>
                </a:solidFill>
              </a:rPr>
              <a:t> deposit has lesser effect</a:t>
            </a:r>
          </a:p>
          <a:p>
            <a:pPr>
              <a:buClr>
                <a:srgbClr val="949EAA"/>
              </a:buClr>
              <a:buFont typeface="Wingdings" pitchFamily="2" charset="2"/>
              <a:buChar char="§"/>
            </a:pPr>
            <a:r>
              <a:rPr lang="en-US" sz="1600" dirty="0">
                <a:solidFill>
                  <a:srgbClr val="000000"/>
                </a:solidFill>
              </a:rPr>
              <a:t> better reflection from turbulent surfaces</a:t>
            </a:r>
          </a:p>
          <a:p>
            <a:pPr>
              <a:buClr>
                <a:srgbClr val="3366AA"/>
              </a:buClr>
              <a:buFont typeface="Wingdings" pitchFamily="2" charset="2"/>
              <a:buChar char="§"/>
            </a:pPr>
            <a:endParaRPr lang="en-US" sz="1600" b="1" dirty="0">
              <a:solidFill>
                <a:srgbClr val="000000"/>
              </a:solidFill>
            </a:endParaRPr>
          </a:p>
          <a:p>
            <a:pPr lvl="2">
              <a:buClr>
                <a:srgbClr val="3366AA"/>
              </a:buClr>
              <a:buFont typeface="Wingdings" pitchFamily="2" charset="2"/>
              <a:buChar char="§"/>
            </a:pPr>
            <a:endParaRPr lang="en-US" b="1" dirty="0">
              <a:solidFill>
                <a:srgbClr val="000000"/>
              </a:solidFill>
            </a:endParaRPr>
          </a:p>
        </p:txBody>
      </p:sp>
      <p:pic>
        <p:nvPicPr>
          <p:cNvPr id="26" name="Picture 25" descr="Difficult foam2.jpg"/>
          <p:cNvPicPr>
            <a:picLocks noChangeAspect="1"/>
          </p:cNvPicPr>
          <p:nvPr/>
        </p:nvPicPr>
        <p:blipFill>
          <a:blip r:embed="rId7" cstate="print">
            <a:extLst>
              <a:ext uri="{28A0092B-C50C-407E-A947-70E740481C1C}">
                <a14:useLocalDpi xmlns:a14="http://schemas.microsoft.com/office/drawing/2010/main" val="0"/>
              </a:ext>
            </a:extLst>
          </a:blip>
          <a:srcRect t="9783" b="11952"/>
          <a:stretch>
            <a:fillRect/>
          </a:stretch>
        </p:blipFill>
        <p:spPr bwMode="auto">
          <a:xfrm>
            <a:off x="457200" y="2667970"/>
            <a:ext cx="2590800" cy="141825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75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fade">
                                      <p:cBhvr>
                                        <p:cTn id="7" dur="500"/>
                                        <p:tgtEl>
                                          <p:spTgt spid="44039"/>
                                        </p:tgtEl>
                                      </p:cBhvr>
                                    </p:animEffect>
                                  </p:childTnLst>
                                </p:cTn>
                              </p:par>
                              <p:par>
                                <p:cTn id="8" presetID="10" presetClass="entr" presetSubtype="0" fill="hold" nodeType="withEffect">
                                  <p:stCondLst>
                                    <p:cond delay="0"/>
                                  </p:stCondLst>
                                  <p:childTnLst>
                                    <p:set>
                                      <p:cBhvr>
                                        <p:cTn id="9" dur="1" fill="hold">
                                          <p:stCondLst>
                                            <p:cond delay="0"/>
                                          </p:stCondLst>
                                        </p:cTn>
                                        <p:tgtEl>
                                          <p:spTgt spid="44038"/>
                                        </p:tgtEl>
                                        <p:attrNameLst>
                                          <p:attrName>style.visibility</p:attrName>
                                        </p:attrNameLst>
                                      </p:cBhvr>
                                      <p:to>
                                        <p:strVal val="visible"/>
                                      </p:to>
                                    </p:set>
                                    <p:animEffect transition="in" filter="fade">
                                      <p:cBhvr>
                                        <p:cTn id="10" dur="500"/>
                                        <p:tgtEl>
                                          <p:spTgt spid="440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041">
                                            <p:txEl>
                                              <p:pRg st="1" end="1"/>
                                            </p:txEl>
                                          </p:spTgt>
                                        </p:tgtEl>
                                        <p:attrNameLst>
                                          <p:attrName>style.visibility</p:attrName>
                                        </p:attrNameLst>
                                      </p:cBhvr>
                                      <p:to>
                                        <p:strVal val="visible"/>
                                      </p:to>
                                    </p:set>
                                    <p:animEffect transition="in" filter="fade">
                                      <p:cBhvr>
                                        <p:cTn id="15" dur="500"/>
                                        <p:tgtEl>
                                          <p:spTgt spid="440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041">
                                            <p:txEl>
                                              <p:pRg st="2" end="2"/>
                                            </p:txEl>
                                          </p:spTgt>
                                        </p:tgtEl>
                                        <p:attrNameLst>
                                          <p:attrName>style.visibility</p:attrName>
                                        </p:attrNameLst>
                                      </p:cBhvr>
                                      <p:to>
                                        <p:strVal val="visible"/>
                                      </p:to>
                                    </p:set>
                                    <p:animEffect transition="in" filter="fade">
                                      <p:cBhvr>
                                        <p:cTn id="20" dur="500"/>
                                        <p:tgtEl>
                                          <p:spTgt spid="440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041">
                                            <p:txEl>
                                              <p:pRg st="3" end="3"/>
                                            </p:txEl>
                                          </p:spTgt>
                                        </p:tgtEl>
                                        <p:attrNameLst>
                                          <p:attrName>style.visibility</p:attrName>
                                        </p:attrNameLst>
                                      </p:cBhvr>
                                      <p:to>
                                        <p:strVal val="visible"/>
                                      </p:to>
                                    </p:set>
                                    <p:animEffect transition="in" filter="fade">
                                      <p:cBhvr>
                                        <p:cTn id="25" dur="500"/>
                                        <p:tgtEl>
                                          <p:spTgt spid="440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504" y="2108746"/>
            <a:ext cx="2734717" cy="38884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spcAft>
                <a:spcPct val="56000"/>
              </a:spcAft>
              <a:buClr>
                <a:schemeClr val="bg1">
                  <a:lumMod val="50000"/>
                </a:schemeClr>
              </a:buClr>
              <a:buFont typeface="Wingdings" pitchFamily="2" charset="2"/>
              <a:buChar char="§"/>
            </a:pPr>
            <a:r>
              <a:rPr lang="en-US" sz="1800" dirty="0">
                <a:solidFill>
                  <a:schemeClr val="bg1">
                    <a:lumMod val="50000"/>
                  </a:schemeClr>
                </a:solidFill>
                <a:latin typeface="Arial" pitchFamily="34" charset="0"/>
                <a:cs typeface="Arial" pitchFamily="34" charset="0"/>
              </a:rPr>
              <a:t> </a:t>
            </a:r>
            <a:r>
              <a:rPr lang="en-US" sz="1800" dirty="0">
                <a:latin typeface="Arial" pitchFamily="34" charset="0"/>
                <a:cs typeface="Arial" pitchFamily="34" charset="0"/>
              </a:rPr>
              <a:t>High</a:t>
            </a:r>
            <a:r>
              <a:rPr lang="en-US" sz="1800" dirty="0">
                <a:solidFill>
                  <a:schemeClr val="bg1">
                    <a:lumMod val="50000"/>
                  </a:schemeClr>
                </a:solidFill>
                <a:latin typeface="Arial" pitchFamily="34" charset="0"/>
                <a:cs typeface="Arial" pitchFamily="34" charset="0"/>
              </a:rPr>
              <a:t> </a:t>
            </a:r>
            <a:r>
              <a:rPr lang="en-US" sz="1800" dirty="0">
                <a:latin typeface="Arial" pitchFamily="34" charset="0"/>
                <a:cs typeface="Arial" pitchFamily="34" charset="0"/>
              </a:rPr>
              <a:t>Temperature (&gt;100°C)</a:t>
            </a:r>
          </a:p>
          <a:p>
            <a:pPr marL="231775" indent="-231775">
              <a:spcAft>
                <a:spcPct val="56000"/>
              </a:spcAft>
              <a:buClr>
                <a:schemeClr val="bg1">
                  <a:lumMod val="50000"/>
                </a:schemeClr>
              </a:buClr>
              <a:buFont typeface="Wingdings" pitchFamily="2" charset="2"/>
              <a:buChar char="§"/>
            </a:pPr>
            <a:r>
              <a:rPr lang="en-US" sz="1800" dirty="0">
                <a:latin typeface="Arial" pitchFamily="34" charset="0"/>
                <a:cs typeface="Arial" pitchFamily="34" charset="0"/>
              </a:rPr>
              <a:t> Most Vapors</a:t>
            </a:r>
          </a:p>
          <a:p>
            <a:pPr marL="231775" indent="-231775">
              <a:spcAft>
                <a:spcPct val="56000"/>
              </a:spcAft>
              <a:buClr>
                <a:schemeClr val="bg1">
                  <a:lumMod val="50000"/>
                </a:schemeClr>
              </a:buClr>
              <a:buFont typeface="Wingdings" pitchFamily="2" charset="2"/>
              <a:buChar char="§"/>
            </a:pPr>
            <a:r>
              <a:rPr lang="en-US" sz="1800" dirty="0">
                <a:latin typeface="Arial" pitchFamily="34" charset="0"/>
                <a:cs typeface="Arial" pitchFamily="34" charset="0"/>
              </a:rPr>
              <a:t> Severe Dust</a:t>
            </a:r>
          </a:p>
          <a:p>
            <a:pPr marL="231775" indent="-231775">
              <a:spcAft>
                <a:spcPct val="56000"/>
              </a:spcAft>
              <a:buClr>
                <a:schemeClr val="bg1">
                  <a:lumMod val="50000"/>
                </a:schemeClr>
              </a:buClr>
              <a:buFont typeface="Wingdings" pitchFamily="2" charset="2"/>
              <a:buChar char="§"/>
            </a:pPr>
            <a:r>
              <a:rPr lang="en-US" sz="1800" dirty="0">
                <a:latin typeface="Arial" pitchFamily="34" charset="0"/>
                <a:cs typeface="Arial" pitchFamily="34" charset="0"/>
              </a:rPr>
              <a:t> Light density Foam</a:t>
            </a:r>
          </a:p>
          <a:p>
            <a:pPr marL="231775" indent="-231775">
              <a:spcAft>
                <a:spcPct val="56000"/>
              </a:spcAft>
              <a:buClr>
                <a:schemeClr val="bg1">
                  <a:lumMod val="50000"/>
                </a:schemeClr>
              </a:buClr>
              <a:buFont typeface="Wingdings" pitchFamily="2" charset="2"/>
              <a:buChar char="§"/>
            </a:pPr>
            <a:r>
              <a:rPr lang="en-US" sz="1800" dirty="0">
                <a:latin typeface="Arial" pitchFamily="34" charset="0"/>
                <a:cs typeface="Arial" pitchFamily="34" charset="0"/>
              </a:rPr>
              <a:t>Absolute Vacuum</a:t>
            </a:r>
          </a:p>
          <a:p>
            <a:pPr marL="231775" indent="-231775">
              <a:spcAft>
                <a:spcPct val="56000"/>
              </a:spcAft>
              <a:buClr>
                <a:schemeClr val="bg1">
                  <a:lumMod val="50000"/>
                </a:schemeClr>
              </a:buClr>
              <a:buFont typeface="Wingdings" pitchFamily="2" charset="2"/>
              <a:buChar char="§"/>
            </a:pPr>
            <a:r>
              <a:rPr lang="en-US" sz="1800" b="1" dirty="0">
                <a:latin typeface="Arial" pitchFamily="34" charset="0"/>
                <a:cs typeface="Arial" pitchFamily="34" charset="0"/>
              </a:rPr>
              <a:t>These are Radar applications</a:t>
            </a:r>
          </a:p>
        </p:txBody>
      </p:sp>
      <p:grpSp>
        <p:nvGrpSpPr>
          <p:cNvPr id="2" name="Group 4"/>
          <p:cNvGrpSpPr>
            <a:grpSpLocks/>
          </p:cNvGrpSpPr>
          <p:nvPr/>
        </p:nvGrpSpPr>
        <p:grpSpPr bwMode="auto">
          <a:xfrm>
            <a:off x="6298619" y="1937962"/>
            <a:ext cx="2845382" cy="1935537"/>
            <a:chOff x="2976" y="1008"/>
            <a:chExt cx="2303" cy="2208"/>
          </a:xfrm>
          <a:noFill/>
        </p:grpSpPr>
        <p:pic>
          <p:nvPicPr>
            <p:cNvPr id="6" name="Picture 5" descr="sm1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976" y="1008"/>
              <a:ext cx="2143" cy="2206"/>
            </a:xfrm>
            <a:prstGeom prst="rect">
              <a:avLst/>
            </a:prstGeom>
            <a:ln>
              <a:noFill/>
            </a:ln>
            <a:effectLst>
              <a:outerShdw blurRad="190500" algn="tl" rotWithShape="0">
                <a:srgbClr val="000000">
                  <a:alpha val="70000"/>
                </a:srgbClr>
              </a:outerShdw>
            </a:effectLst>
            <a:extLst/>
          </p:spPr>
        </p:pic>
        <p:sp>
          <p:nvSpPr>
            <p:cNvPr id="7" name="Rectangle 6"/>
            <p:cNvSpPr>
              <a:spLocks noChangeArrowheads="1"/>
            </p:cNvSpPr>
            <p:nvPr/>
          </p:nvSpPr>
          <p:spPr bwMode="auto">
            <a:xfrm>
              <a:off x="2976" y="1008"/>
              <a:ext cx="2303" cy="2208"/>
            </a:xfrm>
            <a:prstGeom prst="rect">
              <a:avLst/>
            </a:prstGeom>
            <a:grpFill/>
            <a:ln w="28575">
              <a:noFill/>
              <a:miter lim="800000"/>
              <a:headEnd/>
              <a:tailEnd/>
            </a:ln>
            <a:effectLst>
              <a:prstShdw prst="shdw17" dist="17961" dir="2700000">
                <a:schemeClr val="folHlink">
                  <a:gamma/>
                  <a:shade val="60000"/>
                  <a:invGamma/>
                </a:schemeClr>
              </a:prstShdw>
            </a:effectLst>
          </p:spPr>
          <p:txBody>
            <a:bodyPr wrap="none" lIns="0" tIns="0" rIns="0" bIns="0" anchor="ctr"/>
            <a:lstStyle/>
            <a:p>
              <a:pPr>
                <a:defRPr/>
              </a:pPr>
              <a:endParaRPr lang="en-US" dirty="0">
                <a:ea typeface="ＭＳ Ｐゴシック" charset="-128"/>
              </a:endParaRPr>
            </a:p>
          </p:txBody>
        </p:sp>
      </p:grpSp>
      <p:pic>
        <p:nvPicPr>
          <p:cNvPr id="8" name="Picture 13" descr="C:\Documents and Settings\timl\My Documents\My Pictures\Albums\Ontario\Oxychem, Fort Erie\dcp0026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2120" y="4052962"/>
            <a:ext cx="2658680" cy="22247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Product marketing\training\intro course\dcp0011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0716" y="4052962"/>
            <a:ext cx="3041064" cy="22716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pplication photos new\Graymont LR560\IMG_0995.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040716" y="1957208"/>
            <a:ext cx="3041064" cy="1911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txBox="1">
            <a:spLocks noChangeArrowheads="1"/>
          </p:cNvSpPr>
          <p:nvPr/>
        </p:nvSpPr>
        <p:spPr>
          <a:xfrm>
            <a:off x="0" y="0"/>
            <a:ext cx="9144000" cy="1262055"/>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a:spcBef>
                <a:spcPct val="0"/>
              </a:spcBef>
            </a:pPr>
            <a:endParaRPr lang="en-US" sz="2000" b="1" dirty="0">
              <a:solidFill>
                <a:schemeClr val="tx2"/>
              </a:solidFill>
              <a:ea typeface="+mj-ea"/>
              <a:cs typeface="Arial" pitchFamily="34" charset="0"/>
            </a:endParaRPr>
          </a:p>
        </p:txBody>
      </p:sp>
      <p:sp>
        <p:nvSpPr>
          <p:cNvPr id="3" name="Title 2"/>
          <p:cNvSpPr>
            <a:spLocks noGrp="1"/>
          </p:cNvSpPr>
          <p:nvPr>
            <p:ph type="title"/>
          </p:nvPr>
        </p:nvSpPr>
        <p:spPr/>
        <p:txBody>
          <a:bodyPr>
            <a:normAutofit/>
          </a:bodyPr>
          <a:lstStyle/>
          <a:p>
            <a:r>
              <a:rPr lang="en-US" sz="3200" dirty="0"/>
              <a:t>Application Challenges</a:t>
            </a:r>
            <a:br>
              <a:rPr lang="en-US" sz="3200" dirty="0"/>
            </a:br>
            <a:r>
              <a:rPr lang="en-US" sz="3200" dirty="0"/>
              <a:t>Things to Remember</a:t>
            </a:r>
          </a:p>
        </p:txBody>
      </p:sp>
    </p:spTree>
    <p:extLst>
      <p:ext uri="{BB962C8B-B14F-4D97-AF65-F5344CB8AC3E}">
        <p14:creationId xmlns:p14="http://schemas.microsoft.com/office/powerpoint/2010/main" val="944223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2"/>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Advantages and Disadvantages of Ultrasonics and non-contacting Radar</a:t>
            </a:r>
          </a:p>
        </p:txBody>
      </p:sp>
      <p:sp>
        <p:nvSpPr>
          <p:cNvPr id="2" name="Title 1"/>
          <p:cNvSpPr>
            <a:spLocks noGrp="1"/>
          </p:cNvSpPr>
          <p:nvPr>
            <p:ph type="title"/>
          </p:nvPr>
        </p:nvSpPr>
        <p:spPr/>
        <p:txBody>
          <a:bodyPr>
            <a:normAutofit fontScale="90000"/>
          </a:bodyPr>
          <a:lstStyle/>
          <a:p>
            <a:r>
              <a:rPr lang="en-US" b="0" dirty="0"/>
              <a:t>Non-contacting Technologies</a:t>
            </a:r>
            <a:br>
              <a:rPr lang="en-US" b="0" dirty="0"/>
            </a:br>
            <a:r>
              <a:rPr lang="en-US" b="0" dirty="0"/>
              <a:t>Ultrasonics and Radar</a:t>
            </a:r>
          </a:p>
        </p:txBody>
      </p:sp>
    </p:spTree>
    <p:extLst>
      <p:ext uri="{BB962C8B-B14F-4D97-AF65-F5344CB8AC3E}">
        <p14:creationId xmlns:p14="http://schemas.microsoft.com/office/powerpoint/2010/main" val="82818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t>Advantages and Disadvantages of </a:t>
            </a:r>
            <a:br>
              <a:rPr lang="en-US" sz="3200" dirty="0"/>
            </a:br>
            <a:r>
              <a:rPr lang="en-US" sz="3200" dirty="0"/>
              <a:t>Ultrasonic Level</a:t>
            </a:r>
          </a:p>
        </p:txBody>
      </p:sp>
      <p:sp>
        <p:nvSpPr>
          <p:cNvPr id="2052" name="Rectangle 4"/>
          <p:cNvSpPr>
            <a:spLocks noGrp="1" noChangeArrowheads="1"/>
          </p:cNvSpPr>
          <p:nvPr>
            <p:ph type="body" sz="half" idx="1"/>
          </p:nvPr>
        </p:nvSpPr>
        <p:spPr>
          <a:xfrm>
            <a:off x="304800" y="1444625"/>
            <a:ext cx="5289550" cy="4879975"/>
          </a:xfrm>
          <a:noFill/>
        </p:spPr>
        <p:txBody>
          <a:bodyPr/>
          <a:lstStyle/>
          <a:p>
            <a:pPr marL="0" indent="0" eaLnBrk="1" hangingPunct="1"/>
            <a:endParaRPr lang="en-US" sz="1600" dirty="0"/>
          </a:p>
          <a:p>
            <a:pPr marL="0" indent="0" eaLnBrk="1" hangingPunct="1"/>
            <a:endParaRPr lang="en-US" sz="1600" dirty="0"/>
          </a:p>
          <a:p>
            <a:pPr marL="287338" indent="-287338" eaLnBrk="1" hangingPunct="1"/>
            <a:r>
              <a:rPr lang="en-US" dirty="0"/>
              <a:t>Advantage </a:t>
            </a:r>
          </a:p>
          <a:p>
            <a:pPr marL="463550" lvl="2" indent="-231775" eaLnBrk="1" hangingPunct="1">
              <a:spcBef>
                <a:spcPct val="0"/>
              </a:spcBef>
            </a:pPr>
            <a:r>
              <a:rPr lang="en-US" sz="1600" dirty="0"/>
              <a:t>Non-contact</a:t>
            </a:r>
          </a:p>
          <a:p>
            <a:pPr marL="463550" lvl="2" indent="-231775" eaLnBrk="1" hangingPunct="1">
              <a:spcBef>
                <a:spcPct val="0"/>
              </a:spcBef>
            </a:pPr>
            <a:r>
              <a:rPr lang="en-US" sz="1600" dirty="0"/>
              <a:t>Well proven</a:t>
            </a:r>
          </a:p>
          <a:p>
            <a:pPr marL="463550" lvl="2" indent="-231775" eaLnBrk="1" hangingPunct="1">
              <a:spcBef>
                <a:spcPct val="0"/>
              </a:spcBef>
            </a:pPr>
            <a:r>
              <a:rPr lang="en-US" sz="1600" dirty="0"/>
              <a:t>Liquids or slurries</a:t>
            </a:r>
          </a:p>
          <a:p>
            <a:pPr marL="463550" lvl="2" indent="-231775" eaLnBrk="1" hangingPunct="1">
              <a:spcBef>
                <a:spcPct val="0"/>
              </a:spcBef>
            </a:pPr>
            <a:r>
              <a:rPr lang="en-US" sz="1600" dirty="0"/>
              <a:t>Self cleaning transducer face from many manufacturers</a:t>
            </a:r>
          </a:p>
          <a:p>
            <a:pPr marL="463550" lvl="2" indent="-231775" eaLnBrk="1" hangingPunct="1">
              <a:spcBef>
                <a:spcPct val="0"/>
              </a:spcBef>
            </a:pPr>
            <a:r>
              <a:rPr lang="en-US" sz="1600" dirty="0"/>
              <a:t>Able to detect submergence (with installed shield)</a:t>
            </a:r>
          </a:p>
          <a:p>
            <a:pPr marL="463550" lvl="2" indent="-231775" eaLnBrk="1" hangingPunct="1">
              <a:spcBef>
                <a:spcPct val="0"/>
              </a:spcBef>
            </a:pPr>
            <a:r>
              <a:rPr lang="en-US" sz="1600" dirty="0"/>
              <a:t>Control capabilities (pumping &amp; alarms)</a:t>
            </a:r>
          </a:p>
          <a:p>
            <a:pPr marL="463550" lvl="2" indent="-231775" eaLnBrk="1" hangingPunct="1">
              <a:spcBef>
                <a:spcPct val="0"/>
              </a:spcBef>
            </a:pPr>
            <a:r>
              <a:rPr lang="en-US" sz="1600" dirty="0"/>
              <a:t>Remote display</a:t>
            </a:r>
          </a:p>
          <a:p>
            <a:pPr marL="463550" lvl="2" indent="-231775" eaLnBrk="1" hangingPunct="1">
              <a:spcBef>
                <a:spcPct val="0"/>
              </a:spcBef>
            </a:pPr>
            <a:r>
              <a:rPr lang="en-US" sz="1600" dirty="0"/>
              <a:t>Potted / Robust transducer for vibration and shock </a:t>
            </a:r>
          </a:p>
          <a:p>
            <a:pPr marL="463550" lvl="3" indent="-231775">
              <a:spcBef>
                <a:spcPct val="0"/>
              </a:spcBef>
            </a:pPr>
            <a:r>
              <a:rPr lang="en-US" sz="1600" dirty="0"/>
              <a:t>No electronics in vessel</a:t>
            </a:r>
          </a:p>
          <a:p>
            <a:pPr marL="231775" indent="-231775" eaLnBrk="1" hangingPunct="1"/>
            <a:r>
              <a:rPr lang="en-US" dirty="0"/>
              <a:t>Disadvantage</a:t>
            </a:r>
          </a:p>
          <a:p>
            <a:pPr marL="463550" lvl="2" indent="-231775" eaLnBrk="1" hangingPunct="1">
              <a:spcBef>
                <a:spcPct val="0"/>
              </a:spcBef>
            </a:pPr>
            <a:r>
              <a:rPr lang="en-US" sz="1600" dirty="0"/>
              <a:t>Sensitive to vapor changes in medium</a:t>
            </a:r>
          </a:p>
          <a:p>
            <a:pPr marL="463550" lvl="2" indent="-231775" eaLnBrk="1" hangingPunct="1">
              <a:spcBef>
                <a:spcPct val="0"/>
              </a:spcBef>
            </a:pPr>
            <a:r>
              <a:rPr lang="en-US" sz="1600" dirty="0"/>
              <a:t>Can be sensitive to foam</a:t>
            </a:r>
          </a:p>
          <a:p>
            <a:pPr marL="463550" lvl="2" indent="-231775" eaLnBrk="1" hangingPunct="1">
              <a:spcBef>
                <a:spcPct val="0"/>
              </a:spcBef>
            </a:pPr>
            <a:r>
              <a:rPr lang="en-US" sz="1600" dirty="0"/>
              <a:t>Limited pressure and temperature range</a:t>
            </a:r>
            <a:endParaRPr lang="en-CA" sz="1600" dirty="0"/>
          </a:p>
        </p:txBody>
      </p:sp>
      <p:graphicFrame>
        <p:nvGraphicFramePr>
          <p:cNvPr id="1290242" name="Object 2"/>
          <p:cNvGraphicFramePr>
            <a:graphicFrameLocks noGrp="1" noChangeAspect="1"/>
          </p:cNvGraphicFramePr>
          <p:nvPr>
            <p:ph sz="half" idx="2"/>
          </p:nvPr>
        </p:nvGraphicFramePr>
        <p:xfrm>
          <a:off x="5099050" y="1597025"/>
          <a:ext cx="3348038" cy="4476750"/>
        </p:xfrm>
        <a:graphic>
          <a:graphicData uri="http://schemas.openxmlformats.org/presentationml/2006/ole">
            <mc:AlternateContent xmlns:mc="http://schemas.openxmlformats.org/markup-compatibility/2006">
              <mc:Choice xmlns:v="urn:schemas-microsoft-com:vml" Requires="v">
                <p:oleObj spid="_x0000_s22594" name="Bitmap Image" r:id="rId4" imgW="3533333" imgH="4723810" progId="PBrush">
                  <p:embed/>
                </p:oleObj>
              </mc:Choice>
              <mc:Fallback>
                <p:oleObj name="Bitmap Image" r:id="rId4" imgW="3533333" imgH="4723810"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9050" y="1597025"/>
                        <a:ext cx="3348038"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7707313" y="5376862"/>
            <a:ext cx="992187" cy="1023938"/>
            <a:chOff x="4931" y="3530"/>
            <a:chExt cx="625" cy="645"/>
          </a:xfrm>
        </p:grpSpPr>
        <p:sp>
          <p:nvSpPr>
            <p:cNvPr id="2054" name="Rectangle 6"/>
            <p:cNvSpPr>
              <a:spLocks noChangeArrowheads="1"/>
            </p:cNvSpPr>
            <p:nvPr/>
          </p:nvSpPr>
          <p:spPr bwMode="auto">
            <a:xfrm>
              <a:off x="4931" y="3993"/>
              <a:ext cx="547" cy="182"/>
            </a:xfrm>
            <a:prstGeom prst="rect">
              <a:avLst/>
            </a:prstGeom>
            <a:solidFill>
              <a:srgbClr val="3399FF"/>
            </a:solidFill>
            <a:ln w="9525">
              <a:solidFill>
                <a:schemeClr val="tx1"/>
              </a:solidFill>
              <a:miter lim="800000"/>
              <a:headEnd/>
              <a:tailEnd/>
            </a:ln>
          </p:spPr>
          <p:txBody>
            <a:bodyPr wrap="none" anchor="ctr"/>
            <a:lstStyle/>
            <a:p>
              <a:endParaRPr lang="en-US" dirty="0">
                <a:solidFill>
                  <a:schemeClr val="tx1"/>
                </a:solidFill>
              </a:endParaRPr>
            </a:p>
          </p:txBody>
        </p:sp>
        <p:grpSp>
          <p:nvGrpSpPr>
            <p:cNvPr id="3" name="Group 7"/>
            <p:cNvGrpSpPr>
              <a:grpSpLocks/>
            </p:cNvGrpSpPr>
            <p:nvPr/>
          </p:nvGrpSpPr>
          <p:grpSpPr bwMode="auto">
            <a:xfrm>
              <a:off x="4983" y="3530"/>
              <a:ext cx="573" cy="471"/>
              <a:chOff x="1300" y="2513"/>
              <a:chExt cx="573" cy="471"/>
            </a:xfrm>
          </p:grpSpPr>
          <p:sp>
            <p:nvSpPr>
              <p:cNvPr id="2059" name="Text Box 8"/>
              <p:cNvSpPr txBox="1">
                <a:spLocks noChangeArrowheads="1"/>
              </p:cNvSpPr>
              <p:nvPr/>
            </p:nvSpPr>
            <p:spPr bwMode="auto">
              <a:xfrm rot="-3666262">
                <a:off x="1161" y="2652"/>
                <a:ext cx="470"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Liquids</a:t>
                </a:r>
              </a:p>
            </p:txBody>
          </p:sp>
          <p:sp>
            <p:nvSpPr>
              <p:cNvPr id="2060" name="Text Box 9"/>
              <p:cNvSpPr txBox="1">
                <a:spLocks noChangeArrowheads="1"/>
              </p:cNvSpPr>
              <p:nvPr/>
            </p:nvSpPr>
            <p:spPr bwMode="auto">
              <a:xfrm rot="-3738458">
                <a:off x="1387" y="2701"/>
                <a:ext cx="365"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Solid</a:t>
                </a:r>
              </a:p>
            </p:txBody>
          </p:sp>
          <p:sp>
            <p:nvSpPr>
              <p:cNvPr id="2061" name="Text Box 10"/>
              <p:cNvSpPr txBox="1">
                <a:spLocks noChangeArrowheads="1"/>
              </p:cNvSpPr>
              <p:nvPr/>
            </p:nvSpPr>
            <p:spPr bwMode="auto">
              <a:xfrm rot="-3901125">
                <a:off x="1573" y="2684"/>
                <a:ext cx="408"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Slurry</a:t>
                </a:r>
              </a:p>
            </p:txBody>
          </p:sp>
        </p:grpSp>
        <p:sp>
          <p:nvSpPr>
            <p:cNvPr id="2056" name="Oval 11"/>
            <p:cNvSpPr>
              <a:spLocks noChangeArrowheads="1"/>
            </p:cNvSpPr>
            <p:nvPr/>
          </p:nvSpPr>
          <p:spPr bwMode="auto">
            <a:xfrm>
              <a:off x="4965" y="4039"/>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sp>
          <p:nvSpPr>
            <p:cNvPr id="2057" name="Oval 12"/>
            <p:cNvSpPr>
              <a:spLocks noChangeArrowheads="1"/>
            </p:cNvSpPr>
            <p:nvPr/>
          </p:nvSpPr>
          <p:spPr bwMode="auto">
            <a:xfrm>
              <a:off x="5167" y="4041"/>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sp>
          <p:nvSpPr>
            <p:cNvPr id="2058" name="Oval 13"/>
            <p:cNvSpPr>
              <a:spLocks noChangeArrowheads="1"/>
            </p:cNvSpPr>
            <p:nvPr/>
          </p:nvSpPr>
          <p:spPr bwMode="auto">
            <a:xfrm>
              <a:off x="5355" y="4039"/>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grpSp>
    </p:spTree>
    <p:extLst>
      <p:ext uri="{BB962C8B-B14F-4D97-AF65-F5344CB8AC3E}">
        <p14:creationId xmlns:p14="http://schemas.microsoft.com/office/powerpoint/2010/main" val="16760444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t>Advantages and Disadvantages of </a:t>
            </a:r>
            <a:br>
              <a:rPr lang="en-US" sz="3200" dirty="0"/>
            </a:br>
            <a:r>
              <a:rPr lang="en-US" sz="3200" dirty="0"/>
              <a:t>Through Air Radar</a:t>
            </a:r>
          </a:p>
        </p:txBody>
      </p:sp>
      <p:sp>
        <p:nvSpPr>
          <p:cNvPr id="32771" name="Rectangle 3"/>
          <p:cNvSpPr>
            <a:spLocks noGrp="1" noChangeArrowheads="1"/>
          </p:cNvSpPr>
          <p:nvPr>
            <p:ph type="body" sz="half" idx="1"/>
          </p:nvPr>
        </p:nvSpPr>
        <p:spPr>
          <a:xfrm>
            <a:off x="381000" y="1752600"/>
            <a:ext cx="4538663" cy="3886200"/>
          </a:xfrm>
          <a:noFill/>
        </p:spPr>
        <p:txBody>
          <a:bodyPr>
            <a:normAutofit fontScale="92500" lnSpcReduction="10000"/>
          </a:bodyPr>
          <a:lstStyle/>
          <a:p>
            <a:pPr marL="0" indent="0" eaLnBrk="1" hangingPunct="1">
              <a:buNone/>
            </a:pPr>
            <a:endParaRPr lang="en-US" sz="1600" dirty="0"/>
          </a:p>
          <a:p>
            <a:pPr marL="231775" indent="-231775" eaLnBrk="1" hangingPunct="1"/>
            <a:r>
              <a:rPr lang="en-US" dirty="0"/>
              <a:t>Advantage</a:t>
            </a:r>
          </a:p>
          <a:p>
            <a:pPr marL="463550" lvl="2" indent="-231775" eaLnBrk="1" hangingPunct="1"/>
            <a:r>
              <a:rPr lang="en-US" sz="1600" dirty="0"/>
              <a:t>Non-contacting</a:t>
            </a:r>
          </a:p>
          <a:p>
            <a:pPr marL="463550" lvl="2" indent="-231775" eaLnBrk="1" hangingPunct="1"/>
            <a:r>
              <a:rPr lang="en-US" sz="1600" dirty="0"/>
              <a:t>Insensitive to </a:t>
            </a:r>
            <a:r>
              <a:rPr lang="en-CA" sz="1600" dirty="0"/>
              <a:t>vapours</a:t>
            </a:r>
            <a:r>
              <a:rPr lang="en-US" sz="1600" dirty="0"/>
              <a:t> and dust</a:t>
            </a:r>
          </a:p>
          <a:p>
            <a:pPr marL="463550" lvl="2" indent="-231775" eaLnBrk="1" hangingPunct="1"/>
            <a:r>
              <a:rPr lang="en-US" sz="1600" dirty="0"/>
              <a:t>Unaffected by temperature and pressure</a:t>
            </a:r>
          </a:p>
          <a:p>
            <a:pPr marL="463550" lvl="2" indent="-231775" eaLnBrk="1" hangingPunct="1"/>
            <a:r>
              <a:rPr lang="en-US" sz="1600" dirty="0"/>
              <a:t>Process connection flexibility</a:t>
            </a:r>
          </a:p>
          <a:p>
            <a:pPr marL="463550" lvl="2" indent="-231775" eaLnBrk="1" hangingPunct="1"/>
            <a:r>
              <a:rPr lang="en-US" sz="1600" dirty="0"/>
              <a:t>Solids, liquids or slurries</a:t>
            </a:r>
          </a:p>
          <a:p>
            <a:pPr marL="463550" lvl="2" indent="-231775" eaLnBrk="1" hangingPunct="1"/>
            <a:r>
              <a:rPr lang="en-US" sz="1600" dirty="0"/>
              <a:t>Can penetrate certain plastic tanks</a:t>
            </a:r>
          </a:p>
          <a:p>
            <a:pPr marL="717550" lvl="2" indent="-525463" eaLnBrk="1" hangingPunct="1"/>
            <a:endParaRPr lang="en-US" sz="1400" dirty="0"/>
          </a:p>
          <a:p>
            <a:pPr marL="231775" indent="-231775" eaLnBrk="1" hangingPunct="1"/>
            <a:r>
              <a:rPr lang="en-US" dirty="0"/>
              <a:t>Disadvantage </a:t>
            </a:r>
          </a:p>
          <a:p>
            <a:pPr marL="463550" lvl="2" indent="-231775" eaLnBrk="1" hangingPunct="1"/>
            <a:r>
              <a:rPr lang="en-US" sz="1600" dirty="0"/>
              <a:t>Can be sensitive to foam</a:t>
            </a:r>
          </a:p>
          <a:p>
            <a:pPr marL="463550" lvl="2" indent="-231775" eaLnBrk="1" hangingPunct="1"/>
            <a:r>
              <a:rPr lang="en-US" sz="1600" dirty="0"/>
              <a:t>Can be sensitive to very heavy condensate</a:t>
            </a:r>
          </a:p>
          <a:p>
            <a:pPr marL="463550" lvl="2" indent="-231775" eaLnBrk="1" hangingPunct="1"/>
            <a:r>
              <a:rPr lang="en-US" sz="1600" dirty="0"/>
              <a:t>Limited selection for open vessels</a:t>
            </a:r>
          </a:p>
          <a:p>
            <a:pPr marL="750887" lvl="3" indent="-231775"/>
            <a:r>
              <a:rPr lang="en-US" sz="1400" dirty="0"/>
              <a:t>See FCC guidelines</a:t>
            </a:r>
            <a:endParaRPr lang="en-CA" sz="1400" dirty="0"/>
          </a:p>
        </p:txBody>
      </p:sp>
      <p:grpSp>
        <p:nvGrpSpPr>
          <p:cNvPr id="2" name="Group 5"/>
          <p:cNvGrpSpPr>
            <a:grpSpLocks/>
          </p:cNvGrpSpPr>
          <p:nvPr/>
        </p:nvGrpSpPr>
        <p:grpSpPr bwMode="auto">
          <a:xfrm>
            <a:off x="7924800" y="5410200"/>
            <a:ext cx="992187" cy="1023937"/>
            <a:chOff x="4931" y="3530"/>
            <a:chExt cx="625" cy="645"/>
          </a:xfrm>
        </p:grpSpPr>
        <p:sp>
          <p:nvSpPr>
            <p:cNvPr id="32859" name="Rectangle 6"/>
            <p:cNvSpPr>
              <a:spLocks noChangeArrowheads="1"/>
            </p:cNvSpPr>
            <p:nvPr/>
          </p:nvSpPr>
          <p:spPr bwMode="auto">
            <a:xfrm>
              <a:off x="4931" y="3993"/>
              <a:ext cx="547" cy="182"/>
            </a:xfrm>
            <a:prstGeom prst="rect">
              <a:avLst/>
            </a:prstGeom>
            <a:solidFill>
              <a:srgbClr val="3399FF"/>
            </a:solidFill>
            <a:ln w="9525">
              <a:solidFill>
                <a:schemeClr val="tx1"/>
              </a:solidFill>
              <a:miter lim="800000"/>
              <a:headEnd/>
              <a:tailEnd/>
            </a:ln>
          </p:spPr>
          <p:txBody>
            <a:bodyPr wrap="none" anchor="ctr"/>
            <a:lstStyle/>
            <a:p>
              <a:endParaRPr lang="en-US" dirty="0">
                <a:solidFill>
                  <a:schemeClr val="tx1"/>
                </a:solidFill>
              </a:endParaRPr>
            </a:p>
          </p:txBody>
        </p:sp>
        <p:grpSp>
          <p:nvGrpSpPr>
            <p:cNvPr id="3" name="Group 7"/>
            <p:cNvGrpSpPr>
              <a:grpSpLocks/>
            </p:cNvGrpSpPr>
            <p:nvPr/>
          </p:nvGrpSpPr>
          <p:grpSpPr bwMode="auto">
            <a:xfrm>
              <a:off x="4983" y="3530"/>
              <a:ext cx="573" cy="471"/>
              <a:chOff x="1300" y="2513"/>
              <a:chExt cx="573" cy="471"/>
            </a:xfrm>
          </p:grpSpPr>
          <p:sp>
            <p:nvSpPr>
              <p:cNvPr id="32864" name="Text Box 8"/>
              <p:cNvSpPr txBox="1">
                <a:spLocks noChangeArrowheads="1"/>
              </p:cNvSpPr>
              <p:nvPr/>
            </p:nvSpPr>
            <p:spPr bwMode="auto">
              <a:xfrm rot="-3666262">
                <a:off x="1161" y="2652"/>
                <a:ext cx="470"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Liquids</a:t>
                </a:r>
              </a:p>
            </p:txBody>
          </p:sp>
          <p:sp>
            <p:nvSpPr>
              <p:cNvPr id="32865" name="Text Box 9"/>
              <p:cNvSpPr txBox="1">
                <a:spLocks noChangeArrowheads="1"/>
              </p:cNvSpPr>
              <p:nvPr/>
            </p:nvSpPr>
            <p:spPr bwMode="auto">
              <a:xfrm rot="-3738458">
                <a:off x="1387" y="2701"/>
                <a:ext cx="365"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Solid</a:t>
                </a:r>
              </a:p>
            </p:txBody>
          </p:sp>
          <p:sp>
            <p:nvSpPr>
              <p:cNvPr id="32866" name="Text Box 10"/>
              <p:cNvSpPr txBox="1">
                <a:spLocks noChangeArrowheads="1"/>
              </p:cNvSpPr>
              <p:nvPr/>
            </p:nvSpPr>
            <p:spPr bwMode="auto">
              <a:xfrm rot="-3901125">
                <a:off x="1573" y="2684"/>
                <a:ext cx="408" cy="192"/>
              </a:xfrm>
              <a:prstGeom prst="rect">
                <a:avLst/>
              </a:prstGeom>
              <a:noFill/>
              <a:ln w="9525">
                <a:noFill/>
                <a:miter lim="800000"/>
                <a:headEnd/>
                <a:tailEnd/>
              </a:ln>
            </p:spPr>
            <p:txBody>
              <a:bodyPr>
                <a:spAutoFit/>
              </a:bodyPr>
              <a:lstStyle/>
              <a:p>
                <a:pPr eaLnBrk="0" hangingPunct="0">
                  <a:buClrTx/>
                  <a:buFontTx/>
                  <a:buNone/>
                </a:pPr>
                <a:r>
                  <a:rPr lang="en-CA" sz="1400" dirty="0">
                    <a:solidFill>
                      <a:schemeClr val="tx1"/>
                    </a:solidFill>
                  </a:rPr>
                  <a:t>Slurry</a:t>
                </a:r>
              </a:p>
            </p:txBody>
          </p:sp>
        </p:grpSp>
        <p:sp>
          <p:nvSpPr>
            <p:cNvPr id="32861" name="Oval 11"/>
            <p:cNvSpPr>
              <a:spLocks noChangeArrowheads="1"/>
            </p:cNvSpPr>
            <p:nvPr/>
          </p:nvSpPr>
          <p:spPr bwMode="auto">
            <a:xfrm>
              <a:off x="4965" y="4039"/>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sp>
          <p:nvSpPr>
            <p:cNvPr id="32862" name="Oval 12"/>
            <p:cNvSpPr>
              <a:spLocks noChangeArrowheads="1"/>
            </p:cNvSpPr>
            <p:nvPr/>
          </p:nvSpPr>
          <p:spPr bwMode="auto">
            <a:xfrm>
              <a:off x="5167" y="4041"/>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sp>
          <p:nvSpPr>
            <p:cNvPr id="32863" name="Oval 13"/>
            <p:cNvSpPr>
              <a:spLocks noChangeArrowheads="1"/>
            </p:cNvSpPr>
            <p:nvPr/>
          </p:nvSpPr>
          <p:spPr bwMode="auto">
            <a:xfrm>
              <a:off x="5355" y="4039"/>
              <a:ext cx="88" cy="86"/>
            </a:xfrm>
            <a:prstGeom prst="ellipse">
              <a:avLst/>
            </a:prstGeom>
            <a:solidFill>
              <a:srgbClr val="00B050"/>
            </a:solidFill>
            <a:ln w="9525">
              <a:solidFill>
                <a:schemeClr val="tx1"/>
              </a:solidFill>
              <a:round/>
              <a:headEnd/>
              <a:tailEnd/>
            </a:ln>
          </p:spPr>
          <p:txBody>
            <a:bodyPr wrap="none" anchor="ctr"/>
            <a:lstStyle/>
            <a:p>
              <a:endParaRPr lang="en-US" dirty="0">
                <a:solidFill>
                  <a:schemeClr val="tx1"/>
                </a:solidFill>
              </a:endParaRPr>
            </a:p>
          </p:txBody>
        </p:sp>
      </p:grpSp>
      <p:grpSp>
        <p:nvGrpSpPr>
          <p:cNvPr id="4" name="Group 3"/>
          <p:cNvGrpSpPr>
            <a:grpSpLocks/>
          </p:cNvGrpSpPr>
          <p:nvPr/>
        </p:nvGrpSpPr>
        <p:grpSpPr bwMode="auto">
          <a:xfrm>
            <a:off x="5257800" y="1600200"/>
            <a:ext cx="2708275" cy="4183062"/>
            <a:chOff x="1208" y="756"/>
            <a:chExt cx="2128" cy="2979"/>
          </a:xfrm>
        </p:grpSpPr>
        <p:pic>
          <p:nvPicPr>
            <p:cNvPr id="32774" name="Picture 4" descr="LR200SmallHorn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752" y="1398"/>
              <a:ext cx="342" cy="625"/>
            </a:xfrm>
            <a:prstGeom prst="rect">
              <a:avLst/>
            </a:prstGeom>
            <a:noFill/>
            <a:ln w="9525">
              <a:noFill/>
              <a:miter lim="800000"/>
              <a:headEnd/>
              <a:tailEnd/>
            </a:ln>
          </p:spPr>
        </p:pic>
        <p:sp>
          <p:nvSpPr>
            <p:cNvPr id="32775" name="Arc 5"/>
            <p:cNvSpPr>
              <a:spLocks/>
            </p:cNvSpPr>
            <p:nvPr/>
          </p:nvSpPr>
          <p:spPr bwMode="auto">
            <a:xfrm flipH="1">
              <a:off x="1375" y="2872"/>
              <a:ext cx="978" cy="85"/>
            </a:xfrm>
            <a:custGeom>
              <a:avLst/>
              <a:gdLst>
                <a:gd name="T0" fmla="*/ 0 w 43200"/>
                <a:gd name="T1" fmla="*/ 0 h 22921"/>
                <a:gd name="T2" fmla="*/ 0 w 43200"/>
                <a:gd name="T3" fmla="*/ 0 h 22921"/>
                <a:gd name="T4" fmla="*/ 0 w 43200"/>
                <a:gd name="T5" fmla="*/ 0 h 22921"/>
                <a:gd name="T6" fmla="*/ 0 60000 65536"/>
                <a:gd name="T7" fmla="*/ 0 60000 65536"/>
                <a:gd name="T8" fmla="*/ 0 60000 65536"/>
                <a:gd name="T9" fmla="*/ 0 w 43200"/>
                <a:gd name="T10" fmla="*/ 0 h 22921"/>
                <a:gd name="T11" fmla="*/ 43200 w 43200"/>
                <a:gd name="T12" fmla="*/ 22921 h 22921"/>
              </a:gdLst>
              <a:ahLst/>
              <a:cxnLst>
                <a:cxn ang="T6">
                  <a:pos x="T0" y="T1"/>
                </a:cxn>
                <a:cxn ang="T7">
                  <a:pos x="T2" y="T3"/>
                </a:cxn>
                <a:cxn ang="T8">
                  <a:pos x="T4" y="T5"/>
                </a:cxn>
              </a:cxnLst>
              <a:rect l="T9" t="T10" r="T11" b="T12"/>
              <a:pathLst>
                <a:path w="43200" h="22921" fill="none" extrusionOk="0">
                  <a:moveTo>
                    <a:pt x="40" y="22920"/>
                  </a:moveTo>
                  <a:cubicBezTo>
                    <a:pt x="13" y="22481"/>
                    <a:pt x="0" y="22040"/>
                    <a:pt x="0" y="21600"/>
                  </a:cubicBezTo>
                  <a:cubicBezTo>
                    <a:pt x="0" y="9670"/>
                    <a:pt x="9670" y="0"/>
                    <a:pt x="21600" y="0"/>
                  </a:cubicBezTo>
                  <a:cubicBezTo>
                    <a:pt x="33529" y="-1"/>
                    <a:pt x="43199" y="9670"/>
                    <a:pt x="43200" y="21599"/>
                  </a:cubicBezTo>
                </a:path>
                <a:path w="43200" h="22921" stroke="0" extrusionOk="0">
                  <a:moveTo>
                    <a:pt x="40" y="22920"/>
                  </a:moveTo>
                  <a:cubicBezTo>
                    <a:pt x="13" y="22481"/>
                    <a:pt x="0" y="22040"/>
                    <a:pt x="0" y="21600"/>
                  </a:cubicBezTo>
                  <a:cubicBezTo>
                    <a:pt x="0" y="9670"/>
                    <a:pt x="9670" y="0"/>
                    <a:pt x="21600" y="0"/>
                  </a:cubicBezTo>
                  <a:cubicBezTo>
                    <a:pt x="33529" y="-1"/>
                    <a:pt x="43199" y="9670"/>
                    <a:pt x="43200" y="21599"/>
                  </a:cubicBezTo>
                  <a:lnTo>
                    <a:pt x="21600" y="21600"/>
                  </a:lnTo>
                  <a:close/>
                </a:path>
              </a:pathLst>
            </a:custGeom>
            <a:noFill/>
            <a:ln w="9525">
              <a:solidFill>
                <a:schemeClr val="folHlink"/>
              </a:solidFill>
              <a:round/>
              <a:headEnd/>
              <a:tailEnd/>
            </a:ln>
          </p:spPr>
          <p:txBody>
            <a:bodyPr wrap="none" anchor="ctr"/>
            <a:lstStyle/>
            <a:p>
              <a:endParaRPr lang="en-US" dirty="0"/>
            </a:p>
          </p:txBody>
        </p:sp>
        <p:sp>
          <p:nvSpPr>
            <p:cNvPr id="32776" name="Oval 6"/>
            <p:cNvSpPr>
              <a:spLocks noChangeArrowheads="1"/>
            </p:cNvSpPr>
            <p:nvPr/>
          </p:nvSpPr>
          <p:spPr bwMode="auto">
            <a:xfrm>
              <a:off x="1372" y="3344"/>
              <a:ext cx="972" cy="183"/>
            </a:xfrm>
            <a:prstGeom prst="ellipse">
              <a:avLst/>
            </a:prstGeom>
            <a:solidFill>
              <a:srgbClr val="FFCC66">
                <a:alpha val="50195"/>
              </a:srgbClr>
            </a:solidFill>
            <a:ln w="12700">
              <a:solidFill>
                <a:schemeClr val="tx1"/>
              </a:solidFill>
              <a:round/>
              <a:headEnd/>
              <a:tailEnd/>
            </a:ln>
          </p:spPr>
          <p:txBody>
            <a:bodyPr wrap="none" anchor="ctr"/>
            <a:lstStyle/>
            <a:p>
              <a:endParaRPr lang="en-US" dirty="0"/>
            </a:p>
          </p:txBody>
        </p:sp>
        <p:sp>
          <p:nvSpPr>
            <p:cNvPr id="32777" name="Arc 7"/>
            <p:cNvSpPr>
              <a:spLocks/>
            </p:cNvSpPr>
            <p:nvPr/>
          </p:nvSpPr>
          <p:spPr bwMode="auto">
            <a:xfrm flipH="1">
              <a:off x="1366" y="3291"/>
              <a:ext cx="978" cy="85"/>
            </a:xfrm>
            <a:custGeom>
              <a:avLst/>
              <a:gdLst>
                <a:gd name="T0" fmla="*/ 0 w 43200"/>
                <a:gd name="T1" fmla="*/ 0 h 22921"/>
                <a:gd name="T2" fmla="*/ 0 w 43200"/>
                <a:gd name="T3" fmla="*/ 0 h 22921"/>
                <a:gd name="T4" fmla="*/ 0 w 43200"/>
                <a:gd name="T5" fmla="*/ 0 h 22921"/>
                <a:gd name="T6" fmla="*/ 0 60000 65536"/>
                <a:gd name="T7" fmla="*/ 0 60000 65536"/>
                <a:gd name="T8" fmla="*/ 0 60000 65536"/>
                <a:gd name="T9" fmla="*/ 0 w 43200"/>
                <a:gd name="T10" fmla="*/ 0 h 22921"/>
                <a:gd name="T11" fmla="*/ 43200 w 43200"/>
                <a:gd name="T12" fmla="*/ 22921 h 22921"/>
              </a:gdLst>
              <a:ahLst/>
              <a:cxnLst>
                <a:cxn ang="T6">
                  <a:pos x="T0" y="T1"/>
                </a:cxn>
                <a:cxn ang="T7">
                  <a:pos x="T2" y="T3"/>
                </a:cxn>
                <a:cxn ang="T8">
                  <a:pos x="T4" y="T5"/>
                </a:cxn>
              </a:cxnLst>
              <a:rect l="T9" t="T10" r="T11" b="T12"/>
              <a:pathLst>
                <a:path w="43200" h="22921" fill="none" extrusionOk="0">
                  <a:moveTo>
                    <a:pt x="40" y="22920"/>
                  </a:moveTo>
                  <a:cubicBezTo>
                    <a:pt x="13" y="22481"/>
                    <a:pt x="0" y="22040"/>
                    <a:pt x="0" y="21600"/>
                  </a:cubicBezTo>
                  <a:cubicBezTo>
                    <a:pt x="0" y="9670"/>
                    <a:pt x="9670" y="0"/>
                    <a:pt x="21600" y="0"/>
                  </a:cubicBezTo>
                  <a:cubicBezTo>
                    <a:pt x="33529" y="-1"/>
                    <a:pt x="43199" y="9670"/>
                    <a:pt x="43200" y="21599"/>
                  </a:cubicBezTo>
                </a:path>
                <a:path w="43200" h="22921" stroke="0" extrusionOk="0">
                  <a:moveTo>
                    <a:pt x="40" y="22920"/>
                  </a:moveTo>
                  <a:cubicBezTo>
                    <a:pt x="13" y="22481"/>
                    <a:pt x="0" y="22040"/>
                    <a:pt x="0" y="21600"/>
                  </a:cubicBezTo>
                  <a:cubicBezTo>
                    <a:pt x="0" y="9670"/>
                    <a:pt x="9670" y="0"/>
                    <a:pt x="21600" y="0"/>
                  </a:cubicBezTo>
                  <a:cubicBezTo>
                    <a:pt x="33529" y="-1"/>
                    <a:pt x="43199" y="9670"/>
                    <a:pt x="43200" y="21599"/>
                  </a:cubicBezTo>
                  <a:lnTo>
                    <a:pt x="21600" y="21600"/>
                  </a:lnTo>
                  <a:close/>
                </a:path>
              </a:pathLst>
            </a:custGeom>
            <a:noFill/>
            <a:ln w="9525">
              <a:solidFill>
                <a:schemeClr val="folHlink"/>
              </a:solidFill>
              <a:round/>
              <a:headEnd/>
              <a:tailEnd/>
            </a:ln>
          </p:spPr>
          <p:txBody>
            <a:bodyPr wrap="none" anchor="ctr"/>
            <a:lstStyle/>
            <a:p>
              <a:endParaRPr lang="en-US" dirty="0"/>
            </a:p>
          </p:txBody>
        </p:sp>
        <p:sp>
          <p:nvSpPr>
            <p:cNvPr id="32778" name="Arc 8"/>
            <p:cNvSpPr>
              <a:spLocks/>
            </p:cNvSpPr>
            <p:nvPr/>
          </p:nvSpPr>
          <p:spPr bwMode="auto">
            <a:xfrm flipH="1">
              <a:off x="1372" y="2445"/>
              <a:ext cx="972" cy="85"/>
            </a:xfrm>
            <a:custGeom>
              <a:avLst/>
              <a:gdLst>
                <a:gd name="T0" fmla="*/ 0 w 43200"/>
                <a:gd name="T1" fmla="*/ 0 h 22921"/>
                <a:gd name="T2" fmla="*/ 0 w 43200"/>
                <a:gd name="T3" fmla="*/ 0 h 22921"/>
                <a:gd name="T4" fmla="*/ 0 w 43200"/>
                <a:gd name="T5" fmla="*/ 0 h 22921"/>
                <a:gd name="T6" fmla="*/ 0 60000 65536"/>
                <a:gd name="T7" fmla="*/ 0 60000 65536"/>
                <a:gd name="T8" fmla="*/ 0 60000 65536"/>
                <a:gd name="T9" fmla="*/ 0 w 43200"/>
                <a:gd name="T10" fmla="*/ 0 h 22921"/>
                <a:gd name="T11" fmla="*/ 43200 w 43200"/>
                <a:gd name="T12" fmla="*/ 22921 h 22921"/>
              </a:gdLst>
              <a:ahLst/>
              <a:cxnLst>
                <a:cxn ang="T6">
                  <a:pos x="T0" y="T1"/>
                </a:cxn>
                <a:cxn ang="T7">
                  <a:pos x="T2" y="T3"/>
                </a:cxn>
                <a:cxn ang="T8">
                  <a:pos x="T4" y="T5"/>
                </a:cxn>
              </a:cxnLst>
              <a:rect l="T9" t="T10" r="T11" b="T12"/>
              <a:pathLst>
                <a:path w="43200" h="22921" fill="none" extrusionOk="0">
                  <a:moveTo>
                    <a:pt x="40" y="22920"/>
                  </a:moveTo>
                  <a:cubicBezTo>
                    <a:pt x="13" y="22481"/>
                    <a:pt x="0" y="22040"/>
                    <a:pt x="0" y="21600"/>
                  </a:cubicBezTo>
                  <a:cubicBezTo>
                    <a:pt x="0" y="9670"/>
                    <a:pt x="9670" y="0"/>
                    <a:pt x="21600" y="0"/>
                  </a:cubicBezTo>
                  <a:cubicBezTo>
                    <a:pt x="33529" y="-1"/>
                    <a:pt x="43199" y="9670"/>
                    <a:pt x="43200" y="21599"/>
                  </a:cubicBezTo>
                </a:path>
                <a:path w="43200" h="22921" stroke="0" extrusionOk="0">
                  <a:moveTo>
                    <a:pt x="40" y="22920"/>
                  </a:moveTo>
                  <a:cubicBezTo>
                    <a:pt x="13" y="22481"/>
                    <a:pt x="0" y="22040"/>
                    <a:pt x="0" y="21600"/>
                  </a:cubicBezTo>
                  <a:cubicBezTo>
                    <a:pt x="0" y="9670"/>
                    <a:pt x="9670" y="0"/>
                    <a:pt x="21600" y="0"/>
                  </a:cubicBezTo>
                  <a:cubicBezTo>
                    <a:pt x="33529" y="-1"/>
                    <a:pt x="43199" y="9670"/>
                    <a:pt x="43200" y="21599"/>
                  </a:cubicBezTo>
                  <a:lnTo>
                    <a:pt x="21600" y="21600"/>
                  </a:lnTo>
                  <a:close/>
                </a:path>
              </a:pathLst>
            </a:custGeom>
            <a:noFill/>
            <a:ln w="9525">
              <a:solidFill>
                <a:schemeClr val="folHlink"/>
              </a:solidFill>
              <a:round/>
              <a:headEnd/>
              <a:tailEnd/>
            </a:ln>
          </p:spPr>
          <p:txBody>
            <a:bodyPr wrap="none" anchor="ctr"/>
            <a:lstStyle/>
            <a:p>
              <a:endParaRPr lang="en-US" dirty="0"/>
            </a:p>
          </p:txBody>
        </p:sp>
        <p:sp>
          <p:nvSpPr>
            <p:cNvPr id="32779" name="Oval 9"/>
            <p:cNvSpPr>
              <a:spLocks noChangeArrowheads="1"/>
            </p:cNvSpPr>
            <p:nvPr/>
          </p:nvSpPr>
          <p:spPr bwMode="auto">
            <a:xfrm>
              <a:off x="1375" y="2025"/>
              <a:ext cx="993" cy="108"/>
            </a:xfrm>
            <a:prstGeom prst="ellipse">
              <a:avLst/>
            </a:prstGeom>
            <a:gradFill rotWithShape="0">
              <a:gsLst>
                <a:gs pos="0">
                  <a:srgbClr val="2B2B2B"/>
                </a:gs>
                <a:gs pos="50000">
                  <a:srgbClr val="919191"/>
                </a:gs>
                <a:gs pos="100000">
                  <a:srgbClr val="2B2B2B"/>
                </a:gs>
              </a:gsLst>
              <a:lin ang="0" scaled="1"/>
            </a:gradFill>
            <a:ln w="12700">
              <a:noFill/>
              <a:round/>
              <a:headEnd/>
              <a:tailEnd/>
            </a:ln>
          </p:spPr>
          <p:txBody>
            <a:bodyPr wrap="none" anchor="ctr"/>
            <a:lstStyle/>
            <a:p>
              <a:pPr algn="ctr" eaLnBrk="0" hangingPunct="0">
                <a:buClrTx/>
                <a:buFontTx/>
                <a:buNone/>
              </a:pPr>
              <a:endParaRPr lang="en-GB" sz="2400" dirty="0">
                <a:latin typeface="Times New Roman" pitchFamily="18" charset="0"/>
              </a:endParaRPr>
            </a:p>
          </p:txBody>
        </p:sp>
        <p:sp>
          <p:nvSpPr>
            <p:cNvPr id="32780" name="Line 10"/>
            <p:cNvSpPr>
              <a:spLocks noChangeShapeType="1"/>
            </p:cNvSpPr>
            <p:nvPr/>
          </p:nvSpPr>
          <p:spPr bwMode="auto">
            <a:xfrm flipV="1">
              <a:off x="1831" y="3321"/>
              <a:ext cx="94" cy="54"/>
            </a:xfrm>
            <a:prstGeom prst="line">
              <a:avLst/>
            </a:prstGeom>
            <a:noFill/>
            <a:ln w="9525">
              <a:solidFill>
                <a:srgbClr val="FFCC66"/>
              </a:solidFill>
              <a:round/>
              <a:headEnd/>
              <a:tailEnd/>
            </a:ln>
          </p:spPr>
          <p:txBody>
            <a:bodyPr wrap="none" anchor="ctr"/>
            <a:lstStyle/>
            <a:p>
              <a:endParaRPr lang="en-US" dirty="0"/>
            </a:p>
          </p:txBody>
        </p:sp>
        <p:sp>
          <p:nvSpPr>
            <p:cNvPr id="32781" name="Line 11"/>
            <p:cNvSpPr>
              <a:spLocks noChangeShapeType="1"/>
            </p:cNvSpPr>
            <p:nvPr/>
          </p:nvSpPr>
          <p:spPr bwMode="auto">
            <a:xfrm flipV="1">
              <a:off x="1711" y="3411"/>
              <a:ext cx="94" cy="54"/>
            </a:xfrm>
            <a:prstGeom prst="line">
              <a:avLst/>
            </a:prstGeom>
            <a:noFill/>
            <a:ln w="9525">
              <a:solidFill>
                <a:srgbClr val="FFCC66"/>
              </a:solidFill>
              <a:round/>
              <a:headEnd/>
              <a:tailEnd/>
            </a:ln>
          </p:spPr>
          <p:txBody>
            <a:bodyPr wrap="none" anchor="ctr"/>
            <a:lstStyle/>
            <a:p>
              <a:endParaRPr lang="en-US" dirty="0"/>
            </a:p>
          </p:txBody>
        </p:sp>
        <p:sp>
          <p:nvSpPr>
            <p:cNvPr id="32782" name="Line 12"/>
            <p:cNvSpPr>
              <a:spLocks noChangeShapeType="1"/>
            </p:cNvSpPr>
            <p:nvPr/>
          </p:nvSpPr>
          <p:spPr bwMode="auto">
            <a:xfrm flipV="1">
              <a:off x="1705" y="3315"/>
              <a:ext cx="58" cy="78"/>
            </a:xfrm>
            <a:prstGeom prst="line">
              <a:avLst/>
            </a:prstGeom>
            <a:noFill/>
            <a:ln w="9525">
              <a:solidFill>
                <a:srgbClr val="FFCC66"/>
              </a:solidFill>
              <a:round/>
              <a:headEnd/>
              <a:tailEnd/>
            </a:ln>
          </p:spPr>
          <p:txBody>
            <a:bodyPr wrap="none" anchor="ctr"/>
            <a:lstStyle/>
            <a:p>
              <a:endParaRPr lang="en-US" dirty="0"/>
            </a:p>
          </p:txBody>
        </p:sp>
        <p:sp>
          <p:nvSpPr>
            <p:cNvPr id="32783" name="Line 13"/>
            <p:cNvSpPr>
              <a:spLocks noChangeShapeType="1"/>
            </p:cNvSpPr>
            <p:nvPr/>
          </p:nvSpPr>
          <p:spPr bwMode="auto">
            <a:xfrm flipV="1">
              <a:off x="1717" y="3153"/>
              <a:ext cx="40" cy="138"/>
            </a:xfrm>
            <a:prstGeom prst="line">
              <a:avLst/>
            </a:prstGeom>
            <a:noFill/>
            <a:ln w="9525">
              <a:solidFill>
                <a:srgbClr val="FFCC66"/>
              </a:solidFill>
              <a:round/>
              <a:headEnd/>
              <a:tailEnd/>
            </a:ln>
          </p:spPr>
          <p:txBody>
            <a:bodyPr wrap="none" anchor="ctr"/>
            <a:lstStyle/>
            <a:p>
              <a:endParaRPr lang="en-US" dirty="0"/>
            </a:p>
          </p:txBody>
        </p:sp>
        <p:sp>
          <p:nvSpPr>
            <p:cNvPr id="32784" name="Line 14"/>
            <p:cNvSpPr>
              <a:spLocks noChangeShapeType="1"/>
            </p:cNvSpPr>
            <p:nvPr/>
          </p:nvSpPr>
          <p:spPr bwMode="auto">
            <a:xfrm flipV="1">
              <a:off x="1801" y="3213"/>
              <a:ext cx="70" cy="78"/>
            </a:xfrm>
            <a:prstGeom prst="line">
              <a:avLst/>
            </a:prstGeom>
            <a:noFill/>
            <a:ln w="9525">
              <a:solidFill>
                <a:srgbClr val="FFCC66"/>
              </a:solidFill>
              <a:round/>
              <a:headEnd/>
              <a:tailEnd/>
            </a:ln>
          </p:spPr>
          <p:txBody>
            <a:bodyPr wrap="none" anchor="ctr"/>
            <a:lstStyle/>
            <a:p>
              <a:endParaRPr lang="en-US" dirty="0"/>
            </a:p>
          </p:txBody>
        </p:sp>
        <p:sp>
          <p:nvSpPr>
            <p:cNvPr id="32785" name="Line 15"/>
            <p:cNvSpPr>
              <a:spLocks noChangeShapeType="1"/>
            </p:cNvSpPr>
            <p:nvPr/>
          </p:nvSpPr>
          <p:spPr bwMode="auto">
            <a:xfrm flipV="1">
              <a:off x="1837" y="3405"/>
              <a:ext cx="94" cy="54"/>
            </a:xfrm>
            <a:prstGeom prst="line">
              <a:avLst/>
            </a:prstGeom>
            <a:noFill/>
            <a:ln w="9525">
              <a:solidFill>
                <a:srgbClr val="FFCC66"/>
              </a:solidFill>
              <a:round/>
              <a:headEnd/>
              <a:tailEnd/>
            </a:ln>
          </p:spPr>
          <p:txBody>
            <a:bodyPr wrap="none" anchor="ctr"/>
            <a:lstStyle/>
            <a:p>
              <a:endParaRPr lang="en-US" dirty="0"/>
            </a:p>
          </p:txBody>
        </p:sp>
        <p:sp>
          <p:nvSpPr>
            <p:cNvPr id="32786" name="Freeform 16"/>
            <p:cNvSpPr>
              <a:spLocks/>
            </p:cNvSpPr>
            <p:nvPr/>
          </p:nvSpPr>
          <p:spPr bwMode="auto">
            <a:xfrm>
              <a:off x="1778" y="2721"/>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sp>
          <p:nvSpPr>
            <p:cNvPr id="32787" name="Freeform 17"/>
            <p:cNvSpPr>
              <a:spLocks/>
            </p:cNvSpPr>
            <p:nvPr/>
          </p:nvSpPr>
          <p:spPr bwMode="auto">
            <a:xfrm>
              <a:off x="1952" y="2481"/>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sp>
          <p:nvSpPr>
            <p:cNvPr id="32788" name="Freeform 18"/>
            <p:cNvSpPr>
              <a:spLocks/>
            </p:cNvSpPr>
            <p:nvPr/>
          </p:nvSpPr>
          <p:spPr bwMode="auto">
            <a:xfrm>
              <a:off x="1724" y="2277"/>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sp>
          <p:nvSpPr>
            <p:cNvPr id="32789" name="Freeform 19"/>
            <p:cNvSpPr>
              <a:spLocks/>
            </p:cNvSpPr>
            <p:nvPr/>
          </p:nvSpPr>
          <p:spPr bwMode="auto">
            <a:xfrm>
              <a:off x="1544" y="2439"/>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sp>
          <p:nvSpPr>
            <p:cNvPr id="32790" name="Freeform 20"/>
            <p:cNvSpPr>
              <a:spLocks/>
            </p:cNvSpPr>
            <p:nvPr/>
          </p:nvSpPr>
          <p:spPr bwMode="auto">
            <a:xfrm>
              <a:off x="2072" y="2253"/>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grpSp>
          <p:nvGrpSpPr>
            <p:cNvPr id="5" name="Group 21"/>
            <p:cNvGrpSpPr>
              <a:grpSpLocks/>
            </p:cNvGrpSpPr>
            <p:nvPr/>
          </p:nvGrpSpPr>
          <p:grpSpPr bwMode="auto">
            <a:xfrm>
              <a:off x="1600" y="2153"/>
              <a:ext cx="714" cy="1301"/>
              <a:chOff x="-493" y="2142"/>
              <a:chExt cx="212" cy="1301"/>
            </a:xfrm>
          </p:grpSpPr>
          <p:sp>
            <p:nvSpPr>
              <p:cNvPr id="32850" name="Freeform 22"/>
              <p:cNvSpPr>
                <a:spLocks/>
              </p:cNvSpPr>
              <p:nvPr/>
            </p:nvSpPr>
            <p:spPr bwMode="auto">
              <a:xfrm>
                <a:off x="-493" y="3389"/>
                <a:ext cx="212" cy="54"/>
              </a:xfrm>
              <a:custGeom>
                <a:avLst/>
                <a:gdLst>
                  <a:gd name="T0" fmla="*/ 1 w 364"/>
                  <a:gd name="T1" fmla="*/ 1 h 101"/>
                  <a:gd name="T2" fmla="*/ 1 w 364"/>
                  <a:gd name="T3" fmla="*/ 1 h 101"/>
                  <a:gd name="T4" fmla="*/ 1 w 364"/>
                  <a:gd name="T5" fmla="*/ 1 h 101"/>
                  <a:gd name="T6" fmla="*/ 1 w 364"/>
                  <a:gd name="T7" fmla="*/ 1 h 101"/>
                  <a:gd name="T8" fmla="*/ 1 w 364"/>
                  <a:gd name="T9" fmla="*/ 1 h 101"/>
                  <a:gd name="T10" fmla="*/ 1 w 364"/>
                  <a:gd name="T11" fmla="*/ 1 h 101"/>
                  <a:gd name="T12" fmla="*/ 1 w 364"/>
                  <a:gd name="T13" fmla="*/ 1 h 101"/>
                  <a:gd name="T14" fmla="*/ 1 w 364"/>
                  <a:gd name="T15" fmla="*/ 1 h 101"/>
                  <a:gd name="T16" fmla="*/ 1 w 364"/>
                  <a:gd name="T17" fmla="*/ 1 h 101"/>
                  <a:gd name="T18" fmla="*/ 1 w 364"/>
                  <a:gd name="T19" fmla="*/ 1 h 101"/>
                  <a:gd name="T20" fmla="*/ 1 w 364"/>
                  <a:gd name="T21" fmla="*/ 1 h 101"/>
                  <a:gd name="T22" fmla="*/ 1 w 364"/>
                  <a:gd name="T23" fmla="*/ 1 h 101"/>
                  <a:gd name="T24" fmla="*/ 1 w 364"/>
                  <a:gd name="T25" fmla="*/ 1 h 101"/>
                  <a:gd name="T26" fmla="*/ 1 w 364"/>
                  <a:gd name="T27" fmla="*/ 1 h 101"/>
                  <a:gd name="T28" fmla="*/ 1 w 364"/>
                  <a:gd name="T29" fmla="*/ 1 h 101"/>
                  <a:gd name="T30" fmla="*/ 1 w 364"/>
                  <a:gd name="T31" fmla="*/ 1 h 101"/>
                  <a:gd name="T32" fmla="*/ 1 w 364"/>
                  <a:gd name="T33" fmla="*/ 1 h 101"/>
                  <a:gd name="T34" fmla="*/ 1 w 364"/>
                  <a:gd name="T35" fmla="*/ 1 h 101"/>
                  <a:gd name="T36" fmla="*/ 1 w 364"/>
                  <a:gd name="T37" fmla="*/ 1 h 101"/>
                  <a:gd name="T38" fmla="*/ 1 w 364"/>
                  <a:gd name="T39" fmla="*/ 1 h 101"/>
                  <a:gd name="T40" fmla="*/ 1 w 364"/>
                  <a:gd name="T41" fmla="*/ 1 h 101"/>
                  <a:gd name="T42" fmla="*/ 1 w 364"/>
                  <a:gd name="T43" fmla="*/ 1 h 101"/>
                  <a:gd name="T44" fmla="*/ 1 w 364"/>
                  <a:gd name="T45" fmla="*/ 1 h 101"/>
                  <a:gd name="T46" fmla="*/ 1 w 364"/>
                  <a:gd name="T47" fmla="*/ 1 h 101"/>
                  <a:gd name="T48" fmla="*/ 1 w 364"/>
                  <a:gd name="T49" fmla="*/ 1 h 101"/>
                  <a:gd name="T50" fmla="*/ 1 w 364"/>
                  <a:gd name="T51" fmla="*/ 1 h 101"/>
                  <a:gd name="T52" fmla="*/ 0 w 364"/>
                  <a:gd name="T53" fmla="*/ 1 h 101"/>
                  <a:gd name="T54" fmla="*/ 1 w 364"/>
                  <a:gd name="T55" fmla="*/ 0 h 101"/>
                  <a:gd name="T56" fmla="*/ 1 w 364"/>
                  <a:gd name="T57" fmla="*/ 1 h 101"/>
                  <a:gd name="T58" fmla="*/ 1 w 364"/>
                  <a:gd name="T59" fmla="*/ 1 h 101"/>
                  <a:gd name="T60" fmla="*/ 1 w 364"/>
                  <a:gd name="T61" fmla="*/ 1 h 101"/>
                  <a:gd name="T62" fmla="*/ 1 w 364"/>
                  <a:gd name="T63" fmla="*/ 1 h 101"/>
                  <a:gd name="T64" fmla="*/ 1 w 364"/>
                  <a:gd name="T65" fmla="*/ 1 h 101"/>
                  <a:gd name="T66" fmla="*/ 1 w 364"/>
                  <a:gd name="T67" fmla="*/ 1 h 101"/>
                  <a:gd name="T68" fmla="*/ 1 w 364"/>
                  <a:gd name="T69" fmla="*/ 1 h 101"/>
                  <a:gd name="T70" fmla="*/ 1 w 364"/>
                  <a:gd name="T71" fmla="*/ 1 h 101"/>
                  <a:gd name="T72" fmla="*/ 1 w 364"/>
                  <a:gd name="T73" fmla="*/ 1 h 101"/>
                  <a:gd name="T74" fmla="*/ 1 w 364"/>
                  <a:gd name="T75" fmla="*/ 1 h 101"/>
                  <a:gd name="T76" fmla="*/ 1 w 364"/>
                  <a:gd name="T77" fmla="*/ 1 h 101"/>
                  <a:gd name="T78" fmla="*/ 1 w 364"/>
                  <a:gd name="T79" fmla="*/ 1 h 101"/>
                  <a:gd name="T80" fmla="*/ 1 w 364"/>
                  <a:gd name="T81" fmla="*/ 1 h 101"/>
                  <a:gd name="T82" fmla="*/ 1 w 364"/>
                  <a:gd name="T83" fmla="*/ 1 h 101"/>
                  <a:gd name="T84" fmla="*/ 1 w 364"/>
                  <a:gd name="T85" fmla="*/ 1 h 101"/>
                  <a:gd name="T86" fmla="*/ 1 w 364"/>
                  <a:gd name="T87" fmla="*/ 1 h 101"/>
                  <a:gd name="T88" fmla="*/ 1 w 364"/>
                  <a:gd name="T89" fmla="*/ 1 h 101"/>
                  <a:gd name="T90" fmla="*/ 1 w 364"/>
                  <a:gd name="T91" fmla="*/ 1 h 101"/>
                  <a:gd name="T92" fmla="*/ 1 w 364"/>
                  <a:gd name="T93" fmla="*/ 1 h 101"/>
                  <a:gd name="T94" fmla="*/ 1 w 364"/>
                  <a:gd name="T95" fmla="*/ 1 h 101"/>
                  <a:gd name="T96" fmla="*/ 1 w 364"/>
                  <a:gd name="T97" fmla="*/ 1 h 101"/>
                  <a:gd name="T98" fmla="*/ 1 w 364"/>
                  <a:gd name="T99" fmla="*/ 1 h 101"/>
                  <a:gd name="T100" fmla="*/ 1 w 364"/>
                  <a:gd name="T101" fmla="*/ 1 h 101"/>
                  <a:gd name="T102" fmla="*/ 1 w 364"/>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1" name="Freeform 23"/>
              <p:cNvSpPr>
                <a:spLocks/>
              </p:cNvSpPr>
              <p:nvPr/>
            </p:nvSpPr>
            <p:spPr bwMode="auto">
              <a:xfrm>
                <a:off x="-478" y="3212"/>
                <a:ext cx="180" cy="43"/>
              </a:xfrm>
              <a:custGeom>
                <a:avLst/>
                <a:gdLst>
                  <a:gd name="T0" fmla="*/ 1 w 323"/>
                  <a:gd name="T1" fmla="*/ 1 h 84"/>
                  <a:gd name="T2" fmla="*/ 1 w 323"/>
                  <a:gd name="T3" fmla="*/ 1 h 84"/>
                  <a:gd name="T4" fmla="*/ 1 w 323"/>
                  <a:gd name="T5" fmla="*/ 1 h 84"/>
                  <a:gd name="T6" fmla="*/ 1 w 323"/>
                  <a:gd name="T7" fmla="*/ 1 h 84"/>
                  <a:gd name="T8" fmla="*/ 1 w 323"/>
                  <a:gd name="T9" fmla="*/ 1 h 84"/>
                  <a:gd name="T10" fmla="*/ 1 w 323"/>
                  <a:gd name="T11" fmla="*/ 1 h 84"/>
                  <a:gd name="T12" fmla="*/ 1 w 323"/>
                  <a:gd name="T13" fmla="*/ 1 h 84"/>
                  <a:gd name="T14" fmla="*/ 1 w 323"/>
                  <a:gd name="T15" fmla="*/ 1 h 84"/>
                  <a:gd name="T16" fmla="*/ 1 w 323"/>
                  <a:gd name="T17" fmla="*/ 1 h 84"/>
                  <a:gd name="T18" fmla="*/ 1 w 323"/>
                  <a:gd name="T19" fmla="*/ 1 h 84"/>
                  <a:gd name="T20" fmla="*/ 1 w 323"/>
                  <a:gd name="T21" fmla="*/ 1 h 84"/>
                  <a:gd name="T22" fmla="*/ 1 w 323"/>
                  <a:gd name="T23" fmla="*/ 1 h 84"/>
                  <a:gd name="T24" fmla="*/ 1 w 323"/>
                  <a:gd name="T25" fmla="*/ 1 h 84"/>
                  <a:gd name="T26" fmla="*/ 1 w 323"/>
                  <a:gd name="T27" fmla="*/ 1 h 84"/>
                  <a:gd name="T28" fmla="*/ 1 w 323"/>
                  <a:gd name="T29" fmla="*/ 1 h 84"/>
                  <a:gd name="T30" fmla="*/ 1 w 323"/>
                  <a:gd name="T31" fmla="*/ 1 h 84"/>
                  <a:gd name="T32" fmla="*/ 1 w 323"/>
                  <a:gd name="T33" fmla="*/ 1 h 84"/>
                  <a:gd name="T34" fmla="*/ 1 w 323"/>
                  <a:gd name="T35" fmla="*/ 1 h 84"/>
                  <a:gd name="T36" fmla="*/ 1 w 323"/>
                  <a:gd name="T37" fmla="*/ 1 h 84"/>
                  <a:gd name="T38" fmla="*/ 1 w 323"/>
                  <a:gd name="T39" fmla="*/ 1 h 84"/>
                  <a:gd name="T40" fmla="*/ 1 w 323"/>
                  <a:gd name="T41" fmla="*/ 1 h 84"/>
                  <a:gd name="T42" fmla="*/ 1 w 323"/>
                  <a:gd name="T43" fmla="*/ 1 h 84"/>
                  <a:gd name="T44" fmla="*/ 0 w 323"/>
                  <a:gd name="T45" fmla="*/ 1 h 84"/>
                  <a:gd name="T46" fmla="*/ 1 w 323"/>
                  <a:gd name="T47" fmla="*/ 0 h 84"/>
                  <a:gd name="T48" fmla="*/ 1 w 323"/>
                  <a:gd name="T49" fmla="*/ 1 h 84"/>
                  <a:gd name="T50" fmla="*/ 1 w 323"/>
                  <a:gd name="T51" fmla="*/ 1 h 84"/>
                  <a:gd name="T52" fmla="*/ 1 w 323"/>
                  <a:gd name="T53" fmla="*/ 1 h 84"/>
                  <a:gd name="T54" fmla="*/ 1 w 323"/>
                  <a:gd name="T55" fmla="*/ 1 h 84"/>
                  <a:gd name="T56" fmla="*/ 1 w 323"/>
                  <a:gd name="T57" fmla="*/ 1 h 84"/>
                  <a:gd name="T58" fmla="*/ 1 w 323"/>
                  <a:gd name="T59" fmla="*/ 1 h 84"/>
                  <a:gd name="T60" fmla="*/ 1 w 323"/>
                  <a:gd name="T61" fmla="*/ 1 h 84"/>
                  <a:gd name="T62" fmla="*/ 1 w 323"/>
                  <a:gd name="T63" fmla="*/ 1 h 84"/>
                  <a:gd name="T64" fmla="*/ 1 w 323"/>
                  <a:gd name="T65" fmla="*/ 1 h 84"/>
                  <a:gd name="T66" fmla="*/ 1 w 323"/>
                  <a:gd name="T67" fmla="*/ 1 h 84"/>
                  <a:gd name="T68" fmla="*/ 1 w 323"/>
                  <a:gd name="T69" fmla="*/ 1 h 84"/>
                  <a:gd name="T70" fmla="*/ 1 w 323"/>
                  <a:gd name="T71" fmla="*/ 1 h 84"/>
                  <a:gd name="T72" fmla="*/ 1 w 323"/>
                  <a:gd name="T73" fmla="*/ 1 h 84"/>
                  <a:gd name="T74" fmla="*/ 1 w 323"/>
                  <a:gd name="T75" fmla="*/ 1 h 84"/>
                  <a:gd name="T76" fmla="*/ 1 w 323"/>
                  <a:gd name="T77" fmla="*/ 1 h 84"/>
                  <a:gd name="T78" fmla="*/ 1 w 323"/>
                  <a:gd name="T79" fmla="*/ 1 h 84"/>
                  <a:gd name="T80" fmla="*/ 1 w 323"/>
                  <a:gd name="T81" fmla="*/ 1 h 84"/>
                  <a:gd name="T82" fmla="*/ 1 w 323"/>
                  <a:gd name="T83" fmla="*/ 1 h 84"/>
                  <a:gd name="T84" fmla="*/ 1 w 323"/>
                  <a:gd name="T85" fmla="*/ 1 h 84"/>
                  <a:gd name="T86" fmla="*/ 1 w 323"/>
                  <a:gd name="T87" fmla="*/ 1 h 84"/>
                  <a:gd name="T88" fmla="*/ 1 w 323"/>
                  <a:gd name="T89" fmla="*/ 1 h 84"/>
                  <a:gd name="T90" fmla="*/ 1 w 323"/>
                  <a:gd name="T91" fmla="*/ 1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3"/>
                  <a:gd name="T139" fmla="*/ 0 h 84"/>
                  <a:gd name="T140" fmla="*/ 323 w 323"/>
                  <a:gd name="T141" fmla="*/ 84 h 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3" h="84">
                    <a:moveTo>
                      <a:pt x="322" y="45"/>
                    </a:moveTo>
                    <a:lnTo>
                      <a:pt x="308" y="52"/>
                    </a:lnTo>
                    <a:lnTo>
                      <a:pt x="296" y="58"/>
                    </a:lnTo>
                    <a:lnTo>
                      <a:pt x="283" y="64"/>
                    </a:lnTo>
                    <a:lnTo>
                      <a:pt x="269" y="68"/>
                    </a:lnTo>
                    <a:lnTo>
                      <a:pt x="254" y="73"/>
                    </a:lnTo>
                    <a:lnTo>
                      <a:pt x="237" y="76"/>
                    </a:lnTo>
                    <a:lnTo>
                      <a:pt x="224" y="79"/>
                    </a:lnTo>
                    <a:lnTo>
                      <a:pt x="207" y="81"/>
                    </a:lnTo>
                    <a:lnTo>
                      <a:pt x="194" y="82"/>
                    </a:lnTo>
                    <a:lnTo>
                      <a:pt x="176" y="83"/>
                    </a:lnTo>
                    <a:lnTo>
                      <a:pt x="158" y="83"/>
                    </a:lnTo>
                    <a:lnTo>
                      <a:pt x="140" y="82"/>
                    </a:lnTo>
                    <a:lnTo>
                      <a:pt x="126" y="80"/>
                    </a:lnTo>
                    <a:lnTo>
                      <a:pt x="114" y="79"/>
                    </a:lnTo>
                    <a:lnTo>
                      <a:pt x="98" y="75"/>
                    </a:lnTo>
                    <a:lnTo>
                      <a:pt x="84" y="72"/>
                    </a:lnTo>
                    <a:lnTo>
                      <a:pt x="68" y="67"/>
                    </a:lnTo>
                    <a:lnTo>
                      <a:pt x="52" y="61"/>
                    </a:lnTo>
                    <a:lnTo>
                      <a:pt x="38" y="55"/>
                    </a:lnTo>
                    <a:lnTo>
                      <a:pt x="25" y="49"/>
                    </a:lnTo>
                    <a:lnTo>
                      <a:pt x="11" y="41"/>
                    </a:lnTo>
                    <a:lnTo>
                      <a:pt x="0" y="33"/>
                    </a:lnTo>
                    <a:lnTo>
                      <a:pt x="9" y="0"/>
                    </a:lnTo>
                    <a:lnTo>
                      <a:pt x="12" y="4"/>
                    </a:lnTo>
                    <a:lnTo>
                      <a:pt x="25" y="13"/>
                    </a:lnTo>
                    <a:lnTo>
                      <a:pt x="40" y="19"/>
                    </a:lnTo>
                    <a:lnTo>
                      <a:pt x="56" y="27"/>
                    </a:lnTo>
                    <a:lnTo>
                      <a:pt x="71" y="32"/>
                    </a:lnTo>
                    <a:lnTo>
                      <a:pt x="86" y="37"/>
                    </a:lnTo>
                    <a:lnTo>
                      <a:pt x="103" y="41"/>
                    </a:lnTo>
                    <a:lnTo>
                      <a:pt x="118" y="44"/>
                    </a:lnTo>
                    <a:lnTo>
                      <a:pt x="134" y="46"/>
                    </a:lnTo>
                    <a:lnTo>
                      <a:pt x="150" y="47"/>
                    </a:lnTo>
                    <a:lnTo>
                      <a:pt x="162" y="48"/>
                    </a:lnTo>
                    <a:lnTo>
                      <a:pt x="179" y="47"/>
                    </a:lnTo>
                    <a:lnTo>
                      <a:pt x="196" y="47"/>
                    </a:lnTo>
                    <a:lnTo>
                      <a:pt x="212" y="45"/>
                    </a:lnTo>
                    <a:lnTo>
                      <a:pt x="228" y="42"/>
                    </a:lnTo>
                    <a:lnTo>
                      <a:pt x="245" y="38"/>
                    </a:lnTo>
                    <a:lnTo>
                      <a:pt x="260" y="34"/>
                    </a:lnTo>
                    <a:lnTo>
                      <a:pt x="276" y="29"/>
                    </a:lnTo>
                    <a:lnTo>
                      <a:pt x="291" y="23"/>
                    </a:lnTo>
                    <a:lnTo>
                      <a:pt x="307" y="15"/>
                    </a:lnTo>
                    <a:lnTo>
                      <a:pt x="314" y="9"/>
                    </a:lnTo>
                    <a:lnTo>
                      <a:pt x="322" y="45"/>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2" name="Freeform 24"/>
              <p:cNvSpPr>
                <a:spLocks/>
              </p:cNvSpPr>
              <p:nvPr/>
            </p:nvSpPr>
            <p:spPr bwMode="auto">
              <a:xfrm flipH="1">
                <a:off x="-454" y="3030"/>
                <a:ext cx="136" cy="30"/>
              </a:xfrm>
              <a:custGeom>
                <a:avLst/>
                <a:gdLst>
                  <a:gd name="T0" fmla="*/ 0 w 284"/>
                  <a:gd name="T1" fmla="*/ 0 h 71"/>
                  <a:gd name="T2" fmla="*/ 0 w 284"/>
                  <a:gd name="T3" fmla="*/ 0 h 71"/>
                  <a:gd name="T4" fmla="*/ 0 w 284"/>
                  <a:gd name="T5" fmla="*/ 0 h 71"/>
                  <a:gd name="T6" fmla="*/ 0 w 284"/>
                  <a:gd name="T7" fmla="*/ 0 h 71"/>
                  <a:gd name="T8" fmla="*/ 0 w 284"/>
                  <a:gd name="T9" fmla="*/ 0 h 71"/>
                  <a:gd name="T10" fmla="*/ 0 w 284"/>
                  <a:gd name="T11" fmla="*/ 0 h 71"/>
                  <a:gd name="T12" fmla="*/ 0 w 284"/>
                  <a:gd name="T13" fmla="*/ 0 h 71"/>
                  <a:gd name="T14" fmla="*/ 0 w 284"/>
                  <a:gd name="T15" fmla="*/ 0 h 71"/>
                  <a:gd name="T16" fmla="*/ 0 w 284"/>
                  <a:gd name="T17" fmla="*/ 0 h 71"/>
                  <a:gd name="T18" fmla="*/ 0 w 284"/>
                  <a:gd name="T19" fmla="*/ 0 h 71"/>
                  <a:gd name="T20" fmla="*/ 0 w 284"/>
                  <a:gd name="T21" fmla="*/ 0 h 71"/>
                  <a:gd name="T22" fmla="*/ 0 w 284"/>
                  <a:gd name="T23" fmla="*/ 0 h 71"/>
                  <a:gd name="T24" fmla="*/ 0 w 284"/>
                  <a:gd name="T25" fmla="*/ 0 h 71"/>
                  <a:gd name="T26" fmla="*/ 0 w 284"/>
                  <a:gd name="T27" fmla="*/ 0 h 71"/>
                  <a:gd name="T28" fmla="*/ 0 w 284"/>
                  <a:gd name="T29" fmla="*/ 0 h 71"/>
                  <a:gd name="T30" fmla="*/ 0 w 284"/>
                  <a:gd name="T31" fmla="*/ 0 h 71"/>
                  <a:gd name="T32" fmla="*/ 0 w 284"/>
                  <a:gd name="T33" fmla="*/ 0 h 71"/>
                  <a:gd name="T34" fmla="*/ 0 w 284"/>
                  <a:gd name="T35" fmla="*/ 0 h 71"/>
                  <a:gd name="T36" fmla="*/ 0 w 284"/>
                  <a:gd name="T37" fmla="*/ 0 h 71"/>
                  <a:gd name="T38" fmla="*/ 0 w 284"/>
                  <a:gd name="T39" fmla="*/ 0 h 71"/>
                  <a:gd name="T40" fmla="*/ 0 w 284"/>
                  <a:gd name="T41" fmla="*/ 0 h 71"/>
                  <a:gd name="T42" fmla="*/ 0 w 284"/>
                  <a:gd name="T43" fmla="*/ 0 h 71"/>
                  <a:gd name="T44" fmla="*/ 0 w 284"/>
                  <a:gd name="T45" fmla="*/ 0 h 71"/>
                  <a:gd name="T46" fmla="*/ 0 w 284"/>
                  <a:gd name="T47" fmla="*/ 0 h 71"/>
                  <a:gd name="T48" fmla="*/ 0 w 284"/>
                  <a:gd name="T49" fmla="*/ 0 h 71"/>
                  <a:gd name="T50" fmla="*/ 0 w 284"/>
                  <a:gd name="T51" fmla="*/ 0 h 71"/>
                  <a:gd name="T52" fmla="*/ 0 w 284"/>
                  <a:gd name="T53" fmla="*/ 0 h 71"/>
                  <a:gd name="T54" fmla="*/ 0 w 284"/>
                  <a:gd name="T55" fmla="*/ 0 h 71"/>
                  <a:gd name="T56" fmla="*/ 0 w 284"/>
                  <a:gd name="T57" fmla="*/ 0 h 71"/>
                  <a:gd name="T58" fmla="*/ 0 w 284"/>
                  <a:gd name="T59" fmla="*/ 0 h 71"/>
                  <a:gd name="T60" fmla="*/ 0 w 284"/>
                  <a:gd name="T61" fmla="*/ 0 h 71"/>
                  <a:gd name="T62" fmla="*/ 0 w 284"/>
                  <a:gd name="T63" fmla="*/ 0 h 71"/>
                  <a:gd name="T64" fmla="*/ 0 w 284"/>
                  <a:gd name="T65" fmla="*/ 0 h 71"/>
                  <a:gd name="T66" fmla="*/ 0 w 284"/>
                  <a:gd name="T67" fmla="*/ 0 h 71"/>
                  <a:gd name="T68" fmla="*/ 0 w 284"/>
                  <a:gd name="T69" fmla="*/ 0 h 71"/>
                  <a:gd name="T70" fmla="*/ 0 w 284"/>
                  <a:gd name="T71" fmla="*/ 0 h 71"/>
                  <a:gd name="T72" fmla="*/ 0 w 284"/>
                  <a:gd name="T73" fmla="*/ 0 h 71"/>
                  <a:gd name="T74" fmla="*/ 0 w 284"/>
                  <a:gd name="T75" fmla="*/ 0 h 71"/>
                  <a:gd name="T76" fmla="*/ 0 w 284"/>
                  <a:gd name="T77" fmla="*/ 0 h 71"/>
                  <a:gd name="T78" fmla="*/ 0 w 284"/>
                  <a:gd name="T79" fmla="*/ 0 h 71"/>
                  <a:gd name="T80" fmla="*/ 0 w 284"/>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
                  <a:gd name="T124" fmla="*/ 0 h 71"/>
                  <a:gd name="T125" fmla="*/ 284 w 284"/>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 h="71">
                    <a:moveTo>
                      <a:pt x="275" y="45"/>
                    </a:moveTo>
                    <a:lnTo>
                      <a:pt x="263" y="51"/>
                    </a:lnTo>
                    <a:lnTo>
                      <a:pt x="249" y="55"/>
                    </a:lnTo>
                    <a:lnTo>
                      <a:pt x="234" y="60"/>
                    </a:lnTo>
                    <a:lnTo>
                      <a:pt x="217" y="63"/>
                    </a:lnTo>
                    <a:lnTo>
                      <a:pt x="203" y="66"/>
                    </a:lnTo>
                    <a:lnTo>
                      <a:pt x="187" y="68"/>
                    </a:lnTo>
                    <a:lnTo>
                      <a:pt x="173" y="69"/>
                    </a:lnTo>
                    <a:lnTo>
                      <a:pt x="156" y="70"/>
                    </a:lnTo>
                    <a:lnTo>
                      <a:pt x="136" y="70"/>
                    </a:lnTo>
                    <a:lnTo>
                      <a:pt x="120" y="69"/>
                    </a:lnTo>
                    <a:lnTo>
                      <a:pt x="106" y="67"/>
                    </a:lnTo>
                    <a:lnTo>
                      <a:pt x="93" y="66"/>
                    </a:lnTo>
                    <a:lnTo>
                      <a:pt x="77" y="62"/>
                    </a:lnTo>
                    <a:lnTo>
                      <a:pt x="63" y="59"/>
                    </a:lnTo>
                    <a:lnTo>
                      <a:pt x="47" y="54"/>
                    </a:lnTo>
                    <a:lnTo>
                      <a:pt x="32" y="49"/>
                    </a:lnTo>
                    <a:lnTo>
                      <a:pt x="17" y="42"/>
                    </a:lnTo>
                    <a:lnTo>
                      <a:pt x="4" y="36"/>
                    </a:lnTo>
                    <a:lnTo>
                      <a:pt x="0" y="33"/>
                    </a:lnTo>
                    <a:lnTo>
                      <a:pt x="8" y="0"/>
                    </a:lnTo>
                    <a:lnTo>
                      <a:pt x="19" y="7"/>
                    </a:lnTo>
                    <a:lnTo>
                      <a:pt x="35" y="15"/>
                    </a:lnTo>
                    <a:lnTo>
                      <a:pt x="50" y="20"/>
                    </a:lnTo>
                    <a:lnTo>
                      <a:pt x="65" y="24"/>
                    </a:lnTo>
                    <a:lnTo>
                      <a:pt x="82" y="28"/>
                    </a:lnTo>
                    <a:lnTo>
                      <a:pt x="98" y="31"/>
                    </a:lnTo>
                    <a:lnTo>
                      <a:pt x="113" y="33"/>
                    </a:lnTo>
                    <a:lnTo>
                      <a:pt x="129" y="34"/>
                    </a:lnTo>
                    <a:lnTo>
                      <a:pt x="142" y="35"/>
                    </a:lnTo>
                    <a:lnTo>
                      <a:pt x="158" y="35"/>
                    </a:lnTo>
                    <a:lnTo>
                      <a:pt x="175" y="34"/>
                    </a:lnTo>
                    <a:lnTo>
                      <a:pt x="191" y="32"/>
                    </a:lnTo>
                    <a:lnTo>
                      <a:pt x="207" y="30"/>
                    </a:lnTo>
                    <a:lnTo>
                      <a:pt x="224" y="26"/>
                    </a:lnTo>
                    <a:lnTo>
                      <a:pt x="240" y="21"/>
                    </a:lnTo>
                    <a:lnTo>
                      <a:pt x="256" y="17"/>
                    </a:lnTo>
                    <a:lnTo>
                      <a:pt x="270" y="10"/>
                    </a:lnTo>
                    <a:lnTo>
                      <a:pt x="274" y="8"/>
                    </a:lnTo>
                    <a:lnTo>
                      <a:pt x="283" y="42"/>
                    </a:lnTo>
                    <a:lnTo>
                      <a:pt x="275" y="45"/>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3" name="Freeform 25"/>
              <p:cNvSpPr>
                <a:spLocks/>
              </p:cNvSpPr>
              <p:nvPr/>
            </p:nvSpPr>
            <p:spPr bwMode="auto">
              <a:xfrm>
                <a:off x="-445" y="2854"/>
                <a:ext cx="119" cy="26"/>
              </a:xfrm>
              <a:custGeom>
                <a:avLst/>
                <a:gdLst>
                  <a:gd name="T0" fmla="*/ 0 w 248"/>
                  <a:gd name="T1" fmla="*/ 0 h 61"/>
                  <a:gd name="T2" fmla="*/ 0 w 248"/>
                  <a:gd name="T3" fmla="*/ 0 h 61"/>
                  <a:gd name="T4" fmla="*/ 0 w 248"/>
                  <a:gd name="T5" fmla="*/ 0 h 61"/>
                  <a:gd name="T6" fmla="*/ 0 w 248"/>
                  <a:gd name="T7" fmla="*/ 0 h 61"/>
                  <a:gd name="T8" fmla="*/ 0 w 248"/>
                  <a:gd name="T9" fmla="*/ 0 h 61"/>
                  <a:gd name="T10" fmla="*/ 0 w 248"/>
                  <a:gd name="T11" fmla="*/ 0 h 61"/>
                  <a:gd name="T12" fmla="*/ 0 w 248"/>
                  <a:gd name="T13" fmla="*/ 0 h 61"/>
                  <a:gd name="T14" fmla="*/ 0 w 248"/>
                  <a:gd name="T15" fmla="*/ 0 h 61"/>
                  <a:gd name="T16" fmla="*/ 0 w 248"/>
                  <a:gd name="T17" fmla="*/ 0 h 61"/>
                  <a:gd name="T18" fmla="*/ 0 w 248"/>
                  <a:gd name="T19" fmla="*/ 0 h 61"/>
                  <a:gd name="T20" fmla="*/ 0 w 248"/>
                  <a:gd name="T21" fmla="*/ 0 h 61"/>
                  <a:gd name="T22" fmla="*/ 0 w 248"/>
                  <a:gd name="T23" fmla="*/ 0 h 61"/>
                  <a:gd name="T24" fmla="*/ 0 w 248"/>
                  <a:gd name="T25" fmla="*/ 0 h 61"/>
                  <a:gd name="T26" fmla="*/ 0 w 248"/>
                  <a:gd name="T27" fmla="*/ 0 h 61"/>
                  <a:gd name="T28" fmla="*/ 0 w 248"/>
                  <a:gd name="T29" fmla="*/ 0 h 61"/>
                  <a:gd name="T30" fmla="*/ 0 w 248"/>
                  <a:gd name="T31" fmla="*/ 0 h 61"/>
                  <a:gd name="T32" fmla="*/ 0 w 248"/>
                  <a:gd name="T33" fmla="*/ 0 h 61"/>
                  <a:gd name="T34" fmla="*/ 0 w 248"/>
                  <a:gd name="T35" fmla="*/ 0 h 61"/>
                  <a:gd name="T36" fmla="*/ 0 w 248"/>
                  <a:gd name="T37" fmla="*/ 0 h 61"/>
                  <a:gd name="T38" fmla="*/ 0 w 248"/>
                  <a:gd name="T39" fmla="*/ 0 h 61"/>
                  <a:gd name="T40" fmla="*/ 0 w 248"/>
                  <a:gd name="T41" fmla="*/ 0 h 61"/>
                  <a:gd name="T42" fmla="*/ 0 w 248"/>
                  <a:gd name="T43" fmla="*/ 0 h 61"/>
                  <a:gd name="T44" fmla="*/ 0 w 248"/>
                  <a:gd name="T45" fmla="*/ 0 h 61"/>
                  <a:gd name="T46" fmla="*/ 0 w 248"/>
                  <a:gd name="T47" fmla="*/ 0 h 61"/>
                  <a:gd name="T48" fmla="*/ 0 w 248"/>
                  <a:gd name="T49" fmla="*/ 0 h 61"/>
                  <a:gd name="T50" fmla="*/ 0 w 248"/>
                  <a:gd name="T51" fmla="*/ 0 h 61"/>
                  <a:gd name="T52" fmla="*/ 0 w 248"/>
                  <a:gd name="T53" fmla="*/ 0 h 61"/>
                  <a:gd name="T54" fmla="*/ 0 w 248"/>
                  <a:gd name="T55" fmla="*/ 0 h 61"/>
                  <a:gd name="T56" fmla="*/ 0 w 248"/>
                  <a:gd name="T57" fmla="*/ 0 h 61"/>
                  <a:gd name="T58" fmla="*/ 0 w 248"/>
                  <a:gd name="T59" fmla="*/ 0 h 61"/>
                  <a:gd name="T60" fmla="*/ 0 w 248"/>
                  <a:gd name="T61" fmla="*/ 0 h 61"/>
                  <a:gd name="T62" fmla="*/ 0 w 248"/>
                  <a:gd name="T63" fmla="*/ 0 h 61"/>
                  <a:gd name="T64" fmla="*/ 0 w 248"/>
                  <a:gd name="T65" fmla="*/ 0 h 61"/>
                  <a:gd name="T66" fmla="*/ 0 w 248"/>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8"/>
                  <a:gd name="T103" fmla="*/ 0 h 61"/>
                  <a:gd name="T104" fmla="*/ 248 w 248"/>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8" h="61">
                    <a:moveTo>
                      <a:pt x="247" y="41"/>
                    </a:moveTo>
                    <a:lnTo>
                      <a:pt x="233" y="46"/>
                    </a:lnTo>
                    <a:lnTo>
                      <a:pt x="218" y="50"/>
                    </a:lnTo>
                    <a:lnTo>
                      <a:pt x="201" y="53"/>
                    </a:lnTo>
                    <a:lnTo>
                      <a:pt x="187" y="56"/>
                    </a:lnTo>
                    <a:lnTo>
                      <a:pt x="171" y="58"/>
                    </a:lnTo>
                    <a:lnTo>
                      <a:pt x="157" y="59"/>
                    </a:lnTo>
                    <a:lnTo>
                      <a:pt x="139" y="60"/>
                    </a:lnTo>
                    <a:lnTo>
                      <a:pt x="121" y="60"/>
                    </a:lnTo>
                    <a:lnTo>
                      <a:pt x="103" y="59"/>
                    </a:lnTo>
                    <a:lnTo>
                      <a:pt x="89" y="57"/>
                    </a:lnTo>
                    <a:lnTo>
                      <a:pt x="76" y="56"/>
                    </a:lnTo>
                    <a:lnTo>
                      <a:pt x="60" y="52"/>
                    </a:lnTo>
                    <a:lnTo>
                      <a:pt x="46" y="49"/>
                    </a:lnTo>
                    <a:lnTo>
                      <a:pt x="30" y="44"/>
                    </a:lnTo>
                    <a:lnTo>
                      <a:pt x="15" y="39"/>
                    </a:lnTo>
                    <a:lnTo>
                      <a:pt x="0" y="33"/>
                    </a:lnTo>
                    <a:lnTo>
                      <a:pt x="8" y="0"/>
                    </a:lnTo>
                    <a:lnTo>
                      <a:pt x="18" y="6"/>
                    </a:lnTo>
                    <a:lnTo>
                      <a:pt x="33" y="11"/>
                    </a:lnTo>
                    <a:lnTo>
                      <a:pt x="48" y="15"/>
                    </a:lnTo>
                    <a:lnTo>
                      <a:pt x="65" y="19"/>
                    </a:lnTo>
                    <a:lnTo>
                      <a:pt x="81" y="22"/>
                    </a:lnTo>
                    <a:lnTo>
                      <a:pt x="97" y="24"/>
                    </a:lnTo>
                    <a:lnTo>
                      <a:pt x="112" y="25"/>
                    </a:lnTo>
                    <a:lnTo>
                      <a:pt x="125" y="26"/>
                    </a:lnTo>
                    <a:lnTo>
                      <a:pt x="142" y="25"/>
                    </a:lnTo>
                    <a:lnTo>
                      <a:pt x="159" y="25"/>
                    </a:lnTo>
                    <a:lnTo>
                      <a:pt x="175" y="23"/>
                    </a:lnTo>
                    <a:lnTo>
                      <a:pt x="191" y="21"/>
                    </a:lnTo>
                    <a:lnTo>
                      <a:pt x="208" y="17"/>
                    </a:lnTo>
                    <a:lnTo>
                      <a:pt x="224" y="12"/>
                    </a:lnTo>
                    <a:lnTo>
                      <a:pt x="238" y="7"/>
                    </a:lnTo>
                    <a:lnTo>
                      <a:pt x="247" y="41"/>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4" name="Freeform 26"/>
              <p:cNvSpPr>
                <a:spLocks/>
              </p:cNvSpPr>
              <p:nvPr/>
            </p:nvSpPr>
            <p:spPr bwMode="auto">
              <a:xfrm>
                <a:off x="-434" y="2670"/>
                <a:ext cx="95" cy="22"/>
              </a:xfrm>
              <a:custGeom>
                <a:avLst/>
                <a:gdLst>
                  <a:gd name="T0" fmla="*/ 0 w 209"/>
                  <a:gd name="T1" fmla="*/ 0 h 52"/>
                  <a:gd name="T2" fmla="*/ 0 w 209"/>
                  <a:gd name="T3" fmla="*/ 0 h 52"/>
                  <a:gd name="T4" fmla="*/ 0 w 209"/>
                  <a:gd name="T5" fmla="*/ 0 h 52"/>
                  <a:gd name="T6" fmla="*/ 0 w 209"/>
                  <a:gd name="T7" fmla="*/ 0 h 52"/>
                  <a:gd name="T8" fmla="*/ 0 w 209"/>
                  <a:gd name="T9" fmla="*/ 0 h 52"/>
                  <a:gd name="T10" fmla="*/ 0 w 209"/>
                  <a:gd name="T11" fmla="*/ 0 h 52"/>
                  <a:gd name="T12" fmla="*/ 0 w 209"/>
                  <a:gd name="T13" fmla="*/ 0 h 52"/>
                  <a:gd name="T14" fmla="*/ 0 w 209"/>
                  <a:gd name="T15" fmla="*/ 0 h 52"/>
                  <a:gd name="T16" fmla="*/ 0 w 209"/>
                  <a:gd name="T17" fmla="*/ 0 h 52"/>
                  <a:gd name="T18" fmla="*/ 0 w 209"/>
                  <a:gd name="T19" fmla="*/ 0 h 52"/>
                  <a:gd name="T20" fmla="*/ 0 w 209"/>
                  <a:gd name="T21" fmla="*/ 0 h 52"/>
                  <a:gd name="T22" fmla="*/ 0 w 209"/>
                  <a:gd name="T23" fmla="*/ 0 h 52"/>
                  <a:gd name="T24" fmla="*/ 0 w 209"/>
                  <a:gd name="T25" fmla="*/ 0 h 52"/>
                  <a:gd name="T26" fmla="*/ 0 w 209"/>
                  <a:gd name="T27" fmla="*/ 0 h 52"/>
                  <a:gd name="T28" fmla="*/ 0 w 209"/>
                  <a:gd name="T29" fmla="*/ 0 h 52"/>
                  <a:gd name="T30" fmla="*/ 0 w 209"/>
                  <a:gd name="T31" fmla="*/ 0 h 52"/>
                  <a:gd name="T32" fmla="*/ 0 w 209"/>
                  <a:gd name="T33" fmla="*/ 0 h 52"/>
                  <a:gd name="T34" fmla="*/ 0 w 209"/>
                  <a:gd name="T35" fmla="*/ 0 h 52"/>
                  <a:gd name="T36" fmla="*/ 0 w 209"/>
                  <a:gd name="T37" fmla="*/ 0 h 52"/>
                  <a:gd name="T38" fmla="*/ 0 w 209"/>
                  <a:gd name="T39" fmla="*/ 0 h 52"/>
                  <a:gd name="T40" fmla="*/ 0 w 209"/>
                  <a:gd name="T41" fmla="*/ 0 h 52"/>
                  <a:gd name="T42" fmla="*/ 0 w 209"/>
                  <a:gd name="T43" fmla="*/ 0 h 52"/>
                  <a:gd name="T44" fmla="*/ 0 w 209"/>
                  <a:gd name="T45" fmla="*/ 0 h 52"/>
                  <a:gd name="T46" fmla="*/ 0 w 209"/>
                  <a:gd name="T47" fmla="*/ 0 h 52"/>
                  <a:gd name="T48" fmla="*/ 0 w 209"/>
                  <a:gd name="T49" fmla="*/ 0 h 52"/>
                  <a:gd name="T50" fmla="*/ 0 w 209"/>
                  <a:gd name="T51" fmla="*/ 0 h 52"/>
                  <a:gd name="T52" fmla="*/ 0 w 209"/>
                  <a:gd name="T53" fmla="*/ 0 h 52"/>
                  <a:gd name="T54" fmla="*/ 0 w 209"/>
                  <a:gd name="T55" fmla="*/ 0 h 52"/>
                  <a:gd name="T56" fmla="*/ 0 w 209"/>
                  <a:gd name="T57" fmla="*/ 0 h 52"/>
                  <a:gd name="T58" fmla="*/ 0 w 209"/>
                  <a:gd name="T59" fmla="*/ 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9"/>
                  <a:gd name="T91" fmla="*/ 0 h 52"/>
                  <a:gd name="T92" fmla="*/ 209 w 209"/>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9" h="52">
                    <a:moveTo>
                      <a:pt x="208" y="36"/>
                    </a:moveTo>
                    <a:lnTo>
                      <a:pt x="197" y="41"/>
                    </a:lnTo>
                    <a:lnTo>
                      <a:pt x="180" y="45"/>
                    </a:lnTo>
                    <a:lnTo>
                      <a:pt x="166" y="47"/>
                    </a:lnTo>
                    <a:lnTo>
                      <a:pt x="150" y="49"/>
                    </a:lnTo>
                    <a:lnTo>
                      <a:pt x="136" y="50"/>
                    </a:lnTo>
                    <a:lnTo>
                      <a:pt x="118" y="51"/>
                    </a:lnTo>
                    <a:lnTo>
                      <a:pt x="101" y="51"/>
                    </a:lnTo>
                    <a:lnTo>
                      <a:pt x="83" y="50"/>
                    </a:lnTo>
                    <a:lnTo>
                      <a:pt x="68" y="48"/>
                    </a:lnTo>
                    <a:lnTo>
                      <a:pt x="56" y="47"/>
                    </a:lnTo>
                    <a:lnTo>
                      <a:pt x="40" y="43"/>
                    </a:lnTo>
                    <a:lnTo>
                      <a:pt x="26" y="40"/>
                    </a:lnTo>
                    <a:lnTo>
                      <a:pt x="10" y="36"/>
                    </a:lnTo>
                    <a:lnTo>
                      <a:pt x="0" y="33"/>
                    </a:lnTo>
                    <a:lnTo>
                      <a:pt x="8" y="0"/>
                    </a:lnTo>
                    <a:lnTo>
                      <a:pt x="13" y="2"/>
                    </a:lnTo>
                    <a:lnTo>
                      <a:pt x="28" y="6"/>
                    </a:lnTo>
                    <a:lnTo>
                      <a:pt x="45" y="10"/>
                    </a:lnTo>
                    <a:lnTo>
                      <a:pt x="61" y="13"/>
                    </a:lnTo>
                    <a:lnTo>
                      <a:pt x="76" y="15"/>
                    </a:lnTo>
                    <a:lnTo>
                      <a:pt x="92" y="16"/>
                    </a:lnTo>
                    <a:lnTo>
                      <a:pt x="104" y="17"/>
                    </a:lnTo>
                    <a:lnTo>
                      <a:pt x="121" y="17"/>
                    </a:lnTo>
                    <a:lnTo>
                      <a:pt x="138" y="16"/>
                    </a:lnTo>
                    <a:lnTo>
                      <a:pt x="154" y="14"/>
                    </a:lnTo>
                    <a:lnTo>
                      <a:pt x="170" y="12"/>
                    </a:lnTo>
                    <a:lnTo>
                      <a:pt x="187" y="8"/>
                    </a:lnTo>
                    <a:lnTo>
                      <a:pt x="200" y="1"/>
                    </a:lnTo>
                    <a:lnTo>
                      <a:pt x="208" y="36"/>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5" name="Freeform 27"/>
              <p:cNvSpPr>
                <a:spLocks/>
              </p:cNvSpPr>
              <p:nvPr/>
            </p:nvSpPr>
            <p:spPr bwMode="auto">
              <a:xfrm>
                <a:off x="-422" y="2531"/>
                <a:ext cx="73" cy="19"/>
              </a:xfrm>
              <a:custGeom>
                <a:avLst/>
                <a:gdLst>
                  <a:gd name="T0" fmla="*/ 0 w 177"/>
                  <a:gd name="T1" fmla="*/ 0 h 50"/>
                  <a:gd name="T2" fmla="*/ 0 w 177"/>
                  <a:gd name="T3" fmla="*/ 0 h 50"/>
                  <a:gd name="T4" fmla="*/ 0 w 177"/>
                  <a:gd name="T5" fmla="*/ 0 h 50"/>
                  <a:gd name="T6" fmla="*/ 0 w 177"/>
                  <a:gd name="T7" fmla="*/ 0 h 50"/>
                  <a:gd name="T8" fmla="*/ 0 w 177"/>
                  <a:gd name="T9" fmla="*/ 0 h 50"/>
                  <a:gd name="T10" fmla="*/ 0 w 177"/>
                  <a:gd name="T11" fmla="*/ 0 h 50"/>
                  <a:gd name="T12" fmla="*/ 0 w 177"/>
                  <a:gd name="T13" fmla="*/ 0 h 50"/>
                  <a:gd name="T14" fmla="*/ 0 w 177"/>
                  <a:gd name="T15" fmla="*/ 0 h 50"/>
                  <a:gd name="T16" fmla="*/ 0 w 177"/>
                  <a:gd name="T17" fmla="*/ 0 h 50"/>
                  <a:gd name="T18" fmla="*/ 0 w 177"/>
                  <a:gd name="T19" fmla="*/ 0 h 50"/>
                  <a:gd name="T20" fmla="*/ 0 w 177"/>
                  <a:gd name="T21" fmla="*/ 0 h 50"/>
                  <a:gd name="T22" fmla="*/ 0 w 177"/>
                  <a:gd name="T23" fmla="*/ 0 h 50"/>
                  <a:gd name="T24" fmla="*/ 0 w 177"/>
                  <a:gd name="T25" fmla="*/ 0 h 50"/>
                  <a:gd name="T26" fmla="*/ 0 w 177"/>
                  <a:gd name="T27" fmla="*/ 0 h 50"/>
                  <a:gd name="T28" fmla="*/ 0 w 177"/>
                  <a:gd name="T29" fmla="*/ 0 h 50"/>
                  <a:gd name="T30" fmla="*/ 0 w 177"/>
                  <a:gd name="T31" fmla="*/ 0 h 50"/>
                  <a:gd name="T32" fmla="*/ 0 w 177"/>
                  <a:gd name="T33" fmla="*/ 0 h 50"/>
                  <a:gd name="T34" fmla="*/ 0 w 177"/>
                  <a:gd name="T35" fmla="*/ 0 h 50"/>
                  <a:gd name="T36" fmla="*/ 0 w 177"/>
                  <a:gd name="T37" fmla="*/ 0 h 50"/>
                  <a:gd name="T38" fmla="*/ 0 w 177"/>
                  <a:gd name="T39" fmla="*/ 0 h 50"/>
                  <a:gd name="T40" fmla="*/ 0 w 177"/>
                  <a:gd name="T41" fmla="*/ 0 h 50"/>
                  <a:gd name="T42" fmla="*/ 0 w 177"/>
                  <a:gd name="T43" fmla="*/ 0 h 50"/>
                  <a:gd name="T44" fmla="*/ 0 w 177"/>
                  <a:gd name="T45" fmla="*/ 0 h 50"/>
                  <a:gd name="T46" fmla="*/ 0 w 177"/>
                  <a:gd name="T47" fmla="*/ 0 h 50"/>
                  <a:gd name="T48" fmla="*/ 0 w 177"/>
                  <a:gd name="T49" fmla="*/ 0 h 50"/>
                  <a:gd name="T50" fmla="*/ 0 w 177"/>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50"/>
                  <a:gd name="T80" fmla="*/ 177 w 177"/>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50">
                    <a:moveTo>
                      <a:pt x="176" y="40"/>
                    </a:moveTo>
                    <a:lnTo>
                      <a:pt x="166" y="44"/>
                    </a:lnTo>
                    <a:lnTo>
                      <a:pt x="154" y="45"/>
                    </a:lnTo>
                    <a:lnTo>
                      <a:pt x="137" y="48"/>
                    </a:lnTo>
                    <a:lnTo>
                      <a:pt x="124" y="48"/>
                    </a:lnTo>
                    <a:lnTo>
                      <a:pt x="107" y="49"/>
                    </a:lnTo>
                    <a:lnTo>
                      <a:pt x="89" y="49"/>
                    </a:lnTo>
                    <a:lnTo>
                      <a:pt x="71" y="48"/>
                    </a:lnTo>
                    <a:lnTo>
                      <a:pt x="57" y="46"/>
                    </a:lnTo>
                    <a:lnTo>
                      <a:pt x="45" y="45"/>
                    </a:lnTo>
                    <a:lnTo>
                      <a:pt x="29" y="41"/>
                    </a:lnTo>
                    <a:lnTo>
                      <a:pt x="15" y="38"/>
                    </a:lnTo>
                    <a:lnTo>
                      <a:pt x="0" y="34"/>
                    </a:lnTo>
                    <a:lnTo>
                      <a:pt x="9" y="0"/>
                    </a:lnTo>
                    <a:lnTo>
                      <a:pt x="17" y="4"/>
                    </a:lnTo>
                    <a:lnTo>
                      <a:pt x="34" y="8"/>
                    </a:lnTo>
                    <a:lnTo>
                      <a:pt x="50" y="11"/>
                    </a:lnTo>
                    <a:lnTo>
                      <a:pt x="65" y="13"/>
                    </a:lnTo>
                    <a:lnTo>
                      <a:pt x="81" y="14"/>
                    </a:lnTo>
                    <a:lnTo>
                      <a:pt x="93" y="15"/>
                    </a:lnTo>
                    <a:lnTo>
                      <a:pt x="109" y="14"/>
                    </a:lnTo>
                    <a:lnTo>
                      <a:pt x="126" y="14"/>
                    </a:lnTo>
                    <a:lnTo>
                      <a:pt x="143" y="13"/>
                    </a:lnTo>
                    <a:lnTo>
                      <a:pt x="158" y="10"/>
                    </a:lnTo>
                    <a:lnTo>
                      <a:pt x="167" y="6"/>
                    </a:lnTo>
                    <a:lnTo>
                      <a:pt x="176" y="40"/>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6" name="Freeform 28"/>
              <p:cNvSpPr>
                <a:spLocks/>
              </p:cNvSpPr>
              <p:nvPr/>
            </p:nvSpPr>
            <p:spPr bwMode="auto">
              <a:xfrm>
                <a:off x="-413" y="2389"/>
                <a:ext cx="55" cy="15"/>
              </a:xfrm>
              <a:custGeom>
                <a:avLst/>
                <a:gdLst>
                  <a:gd name="T0" fmla="*/ 0 w 139"/>
                  <a:gd name="T1" fmla="*/ 0 h 42"/>
                  <a:gd name="T2" fmla="*/ 0 w 139"/>
                  <a:gd name="T3" fmla="*/ 0 h 42"/>
                  <a:gd name="T4" fmla="*/ 0 w 139"/>
                  <a:gd name="T5" fmla="*/ 0 h 42"/>
                  <a:gd name="T6" fmla="*/ 0 w 139"/>
                  <a:gd name="T7" fmla="*/ 0 h 42"/>
                  <a:gd name="T8" fmla="*/ 0 w 139"/>
                  <a:gd name="T9" fmla="*/ 0 h 42"/>
                  <a:gd name="T10" fmla="*/ 0 w 139"/>
                  <a:gd name="T11" fmla="*/ 0 h 42"/>
                  <a:gd name="T12" fmla="*/ 0 w 139"/>
                  <a:gd name="T13" fmla="*/ 0 h 42"/>
                  <a:gd name="T14" fmla="*/ 0 w 139"/>
                  <a:gd name="T15" fmla="*/ 0 h 42"/>
                  <a:gd name="T16" fmla="*/ 0 w 139"/>
                  <a:gd name="T17" fmla="*/ 0 h 42"/>
                  <a:gd name="T18" fmla="*/ 0 w 139"/>
                  <a:gd name="T19" fmla="*/ 0 h 42"/>
                  <a:gd name="T20" fmla="*/ 0 w 139"/>
                  <a:gd name="T21" fmla="*/ 0 h 42"/>
                  <a:gd name="T22" fmla="*/ 0 w 139"/>
                  <a:gd name="T23" fmla="*/ 0 h 42"/>
                  <a:gd name="T24" fmla="*/ 0 w 139"/>
                  <a:gd name="T25" fmla="*/ 0 h 42"/>
                  <a:gd name="T26" fmla="*/ 0 w 139"/>
                  <a:gd name="T27" fmla="*/ 0 h 42"/>
                  <a:gd name="T28" fmla="*/ 0 w 139"/>
                  <a:gd name="T29" fmla="*/ 0 h 42"/>
                  <a:gd name="T30" fmla="*/ 0 w 139"/>
                  <a:gd name="T31" fmla="*/ 0 h 42"/>
                  <a:gd name="T32" fmla="*/ 0 w 139"/>
                  <a:gd name="T33" fmla="*/ 0 h 42"/>
                  <a:gd name="T34" fmla="*/ 0 w 139"/>
                  <a:gd name="T35" fmla="*/ 0 h 42"/>
                  <a:gd name="T36" fmla="*/ 0 w 139"/>
                  <a:gd name="T37" fmla="*/ 0 h 42"/>
                  <a:gd name="T38" fmla="*/ 0 w 139"/>
                  <a:gd name="T39" fmla="*/ 0 h 42"/>
                  <a:gd name="T40" fmla="*/ 0 w 139"/>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42"/>
                  <a:gd name="T65" fmla="*/ 139 w 13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42">
                    <a:moveTo>
                      <a:pt x="138" y="35"/>
                    </a:moveTo>
                    <a:lnTo>
                      <a:pt x="126" y="38"/>
                    </a:lnTo>
                    <a:lnTo>
                      <a:pt x="113" y="39"/>
                    </a:lnTo>
                    <a:lnTo>
                      <a:pt x="99" y="40"/>
                    </a:lnTo>
                    <a:lnTo>
                      <a:pt x="82" y="41"/>
                    </a:lnTo>
                    <a:lnTo>
                      <a:pt x="64" y="41"/>
                    </a:lnTo>
                    <a:lnTo>
                      <a:pt x="46" y="40"/>
                    </a:lnTo>
                    <a:lnTo>
                      <a:pt x="32" y="39"/>
                    </a:lnTo>
                    <a:lnTo>
                      <a:pt x="20" y="37"/>
                    </a:lnTo>
                    <a:lnTo>
                      <a:pt x="7" y="36"/>
                    </a:lnTo>
                    <a:lnTo>
                      <a:pt x="0" y="35"/>
                    </a:lnTo>
                    <a:lnTo>
                      <a:pt x="10" y="0"/>
                    </a:lnTo>
                    <a:lnTo>
                      <a:pt x="24" y="3"/>
                    </a:lnTo>
                    <a:lnTo>
                      <a:pt x="40" y="5"/>
                    </a:lnTo>
                    <a:lnTo>
                      <a:pt x="56" y="6"/>
                    </a:lnTo>
                    <a:lnTo>
                      <a:pt x="68" y="7"/>
                    </a:lnTo>
                    <a:lnTo>
                      <a:pt x="86" y="8"/>
                    </a:lnTo>
                    <a:lnTo>
                      <a:pt x="102" y="7"/>
                    </a:lnTo>
                    <a:lnTo>
                      <a:pt x="117" y="4"/>
                    </a:lnTo>
                    <a:lnTo>
                      <a:pt x="130" y="1"/>
                    </a:lnTo>
                    <a:lnTo>
                      <a:pt x="138" y="35"/>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7" name="Freeform 29"/>
              <p:cNvSpPr>
                <a:spLocks/>
              </p:cNvSpPr>
              <p:nvPr/>
            </p:nvSpPr>
            <p:spPr bwMode="auto">
              <a:xfrm>
                <a:off x="-404" y="2233"/>
                <a:ext cx="38" cy="13"/>
              </a:xfrm>
              <a:custGeom>
                <a:avLst/>
                <a:gdLst>
                  <a:gd name="T0" fmla="*/ 0 w 102"/>
                  <a:gd name="T1" fmla="*/ 0 h 39"/>
                  <a:gd name="T2" fmla="*/ 0 w 102"/>
                  <a:gd name="T3" fmla="*/ 0 h 39"/>
                  <a:gd name="T4" fmla="*/ 0 w 102"/>
                  <a:gd name="T5" fmla="*/ 0 h 39"/>
                  <a:gd name="T6" fmla="*/ 0 w 102"/>
                  <a:gd name="T7" fmla="*/ 0 h 39"/>
                  <a:gd name="T8" fmla="*/ 0 w 102"/>
                  <a:gd name="T9" fmla="*/ 0 h 39"/>
                  <a:gd name="T10" fmla="*/ 0 w 102"/>
                  <a:gd name="T11" fmla="*/ 0 h 39"/>
                  <a:gd name="T12" fmla="*/ 0 w 102"/>
                  <a:gd name="T13" fmla="*/ 0 h 39"/>
                  <a:gd name="T14" fmla="*/ 0 w 102"/>
                  <a:gd name="T15" fmla="*/ 0 h 39"/>
                  <a:gd name="T16" fmla="*/ 0 w 102"/>
                  <a:gd name="T17" fmla="*/ 0 h 39"/>
                  <a:gd name="T18" fmla="*/ 0 w 102"/>
                  <a:gd name="T19" fmla="*/ 0 h 39"/>
                  <a:gd name="T20" fmla="*/ 0 w 102"/>
                  <a:gd name="T21" fmla="*/ 0 h 39"/>
                  <a:gd name="T22" fmla="*/ 0 w 102"/>
                  <a:gd name="T23" fmla="*/ 0 h 39"/>
                  <a:gd name="T24" fmla="*/ 0 w 102"/>
                  <a:gd name="T25" fmla="*/ 0 h 39"/>
                  <a:gd name="T26" fmla="*/ 0 w 102"/>
                  <a:gd name="T27" fmla="*/ 0 h 39"/>
                  <a:gd name="T28" fmla="*/ 0 w 102"/>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39"/>
                  <a:gd name="T47" fmla="*/ 102 w 102"/>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39">
                    <a:moveTo>
                      <a:pt x="101" y="34"/>
                    </a:moveTo>
                    <a:lnTo>
                      <a:pt x="83" y="37"/>
                    </a:lnTo>
                    <a:lnTo>
                      <a:pt x="65" y="38"/>
                    </a:lnTo>
                    <a:lnTo>
                      <a:pt x="47" y="38"/>
                    </a:lnTo>
                    <a:lnTo>
                      <a:pt x="29" y="37"/>
                    </a:lnTo>
                    <a:lnTo>
                      <a:pt x="15" y="36"/>
                    </a:lnTo>
                    <a:lnTo>
                      <a:pt x="0" y="31"/>
                    </a:lnTo>
                    <a:lnTo>
                      <a:pt x="8" y="0"/>
                    </a:lnTo>
                    <a:lnTo>
                      <a:pt x="23" y="3"/>
                    </a:lnTo>
                    <a:lnTo>
                      <a:pt x="38" y="4"/>
                    </a:lnTo>
                    <a:lnTo>
                      <a:pt x="51" y="5"/>
                    </a:lnTo>
                    <a:lnTo>
                      <a:pt x="69" y="4"/>
                    </a:lnTo>
                    <a:lnTo>
                      <a:pt x="85" y="4"/>
                    </a:lnTo>
                    <a:lnTo>
                      <a:pt x="93" y="1"/>
                    </a:lnTo>
                    <a:lnTo>
                      <a:pt x="101" y="34"/>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58" name="Freeform 30"/>
              <p:cNvSpPr>
                <a:spLocks/>
              </p:cNvSpPr>
              <p:nvPr/>
            </p:nvSpPr>
            <p:spPr bwMode="auto">
              <a:xfrm>
                <a:off x="-396" y="2142"/>
                <a:ext cx="20" cy="9"/>
              </a:xfrm>
              <a:custGeom>
                <a:avLst/>
                <a:gdLst>
                  <a:gd name="T0" fmla="*/ 0 w 67"/>
                  <a:gd name="T1" fmla="*/ 0 h 37"/>
                  <a:gd name="T2" fmla="*/ 0 w 67"/>
                  <a:gd name="T3" fmla="*/ 0 h 37"/>
                  <a:gd name="T4" fmla="*/ 0 w 67"/>
                  <a:gd name="T5" fmla="*/ 0 h 37"/>
                  <a:gd name="T6" fmla="*/ 0 w 67"/>
                  <a:gd name="T7" fmla="*/ 0 h 37"/>
                  <a:gd name="T8" fmla="*/ 0 w 67"/>
                  <a:gd name="T9" fmla="*/ 0 h 37"/>
                  <a:gd name="T10" fmla="*/ 0 w 67"/>
                  <a:gd name="T11" fmla="*/ 0 h 37"/>
                  <a:gd name="T12" fmla="*/ 0 w 67"/>
                  <a:gd name="T13" fmla="*/ 0 h 37"/>
                  <a:gd name="T14" fmla="*/ 0 w 67"/>
                  <a:gd name="T15" fmla="*/ 0 h 37"/>
                  <a:gd name="T16" fmla="*/ 0 w 67"/>
                  <a:gd name="T17" fmla="*/ 0 h 37"/>
                  <a:gd name="T18" fmla="*/ 0 w 67"/>
                  <a:gd name="T19" fmla="*/ 0 h 37"/>
                  <a:gd name="T20" fmla="*/ 0 w 67"/>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37"/>
                  <a:gd name="T35" fmla="*/ 67 w 67"/>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37">
                    <a:moveTo>
                      <a:pt x="57" y="35"/>
                    </a:moveTo>
                    <a:lnTo>
                      <a:pt x="40" y="36"/>
                    </a:lnTo>
                    <a:lnTo>
                      <a:pt x="23" y="36"/>
                    </a:lnTo>
                    <a:lnTo>
                      <a:pt x="8" y="34"/>
                    </a:lnTo>
                    <a:lnTo>
                      <a:pt x="0" y="32"/>
                    </a:lnTo>
                    <a:lnTo>
                      <a:pt x="8" y="0"/>
                    </a:lnTo>
                    <a:lnTo>
                      <a:pt x="25" y="2"/>
                    </a:lnTo>
                    <a:lnTo>
                      <a:pt x="42" y="2"/>
                    </a:lnTo>
                    <a:lnTo>
                      <a:pt x="57" y="2"/>
                    </a:lnTo>
                    <a:lnTo>
                      <a:pt x="66" y="34"/>
                    </a:lnTo>
                    <a:lnTo>
                      <a:pt x="57" y="35"/>
                    </a:lnTo>
                  </a:path>
                </a:pathLst>
              </a:custGeom>
              <a:gradFill rotWithShape="0">
                <a:gsLst>
                  <a:gs pos="0">
                    <a:srgbClr val="FFFFFF"/>
                  </a:gs>
                  <a:gs pos="50000">
                    <a:srgbClr val="000099"/>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grpSp>
        <p:grpSp>
          <p:nvGrpSpPr>
            <p:cNvPr id="6" name="Group 31"/>
            <p:cNvGrpSpPr>
              <a:grpSpLocks/>
            </p:cNvGrpSpPr>
            <p:nvPr/>
          </p:nvGrpSpPr>
          <p:grpSpPr bwMode="auto">
            <a:xfrm>
              <a:off x="1308" y="2130"/>
              <a:ext cx="1307" cy="1305"/>
              <a:chOff x="-251" y="1995"/>
              <a:chExt cx="371" cy="1305"/>
            </a:xfrm>
          </p:grpSpPr>
          <p:sp>
            <p:nvSpPr>
              <p:cNvPr id="32841" name="Freeform 32"/>
              <p:cNvSpPr>
                <a:spLocks/>
              </p:cNvSpPr>
              <p:nvPr/>
            </p:nvSpPr>
            <p:spPr bwMode="auto">
              <a:xfrm flipV="1">
                <a:off x="-174" y="3246"/>
                <a:ext cx="212" cy="54"/>
              </a:xfrm>
              <a:custGeom>
                <a:avLst/>
                <a:gdLst>
                  <a:gd name="T0" fmla="*/ 1 w 364"/>
                  <a:gd name="T1" fmla="*/ 1 h 101"/>
                  <a:gd name="T2" fmla="*/ 1 w 364"/>
                  <a:gd name="T3" fmla="*/ 1 h 101"/>
                  <a:gd name="T4" fmla="*/ 1 w 364"/>
                  <a:gd name="T5" fmla="*/ 1 h 101"/>
                  <a:gd name="T6" fmla="*/ 1 w 364"/>
                  <a:gd name="T7" fmla="*/ 1 h 101"/>
                  <a:gd name="T8" fmla="*/ 1 w 364"/>
                  <a:gd name="T9" fmla="*/ 1 h 101"/>
                  <a:gd name="T10" fmla="*/ 1 w 364"/>
                  <a:gd name="T11" fmla="*/ 1 h 101"/>
                  <a:gd name="T12" fmla="*/ 1 w 364"/>
                  <a:gd name="T13" fmla="*/ 1 h 101"/>
                  <a:gd name="T14" fmla="*/ 1 w 364"/>
                  <a:gd name="T15" fmla="*/ 1 h 101"/>
                  <a:gd name="T16" fmla="*/ 1 w 364"/>
                  <a:gd name="T17" fmla="*/ 1 h 101"/>
                  <a:gd name="T18" fmla="*/ 1 w 364"/>
                  <a:gd name="T19" fmla="*/ 1 h 101"/>
                  <a:gd name="T20" fmla="*/ 1 w 364"/>
                  <a:gd name="T21" fmla="*/ 1 h 101"/>
                  <a:gd name="T22" fmla="*/ 1 w 364"/>
                  <a:gd name="T23" fmla="*/ 1 h 101"/>
                  <a:gd name="T24" fmla="*/ 1 w 364"/>
                  <a:gd name="T25" fmla="*/ 1 h 101"/>
                  <a:gd name="T26" fmla="*/ 1 w 364"/>
                  <a:gd name="T27" fmla="*/ 1 h 101"/>
                  <a:gd name="T28" fmla="*/ 1 w 364"/>
                  <a:gd name="T29" fmla="*/ 1 h 101"/>
                  <a:gd name="T30" fmla="*/ 1 w 364"/>
                  <a:gd name="T31" fmla="*/ 1 h 101"/>
                  <a:gd name="T32" fmla="*/ 1 w 364"/>
                  <a:gd name="T33" fmla="*/ 1 h 101"/>
                  <a:gd name="T34" fmla="*/ 1 w 364"/>
                  <a:gd name="T35" fmla="*/ 1 h 101"/>
                  <a:gd name="T36" fmla="*/ 1 w 364"/>
                  <a:gd name="T37" fmla="*/ 1 h 101"/>
                  <a:gd name="T38" fmla="*/ 1 w 364"/>
                  <a:gd name="T39" fmla="*/ 1 h 101"/>
                  <a:gd name="T40" fmla="*/ 1 w 364"/>
                  <a:gd name="T41" fmla="*/ 1 h 101"/>
                  <a:gd name="T42" fmla="*/ 1 w 364"/>
                  <a:gd name="T43" fmla="*/ 1 h 101"/>
                  <a:gd name="T44" fmla="*/ 1 w 364"/>
                  <a:gd name="T45" fmla="*/ 1 h 101"/>
                  <a:gd name="T46" fmla="*/ 1 w 364"/>
                  <a:gd name="T47" fmla="*/ 1 h 101"/>
                  <a:gd name="T48" fmla="*/ 1 w 364"/>
                  <a:gd name="T49" fmla="*/ 1 h 101"/>
                  <a:gd name="T50" fmla="*/ 1 w 364"/>
                  <a:gd name="T51" fmla="*/ 1 h 101"/>
                  <a:gd name="T52" fmla="*/ 0 w 364"/>
                  <a:gd name="T53" fmla="*/ 1 h 101"/>
                  <a:gd name="T54" fmla="*/ 1 w 364"/>
                  <a:gd name="T55" fmla="*/ 0 h 101"/>
                  <a:gd name="T56" fmla="*/ 1 w 364"/>
                  <a:gd name="T57" fmla="*/ 1 h 101"/>
                  <a:gd name="T58" fmla="*/ 1 w 364"/>
                  <a:gd name="T59" fmla="*/ 1 h 101"/>
                  <a:gd name="T60" fmla="*/ 1 w 364"/>
                  <a:gd name="T61" fmla="*/ 1 h 101"/>
                  <a:gd name="T62" fmla="*/ 1 w 364"/>
                  <a:gd name="T63" fmla="*/ 1 h 101"/>
                  <a:gd name="T64" fmla="*/ 1 w 364"/>
                  <a:gd name="T65" fmla="*/ 1 h 101"/>
                  <a:gd name="T66" fmla="*/ 1 w 364"/>
                  <a:gd name="T67" fmla="*/ 1 h 101"/>
                  <a:gd name="T68" fmla="*/ 1 w 364"/>
                  <a:gd name="T69" fmla="*/ 1 h 101"/>
                  <a:gd name="T70" fmla="*/ 1 w 364"/>
                  <a:gd name="T71" fmla="*/ 1 h 101"/>
                  <a:gd name="T72" fmla="*/ 1 w 364"/>
                  <a:gd name="T73" fmla="*/ 1 h 101"/>
                  <a:gd name="T74" fmla="*/ 1 w 364"/>
                  <a:gd name="T75" fmla="*/ 1 h 101"/>
                  <a:gd name="T76" fmla="*/ 1 w 364"/>
                  <a:gd name="T77" fmla="*/ 1 h 101"/>
                  <a:gd name="T78" fmla="*/ 1 w 364"/>
                  <a:gd name="T79" fmla="*/ 1 h 101"/>
                  <a:gd name="T80" fmla="*/ 1 w 364"/>
                  <a:gd name="T81" fmla="*/ 1 h 101"/>
                  <a:gd name="T82" fmla="*/ 1 w 364"/>
                  <a:gd name="T83" fmla="*/ 1 h 101"/>
                  <a:gd name="T84" fmla="*/ 1 w 364"/>
                  <a:gd name="T85" fmla="*/ 1 h 101"/>
                  <a:gd name="T86" fmla="*/ 1 w 364"/>
                  <a:gd name="T87" fmla="*/ 1 h 101"/>
                  <a:gd name="T88" fmla="*/ 1 w 364"/>
                  <a:gd name="T89" fmla="*/ 1 h 101"/>
                  <a:gd name="T90" fmla="*/ 1 w 364"/>
                  <a:gd name="T91" fmla="*/ 1 h 101"/>
                  <a:gd name="T92" fmla="*/ 1 w 364"/>
                  <a:gd name="T93" fmla="*/ 1 h 101"/>
                  <a:gd name="T94" fmla="*/ 1 w 364"/>
                  <a:gd name="T95" fmla="*/ 1 h 101"/>
                  <a:gd name="T96" fmla="*/ 1 w 364"/>
                  <a:gd name="T97" fmla="*/ 1 h 101"/>
                  <a:gd name="T98" fmla="*/ 1 w 364"/>
                  <a:gd name="T99" fmla="*/ 1 h 101"/>
                  <a:gd name="T100" fmla="*/ 1 w 364"/>
                  <a:gd name="T101" fmla="*/ 1 h 101"/>
                  <a:gd name="T102" fmla="*/ 1 w 364"/>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2" name="Freeform 33"/>
              <p:cNvSpPr>
                <a:spLocks/>
              </p:cNvSpPr>
              <p:nvPr/>
            </p:nvSpPr>
            <p:spPr bwMode="auto">
              <a:xfrm flipV="1">
                <a:off x="-180" y="3124"/>
                <a:ext cx="218" cy="56"/>
              </a:xfrm>
              <a:custGeom>
                <a:avLst/>
                <a:gdLst>
                  <a:gd name="T0" fmla="*/ 1 w 364"/>
                  <a:gd name="T1" fmla="*/ 1 h 101"/>
                  <a:gd name="T2" fmla="*/ 1 w 364"/>
                  <a:gd name="T3" fmla="*/ 1 h 101"/>
                  <a:gd name="T4" fmla="*/ 1 w 364"/>
                  <a:gd name="T5" fmla="*/ 1 h 101"/>
                  <a:gd name="T6" fmla="*/ 1 w 364"/>
                  <a:gd name="T7" fmla="*/ 1 h 101"/>
                  <a:gd name="T8" fmla="*/ 1 w 364"/>
                  <a:gd name="T9" fmla="*/ 1 h 101"/>
                  <a:gd name="T10" fmla="*/ 1 w 364"/>
                  <a:gd name="T11" fmla="*/ 1 h 101"/>
                  <a:gd name="T12" fmla="*/ 1 w 364"/>
                  <a:gd name="T13" fmla="*/ 1 h 101"/>
                  <a:gd name="T14" fmla="*/ 1 w 364"/>
                  <a:gd name="T15" fmla="*/ 1 h 101"/>
                  <a:gd name="T16" fmla="*/ 1 w 364"/>
                  <a:gd name="T17" fmla="*/ 1 h 101"/>
                  <a:gd name="T18" fmla="*/ 1 w 364"/>
                  <a:gd name="T19" fmla="*/ 1 h 101"/>
                  <a:gd name="T20" fmla="*/ 1 w 364"/>
                  <a:gd name="T21" fmla="*/ 1 h 101"/>
                  <a:gd name="T22" fmla="*/ 1 w 364"/>
                  <a:gd name="T23" fmla="*/ 1 h 101"/>
                  <a:gd name="T24" fmla="*/ 1 w 364"/>
                  <a:gd name="T25" fmla="*/ 1 h 101"/>
                  <a:gd name="T26" fmla="*/ 1 w 364"/>
                  <a:gd name="T27" fmla="*/ 1 h 101"/>
                  <a:gd name="T28" fmla="*/ 1 w 364"/>
                  <a:gd name="T29" fmla="*/ 1 h 101"/>
                  <a:gd name="T30" fmla="*/ 1 w 364"/>
                  <a:gd name="T31" fmla="*/ 1 h 101"/>
                  <a:gd name="T32" fmla="*/ 1 w 364"/>
                  <a:gd name="T33" fmla="*/ 1 h 101"/>
                  <a:gd name="T34" fmla="*/ 1 w 364"/>
                  <a:gd name="T35" fmla="*/ 1 h 101"/>
                  <a:gd name="T36" fmla="*/ 1 w 364"/>
                  <a:gd name="T37" fmla="*/ 1 h 101"/>
                  <a:gd name="T38" fmla="*/ 1 w 364"/>
                  <a:gd name="T39" fmla="*/ 1 h 101"/>
                  <a:gd name="T40" fmla="*/ 1 w 364"/>
                  <a:gd name="T41" fmla="*/ 1 h 101"/>
                  <a:gd name="T42" fmla="*/ 1 w 364"/>
                  <a:gd name="T43" fmla="*/ 1 h 101"/>
                  <a:gd name="T44" fmla="*/ 1 w 364"/>
                  <a:gd name="T45" fmla="*/ 1 h 101"/>
                  <a:gd name="T46" fmla="*/ 1 w 364"/>
                  <a:gd name="T47" fmla="*/ 1 h 101"/>
                  <a:gd name="T48" fmla="*/ 1 w 364"/>
                  <a:gd name="T49" fmla="*/ 1 h 101"/>
                  <a:gd name="T50" fmla="*/ 1 w 364"/>
                  <a:gd name="T51" fmla="*/ 1 h 101"/>
                  <a:gd name="T52" fmla="*/ 0 w 364"/>
                  <a:gd name="T53" fmla="*/ 1 h 101"/>
                  <a:gd name="T54" fmla="*/ 1 w 364"/>
                  <a:gd name="T55" fmla="*/ 0 h 101"/>
                  <a:gd name="T56" fmla="*/ 1 w 364"/>
                  <a:gd name="T57" fmla="*/ 1 h 101"/>
                  <a:gd name="T58" fmla="*/ 1 w 364"/>
                  <a:gd name="T59" fmla="*/ 1 h 101"/>
                  <a:gd name="T60" fmla="*/ 1 w 364"/>
                  <a:gd name="T61" fmla="*/ 1 h 101"/>
                  <a:gd name="T62" fmla="*/ 1 w 364"/>
                  <a:gd name="T63" fmla="*/ 1 h 101"/>
                  <a:gd name="T64" fmla="*/ 1 w 364"/>
                  <a:gd name="T65" fmla="*/ 1 h 101"/>
                  <a:gd name="T66" fmla="*/ 1 w 364"/>
                  <a:gd name="T67" fmla="*/ 1 h 101"/>
                  <a:gd name="T68" fmla="*/ 1 w 364"/>
                  <a:gd name="T69" fmla="*/ 1 h 101"/>
                  <a:gd name="T70" fmla="*/ 1 w 364"/>
                  <a:gd name="T71" fmla="*/ 1 h 101"/>
                  <a:gd name="T72" fmla="*/ 1 w 364"/>
                  <a:gd name="T73" fmla="*/ 1 h 101"/>
                  <a:gd name="T74" fmla="*/ 1 w 364"/>
                  <a:gd name="T75" fmla="*/ 1 h 101"/>
                  <a:gd name="T76" fmla="*/ 1 w 364"/>
                  <a:gd name="T77" fmla="*/ 1 h 101"/>
                  <a:gd name="T78" fmla="*/ 1 w 364"/>
                  <a:gd name="T79" fmla="*/ 1 h 101"/>
                  <a:gd name="T80" fmla="*/ 1 w 364"/>
                  <a:gd name="T81" fmla="*/ 1 h 101"/>
                  <a:gd name="T82" fmla="*/ 1 w 364"/>
                  <a:gd name="T83" fmla="*/ 1 h 101"/>
                  <a:gd name="T84" fmla="*/ 1 w 364"/>
                  <a:gd name="T85" fmla="*/ 1 h 101"/>
                  <a:gd name="T86" fmla="*/ 1 w 364"/>
                  <a:gd name="T87" fmla="*/ 1 h 101"/>
                  <a:gd name="T88" fmla="*/ 1 w 364"/>
                  <a:gd name="T89" fmla="*/ 1 h 101"/>
                  <a:gd name="T90" fmla="*/ 1 w 364"/>
                  <a:gd name="T91" fmla="*/ 1 h 101"/>
                  <a:gd name="T92" fmla="*/ 1 w 364"/>
                  <a:gd name="T93" fmla="*/ 1 h 101"/>
                  <a:gd name="T94" fmla="*/ 1 w 364"/>
                  <a:gd name="T95" fmla="*/ 1 h 101"/>
                  <a:gd name="T96" fmla="*/ 1 w 364"/>
                  <a:gd name="T97" fmla="*/ 1 h 101"/>
                  <a:gd name="T98" fmla="*/ 1 w 364"/>
                  <a:gd name="T99" fmla="*/ 1 h 101"/>
                  <a:gd name="T100" fmla="*/ 1 w 364"/>
                  <a:gd name="T101" fmla="*/ 1 h 101"/>
                  <a:gd name="T102" fmla="*/ 1 w 364"/>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3" name="Freeform 34"/>
              <p:cNvSpPr>
                <a:spLocks/>
              </p:cNvSpPr>
              <p:nvPr/>
            </p:nvSpPr>
            <p:spPr bwMode="auto">
              <a:xfrm flipV="1">
                <a:off x="-179" y="3003"/>
                <a:ext cx="223" cy="57"/>
              </a:xfrm>
              <a:custGeom>
                <a:avLst/>
                <a:gdLst>
                  <a:gd name="T0" fmla="*/ 1 w 364"/>
                  <a:gd name="T1" fmla="*/ 1 h 101"/>
                  <a:gd name="T2" fmla="*/ 1 w 364"/>
                  <a:gd name="T3" fmla="*/ 1 h 101"/>
                  <a:gd name="T4" fmla="*/ 1 w 364"/>
                  <a:gd name="T5" fmla="*/ 1 h 101"/>
                  <a:gd name="T6" fmla="*/ 1 w 364"/>
                  <a:gd name="T7" fmla="*/ 1 h 101"/>
                  <a:gd name="T8" fmla="*/ 1 w 364"/>
                  <a:gd name="T9" fmla="*/ 1 h 101"/>
                  <a:gd name="T10" fmla="*/ 1 w 364"/>
                  <a:gd name="T11" fmla="*/ 1 h 101"/>
                  <a:gd name="T12" fmla="*/ 1 w 364"/>
                  <a:gd name="T13" fmla="*/ 1 h 101"/>
                  <a:gd name="T14" fmla="*/ 1 w 364"/>
                  <a:gd name="T15" fmla="*/ 1 h 101"/>
                  <a:gd name="T16" fmla="*/ 1 w 364"/>
                  <a:gd name="T17" fmla="*/ 1 h 101"/>
                  <a:gd name="T18" fmla="*/ 1 w 364"/>
                  <a:gd name="T19" fmla="*/ 1 h 101"/>
                  <a:gd name="T20" fmla="*/ 1 w 364"/>
                  <a:gd name="T21" fmla="*/ 1 h 101"/>
                  <a:gd name="T22" fmla="*/ 1 w 364"/>
                  <a:gd name="T23" fmla="*/ 1 h 101"/>
                  <a:gd name="T24" fmla="*/ 1 w 364"/>
                  <a:gd name="T25" fmla="*/ 1 h 101"/>
                  <a:gd name="T26" fmla="*/ 1 w 364"/>
                  <a:gd name="T27" fmla="*/ 1 h 101"/>
                  <a:gd name="T28" fmla="*/ 1 w 364"/>
                  <a:gd name="T29" fmla="*/ 1 h 101"/>
                  <a:gd name="T30" fmla="*/ 1 w 364"/>
                  <a:gd name="T31" fmla="*/ 1 h 101"/>
                  <a:gd name="T32" fmla="*/ 1 w 364"/>
                  <a:gd name="T33" fmla="*/ 1 h 101"/>
                  <a:gd name="T34" fmla="*/ 1 w 364"/>
                  <a:gd name="T35" fmla="*/ 1 h 101"/>
                  <a:gd name="T36" fmla="*/ 1 w 364"/>
                  <a:gd name="T37" fmla="*/ 1 h 101"/>
                  <a:gd name="T38" fmla="*/ 1 w 364"/>
                  <a:gd name="T39" fmla="*/ 1 h 101"/>
                  <a:gd name="T40" fmla="*/ 1 w 364"/>
                  <a:gd name="T41" fmla="*/ 1 h 101"/>
                  <a:gd name="T42" fmla="*/ 1 w 364"/>
                  <a:gd name="T43" fmla="*/ 1 h 101"/>
                  <a:gd name="T44" fmla="*/ 1 w 364"/>
                  <a:gd name="T45" fmla="*/ 1 h 101"/>
                  <a:gd name="T46" fmla="*/ 1 w 364"/>
                  <a:gd name="T47" fmla="*/ 1 h 101"/>
                  <a:gd name="T48" fmla="*/ 1 w 364"/>
                  <a:gd name="T49" fmla="*/ 1 h 101"/>
                  <a:gd name="T50" fmla="*/ 1 w 364"/>
                  <a:gd name="T51" fmla="*/ 1 h 101"/>
                  <a:gd name="T52" fmla="*/ 0 w 364"/>
                  <a:gd name="T53" fmla="*/ 1 h 101"/>
                  <a:gd name="T54" fmla="*/ 1 w 364"/>
                  <a:gd name="T55" fmla="*/ 0 h 101"/>
                  <a:gd name="T56" fmla="*/ 1 w 364"/>
                  <a:gd name="T57" fmla="*/ 1 h 101"/>
                  <a:gd name="T58" fmla="*/ 1 w 364"/>
                  <a:gd name="T59" fmla="*/ 1 h 101"/>
                  <a:gd name="T60" fmla="*/ 1 w 364"/>
                  <a:gd name="T61" fmla="*/ 1 h 101"/>
                  <a:gd name="T62" fmla="*/ 1 w 364"/>
                  <a:gd name="T63" fmla="*/ 1 h 101"/>
                  <a:gd name="T64" fmla="*/ 1 w 364"/>
                  <a:gd name="T65" fmla="*/ 1 h 101"/>
                  <a:gd name="T66" fmla="*/ 1 w 364"/>
                  <a:gd name="T67" fmla="*/ 1 h 101"/>
                  <a:gd name="T68" fmla="*/ 1 w 364"/>
                  <a:gd name="T69" fmla="*/ 1 h 101"/>
                  <a:gd name="T70" fmla="*/ 1 w 364"/>
                  <a:gd name="T71" fmla="*/ 1 h 101"/>
                  <a:gd name="T72" fmla="*/ 1 w 364"/>
                  <a:gd name="T73" fmla="*/ 1 h 101"/>
                  <a:gd name="T74" fmla="*/ 1 w 364"/>
                  <a:gd name="T75" fmla="*/ 1 h 101"/>
                  <a:gd name="T76" fmla="*/ 1 w 364"/>
                  <a:gd name="T77" fmla="*/ 1 h 101"/>
                  <a:gd name="T78" fmla="*/ 1 w 364"/>
                  <a:gd name="T79" fmla="*/ 1 h 101"/>
                  <a:gd name="T80" fmla="*/ 1 w 364"/>
                  <a:gd name="T81" fmla="*/ 1 h 101"/>
                  <a:gd name="T82" fmla="*/ 1 w 364"/>
                  <a:gd name="T83" fmla="*/ 1 h 101"/>
                  <a:gd name="T84" fmla="*/ 1 w 364"/>
                  <a:gd name="T85" fmla="*/ 1 h 101"/>
                  <a:gd name="T86" fmla="*/ 1 w 364"/>
                  <a:gd name="T87" fmla="*/ 1 h 101"/>
                  <a:gd name="T88" fmla="*/ 1 w 364"/>
                  <a:gd name="T89" fmla="*/ 1 h 101"/>
                  <a:gd name="T90" fmla="*/ 1 w 364"/>
                  <a:gd name="T91" fmla="*/ 1 h 101"/>
                  <a:gd name="T92" fmla="*/ 1 w 364"/>
                  <a:gd name="T93" fmla="*/ 1 h 101"/>
                  <a:gd name="T94" fmla="*/ 1 w 364"/>
                  <a:gd name="T95" fmla="*/ 1 h 101"/>
                  <a:gd name="T96" fmla="*/ 1 w 364"/>
                  <a:gd name="T97" fmla="*/ 1 h 101"/>
                  <a:gd name="T98" fmla="*/ 1 w 364"/>
                  <a:gd name="T99" fmla="*/ 1 h 101"/>
                  <a:gd name="T100" fmla="*/ 1 w 364"/>
                  <a:gd name="T101" fmla="*/ 1 h 101"/>
                  <a:gd name="T102" fmla="*/ 1 w 364"/>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4" name="Freeform 35"/>
              <p:cNvSpPr>
                <a:spLocks/>
              </p:cNvSpPr>
              <p:nvPr/>
            </p:nvSpPr>
            <p:spPr bwMode="auto">
              <a:xfrm flipV="1">
                <a:off x="-197" y="2877"/>
                <a:ext cx="247" cy="63"/>
              </a:xfrm>
              <a:custGeom>
                <a:avLst/>
                <a:gdLst>
                  <a:gd name="T0" fmla="*/ 1 w 364"/>
                  <a:gd name="T1" fmla="*/ 1 h 101"/>
                  <a:gd name="T2" fmla="*/ 1 w 364"/>
                  <a:gd name="T3" fmla="*/ 1 h 101"/>
                  <a:gd name="T4" fmla="*/ 1 w 364"/>
                  <a:gd name="T5" fmla="*/ 1 h 101"/>
                  <a:gd name="T6" fmla="*/ 1 w 364"/>
                  <a:gd name="T7" fmla="*/ 1 h 101"/>
                  <a:gd name="T8" fmla="*/ 1 w 364"/>
                  <a:gd name="T9" fmla="*/ 1 h 101"/>
                  <a:gd name="T10" fmla="*/ 1 w 364"/>
                  <a:gd name="T11" fmla="*/ 1 h 101"/>
                  <a:gd name="T12" fmla="*/ 1 w 364"/>
                  <a:gd name="T13" fmla="*/ 1 h 101"/>
                  <a:gd name="T14" fmla="*/ 1 w 364"/>
                  <a:gd name="T15" fmla="*/ 1 h 101"/>
                  <a:gd name="T16" fmla="*/ 1 w 364"/>
                  <a:gd name="T17" fmla="*/ 1 h 101"/>
                  <a:gd name="T18" fmla="*/ 1 w 364"/>
                  <a:gd name="T19" fmla="*/ 1 h 101"/>
                  <a:gd name="T20" fmla="*/ 1 w 364"/>
                  <a:gd name="T21" fmla="*/ 1 h 101"/>
                  <a:gd name="T22" fmla="*/ 1 w 364"/>
                  <a:gd name="T23" fmla="*/ 1 h 101"/>
                  <a:gd name="T24" fmla="*/ 1 w 364"/>
                  <a:gd name="T25" fmla="*/ 1 h 101"/>
                  <a:gd name="T26" fmla="*/ 1 w 364"/>
                  <a:gd name="T27" fmla="*/ 1 h 101"/>
                  <a:gd name="T28" fmla="*/ 1 w 364"/>
                  <a:gd name="T29" fmla="*/ 1 h 101"/>
                  <a:gd name="T30" fmla="*/ 1 w 364"/>
                  <a:gd name="T31" fmla="*/ 1 h 101"/>
                  <a:gd name="T32" fmla="*/ 1 w 364"/>
                  <a:gd name="T33" fmla="*/ 1 h 101"/>
                  <a:gd name="T34" fmla="*/ 1 w 364"/>
                  <a:gd name="T35" fmla="*/ 1 h 101"/>
                  <a:gd name="T36" fmla="*/ 1 w 364"/>
                  <a:gd name="T37" fmla="*/ 1 h 101"/>
                  <a:gd name="T38" fmla="*/ 1 w 364"/>
                  <a:gd name="T39" fmla="*/ 1 h 101"/>
                  <a:gd name="T40" fmla="*/ 1 w 364"/>
                  <a:gd name="T41" fmla="*/ 1 h 101"/>
                  <a:gd name="T42" fmla="*/ 1 w 364"/>
                  <a:gd name="T43" fmla="*/ 1 h 101"/>
                  <a:gd name="T44" fmla="*/ 1 w 364"/>
                  <a:gd name="T45" fmla="*/ 1 h 101"/>
                  <a:gd name="T46" fmla="*/ 1 w 364"/>
                  <a:gd name="T47" fmla="*/ 1 h 101"/>
                  <a:gd name="T48" fmla="*/ 1 w 364"/>
                  <a:gd name="T49" fmla="*/ 1 h 101"/>
                  <a:gd name="T50" fmla="*/ 1 w 364"/>
                  <a:gd name="T51" fmla="*/ 1 h 101"/>
                  <a:gd name="T52" fmla="*/ 0 w 364"/>
                  <a:gd name="T53" fmla="*/ 1 h 101"/>
                  <a:gd name="T54" fmla="*/ 1 w 364"/>
                  <a:gd name="T55" fmla="*/ 0 h 101"/>
                  <a:gd name="T56" fmla="*/ 1 w 364"/>
                  <a:gd name="T57" fmla="*/ 1 h 101"/>
                  <a:gd name="T58" fmla="*/ 1 w 364"/>
                  <a:gd name="T59" fmla="*/ 1 h 101"/>
                  <a:gd name="T60" fmla="*/ 1 w 364"/>
                  <a:gd name="T61" fmla="*/ 1 h 101"/>
                  <a:gd name="T62" fmla="*/ 1 w 364"/>
                  <a:gd name="T63" fmla="*/ 1 h 101"/>
                  <a:gd name="T64" fmla="*/ 1 w 364"/>
                  <a:gd name="T65" fmla="*/ 1 h 101"/>
                  <a:gd name="T66" fmla="*/ 1 w 364"/>
                  <a:gd name="T67" fmla="*/ 1 h 101"/>
                  <a:gd name="T68" fmla="*/ 1 w 364"/>
                  <a:gd name="T69" fmla="*/ 1 h 101"/>
                  <a:gd name="T70" fmla="*/ 1 w 364"/>
                  <a:gd name="T71" fmla="*/ 1 h 101"/>
                  <a:gd name="T72" fmla="*/ 1 w 364"/>
                  <a:gd name="T73" fmla="*/ 1 h 101"/>
                  <a:gd name="T74" fmla="*/ 1 w 364"/>
                  <a:gd name="T75" fmla="*/ 1 h 101"/>
                  <a:gd name="T76" fmla="*/ 1 w 364"/>
                  <a:gd name="T77" fmla="*/ 1 h 101"/>
                  <a:gd name="T78" fmla="*/ 1 w 364"/>
                  <a:gd name="T79" fmla="*/ 1 h 101"/>
                  <a:gd name="T80" fmla="*/ 1 w 364"/>
                  <a:gd name="T81" fmla="*/ 1 h 101"/>
                  <a:gd name="T82" fmla="*/ 1 w 364"/>
                  <a:gd name="T83" fmla="*/ 1 h 101"/>
                  <a:gd name="T84" fmla="*/ 1 w 364"/>
                  <a:gd name="T85" fmla="*/ 1 h 101"/>
                  <a:gd name="T86" fmla="*/ 1 w 364"/>
                  <a:gd name="T87" fmla="*/ 1 h 101"/>
                  <a:gd name="T88" fmla="*/ 1 w 364"/>
                  <a:gd name="T89" fmla="*/ 1 h 101"/>
                  <a:gd name="T90" fmla="*/ 1 w 364"/>
                  <a:gd name="T91" fmla="*/ 1 h 101"/>
                  <a:gd name="T92" fmla="*/ 1 w 364"/>
                  <a:gd name="T93" fmla="*/ 1 h 101"/>
                  <a:gd name="T94" fmla="*/ 1 w 364"/>
                  <a:gd name="T95" fmla="*/ 1 h 101"/>
                  <a:gd name="T96" fmla="*/ 1 w 364"/>
                  <a:gd name="T97" fmla="*/ 1 h 101"/>
                  <a:gd name="T98" fmla="*/ 1 w 364"/>
                  <a:gd name="T99" fmla="*/ 1 h 101"/>
                  <a:gd name="T100" fmla="*/ 1 w 364"/>
                  <a:gd name="T101" fmla="*/ 1 h 101"/>
                  <a:gd name="T102" fmla="*/ 1 w 364"/>
                  <a:gd name="T103" fmla="*/ 1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5" name="Freeform 36"/>
              <p:cNvSpPr>
                <a:spLocks/>
              </p:cNvSpPr>
              <p:nvPr/>
            </p:nvSpPr>
            <p:spPr bwMode="auto">
              <a:xfrm flipV="1">
                <a:off x="-191" y="2727"/>
                <a:ext cx="253" cy="81"/>
              </a:xfrm>
              <a:custGeom>
                <a:avLst/>
                <a:gdLst>
                  <a:gd name="T0" fmla="*/ 1 w 364"/>
                  <a:gd name="T1" fmla="*/ 2 h 101"/>
                  <a:gd name="T2" fmla="*/ 1 w 364"/>
                  <a:gd name="T3" fmla="*/ 2 h 101"/>
                  <a:gd name="T4" fmla="*/ 1 w 364"/>
                  <a:gd name="T5" fmla="*/ 2 h 101"/>
                  <a:gd name="T6" fmla="*/ 1 w 364"/>
                  <a:gd name="T7" fmla="*/ 2 h 101"/>
                  <a:gd name="T8" fmla="*/ 1 w 364"/>
                  <a:gd name="T9" fmla="*/ 2 h 101"/>
                  <a:gd name="T10" fmla="*/ 1 w 364"/>
                  <a:gd name="T11" fmla="*/ 2 h 101"/>
                  <a:gd name="T12" fmla="*/ 1 w 364"/>
                  <a:gd name="T13" fmla="*/ 2 h 101"/>
                  <a:gd name="T14" fmla="*/ 1 w 364"/>
                  <a:gd name="T15" fmla="*/ 2 h 101"/>
                  <a:gd name="T16" fmla="*/ 1 w 364"/>
                  <a:gd name="T17" fmla="*/ 2 h 101"/>
                  <a:gd name="T18" fmla="*/ 1 w 364"/>
                  <a:gd name="T19" fmla="*/ 2 h 101"/>
                  <a:gd name="T20" fmla="*/ 1 w 364"/>
                  <a:gd name="T21" fmla="*/ 2 h 101"/>
                  <a:gd name="T22" fmla="*/ 1 w 364"/>
                  <a:gd name="T23" fmla="*/ 2 h 101"/>
                  <a:gd name="T24" fmla="*/ 1 w 364"/>
                  <a:gd name="T25" fmla="*/ 2 h 101"/>
                  <a:gd name="T26" fmla="*/ 1 w 364"/>
                  <a:gd name="T27" fmla="*/ 2 h 101"/>
                  <a:gd name="T28" fmla="*/ 1 w 364"/>
                  <a:gd name="T29" fmla="*/ 2 h 101"/>
                  <a:gd name="T30" fmla="*/ 1 w 364"/>
                  <a:gd name="T31" fmla="*/ 2 h 101"/>
                  <a:gd name="T32" fmla="*/ 1 w 364"/>
                  <a:gd name="T33" fmla="*/ 2 h 101"/>
                  <a:gd name="T34" fmla="*/ 1 w 364"/>
                  <a:gd name="T35" fmla="*/ 2 h 101"/>
                  <a:gd name="T36" fmla="*/ 1 w 364"/>
                  <a:gd name="T37" fmla="*/ 2 h 101"/>
                  <a:gd name="T38" fmla="*/ 1 w 364"/>
                  <a:gd name="T39" fmla="*/ 2 h 101"/>
                  <a:gd name="T40" fmla="*/ 1 w 364"/>
                  <a:gd name="T41" fmla="*/ 2 h 101"/>
                  <a:gd name="T42" fmla="*/ 1 w 364"/>
                  <a:gd name="T43" fmla="*/ 2 h 101"/>
                  <a:gd name="T44" fmla="*/ 1 w 364"/>
                  <a:gd name="T45" fmla="*/ 2 h 101"/>
                  <a:gd name="T46" fmla="*/ 1 w 364"/>
                  <a:gd name="T47" fmla="*/ 2 h 101"/>
                  <a:gd name="T48" fmla="*/ 1 w 364"/>
                  <a:gd name="T49" fmla="*/ 2 h 101"/>
                  <a:gd name="T50" fmla="*/ 1 w 364"/>
                  <a:gd name="T51" fmla="*/ 2 h 101"/>
                  <a:gd name="T52" fmla="*/ 0 w 364"/>
                  <a:gd name="T53" fmla="*/ 2 h 101"/>
                  <a:gd name="T54" fmla="*/ 1 w 364"/>
                  <a:gd name="T55" fmla="*/ 0 h 101"/>
                  <a:gd name="T56" fmla="*/ 1 w 364"/>
                  <a:gd name="T57" fmla="*/ 2 h 101"/>
                  <a:gd name="T58" fmla="*/ 1 w 364"/>
                  <a:gd name="T59" fmla="*/ 2 h 101"/>
                  <a:gd name="T60" fmla="*/ 1 w 364"/>
                  <a:gd name="T61" fmla="*/ 2 h 101"/>
                  <a:gd name="T62" fmla="*/ 1 w 364"/>
                  <a:gd name="T63" fmla="*/ 2 h 101"/>
                  <a:gd name="T64" fmla="*/ 1 w 364"/>
                  <a:gd name="T65" fmla="*/ 2 h 101"/>
                  <a:gd name="T66" fmla="*/ 1 w 364"/>
                  <a:gd name="T67" fmla="*/ 2 h 101"/>
                  <a:gd name="T68" fmla="*/ 1 w 364"/>
                  <a:gd name="T69" fmla="*/ 2 h 101"/>
                  <a:gd name="T70" fmla="*/ 1 w 364"/>
                  <a:gd name="T71" fmla="*/ 2 h 101"/>
                  <a:gd name="T72" fmla="*/ 1 w 364"/>
                  <a:gd name="T73" fmla="*/ 2 h 101"/>
                  <a:gd name="T74" fmla="*/ 1 w 364"/>
                  <a:gd name="T75" fmla="*/ 2 h 101"/>
                  <a:gd name="T76" fmla="*/ 1 w 364"/>
                  <a:gd name="T77" fmla="*/ 2 h 101"/>
                  <a:gd name="T78" fmla="*/ 1 w 364"/>
                  <a:gd name="T79" fmla="*/ 2 h 101"/>
                  <a:gd name="T80" fmla="*/ 1 w 364"/>
                  <a:gd name="T81" fmla="*/ 2 h 101"/>
                  <a:gd name="T82" fmla="*/ 1 w 364"/>
                  <a:gd name="T83" fmla="*/ 2 h 101"/>
                  <a:gd name="T84" fmla="*/ 1 w 364"/>
                  <a:gd name="T85" fmla="*/ 2 h 101"/>
                  <a:gd name="T86" fmla="*/ 1 w 364"/>
                  <a:gd name="T87" fmla="*/ 2 h 101"/>
                  <a:gd name="T88" fmla="*/ 1 w 364"/>
                  <a:gd name="T89" fmla="*/ 2 h 101"/>
                  <a:gd name="T90" fmla="*/ 1 w 364"/>
                  <a:gd name="T91" fmla="*/ 2 h 101"/>
                  <a:gd name="T92" fmla="*/ 1 w 364"/>
                  <a:gd name="T93" fmla="*/ 2 h 101"/>
                  <a:gd name="T94" fmla="*/ 1 w 364"/>
                  <a:gd name="T95" fmla="*/ 2 h 101"/>
                  <a:gd name="T96" fmla="*/ 1 w 364"/>
                  <a:gd name="T97" fmla="*/ 2 h 101"/>
                  <a:gd name="T98" fmla="*/ 1 w 364"/>
                  <a:gd name="T99" fmla="*/ 2 h 101"/>
                  <a:gd name="T100" fmla="*/ 1 w 364"/>
                  <a:gd name="T101" fmla="*/ 2 h 101"/>
                  <a:gd name="T102" fmla="*/ 1 w 364"/>
                  <a:gd name="T103" fmla="*/ 2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6" name="Freeform 37"/>
              <p:cNvSpPr>
                <a:spLocks/>
              </p:cNvSpPr>
              <p:nvPr/>
            </p:nvSpPr>
            <p:spPr bwMode="auto">
              <a:xfrm flipV="1">
                <a:off x="-215" y="2553"/>
                <a:ext cx="289" cy="87"/>
              </a:xfrm>
              <a:custGeom>
                <a:avLst/>
                <a:gdLst>
                  <a:gd name="T0" fmla="*/ 2 w 364"/>
                  <a:gd name="T1" fmla="*/ 3 h 101"/>
                  <a:gd name="T2" fmla="*/ 2 w 364"/>
                  <a:gd name="T3" fmla="*/ 3 h 101"/>
                  <a:gd name="T4" fmla="*/ 2 w 364"/>
                  <a:gd name="T5" fmla="*/ 3 h 101"/>
                  <a:gd name="T6" fmla="*/ 2 w 364"/>
                  <a:gd name="T7" fmla="*/ 3 h 101"/>
                  <a:gd name="T8" fmla="*/ 2 w 364"/>
                  <a:gd name="T9" fmla="*/ 3 h 101"/>
                  <a:gd name="T10" fmla="*/ 2 w 364"/>
                  <a:gd name="T11" fmla="*/ 3 h 101"/>
                  <a:gd name="T12" fmla="*/ 2 w 364"/>
                  <a:gd name="T13" fmla="*/ 3 h 101"/>
                  <a:gd name="T14" fmla="*/ 2 w 364"/>
                  <a:gd name="T15" fmla="*/ 3 h 101"/>
                  <a:gd name="T16" fmla="*/ 2 w 364"/>
                  <a:gd name="T17" fmla="*/ 3 h 101"/>
                  <a:gd name="T18" fmla="*/ 2 w 364"/>
                  <a:gd name="T19" fmla="*/ 3 h 101"/>
                  <a:gd name="T20" fmla="*/ 2 w 364"/>
                  <a:gd name="T21" fmla="*/ 3 h 101"/>
                  <a:gd name="T22" fmla="*/ 2 w 364"/>
                  <a:gd name="T23" fmla="*/ 3 h 101"/>
                  <a:gd name="T24" fmla="*/ 2 w 364"/>
                  <a:gd name="T25" fmla="*/ 3 h 101"/>
                  <a:gd name="T26" fmla="*/ 2 w 364"/>
                  <a:gd name="T27" fmla="*/ 3 h 101"/>
                  <a:gd name="T28" fmla="*/ 2 w 364"/>
                  <a:gd name="T29" fmla="*/ 3 h 101"/>
                  <a:gd name="T30" fmla="*/ 2 w 364"/>
                  <a:gd name="T31" fmla="*/ 3 h 101"/>
                  <a:gd name="T32" fmla="*/ 2 w 364"/>
                  <a:gd name="T33" fmla="*/ 3 h 101"/>
                  <a:gd name="T34" fmla="*/ 2 w 364"/>
                  <a:gd name="T35" fmla="*/ 3 h 101"/>
                  <a:gd name="T36" fmla="*/ 2 w 364"/>
                  <a:gd name="T37" fmla="*/ 3 h 101"/>
                  <a:gd name="T38" fmla="*/ 2 w 364"/>
                  <a:gd name="T39" fmla="*/ 3 h 101"/>
                  <a:gd name="T40" fmla="*/ 2 w 364"/>
                  <a:gd name="T41" fmla="*/ 3 h 101"/>
                  <a:gd name="T42" fmla="*/ 2 w 364"/>
                  <a:gd name="T43" fmla="*/ 3 h 101"/>
                  <a:gd name="T44" fmla="*/ 2 w 364"/>
                  <a:gd name="T45" fmla="*/ 3 h 101"/>
                  <a:gd name="T46" fmla="*/ 2 w 364"/>
                  <a:gd name="T47" fmla="*/ 3 h 101"/>
                  <a:gd name="T48" fmla="*/ 2 w 364"/>
                  <a:gd name="T49" fmla="*/ 3 h 101"/>
                  <a:gd name="T50" fmla="*/ 2 w 364"/>
                  <a:gd name="T51" fmla="*/ 3 h 101"/>
                  <a:gd name="T52" fmla="*/ 0 w 364"/>
                  <a:gd name="T53" fmla="*/ 3 h 101"/>
                  <a:gd name="T54" fmla="*/ 2 w 364"/>
                  <a:gd name="T55" fmla="*/ 0 h 101"/>
                  <a:gd name="T56" fmla="*/ 2 w 364"/>
                  <a:gd name="T57" fmla="*/ 3 h 101"/>
                  <a:gd name="T58" fmla="*/ 2 w 364"/>
                  <a:gd name="T59" fmla="*/ 3 h 101"/>
                  <a:gd name="T60" fmla="*/ 2 w 364"/>
                  <a:gd name="T61" fmla="*/ 3 h 101"/>
                  <a:gd name="T62" fmla="*/ 2 w 364"/>
                  <a:gd name="T63" fmla="*/ 3 h 101"/>
                  <a:gd name="T64" fmla="*/ 2 w 364"/>
                  <a:gd name="T65" fmla="*/ 3 h 101"/>
                  <a:gd name="T66" fmla="*/ 2 w 364"/>
                  <a:gd name="T67" fmla="*/ 3 h 101"/>
                  <a:gd name="T68" fmla="*/ 2 w 364"/>
                  <a:gd name="T69" fmla="*/ 3 h 101"/>
                  <a:gd name="T70" fmla="*/ 2 w 364"/>
                  <a:gd name="T71" fmla="*/ 3 h 101"/>
                  <a:gd name="T72" fmla="*/ 2 w 364"/>
                  <a:gd name="T73" fmla="*/ 3 h 101"/>
                  <a:gd name="T74" fmla="*/ 2 w 364"/>
                  <a:gd name="T75" fmla="*/ 3 h 101"/>
                  <a:gd name="T76" fmla="*/ 2 w 364"/>
                  <a:gd name="T77" fmla="*/ 3 h 101"/>
                  <a:gd name="T78" fmla="*/ 2 w 364"/>
                  <a:gd name="T79" fmla="*/ 3 h 101"/>
                  <a:gd name="T80" fmla="*/ 2 w 364"/>
                  <a:gd name="T81" fmla="*/ 3 h 101"/>
                  <a:gd name="T82" fmla="*/ 2 w 364"/>
                  <a:gd name="T83" fmla="*/ 3 h 101"/>
                  <a:gd name="T84" fmla="*/ 2 w 364"/>
                  <a:gd name="T85" fmla="*/ 3 h 101"/>
                  <a:gd name="T86" fmla="*/ 2 w 364"/>
                  <a:gd name="T87" fmla="*/ 3 h 101"/>
                  <a:gd name="T88" fmla="*/ 2 w 364"/>
                  <a:gd name="T89" fmla="*/ 3 h 101"/>
                  <a:gd name="T90" fmla="*/ 2 w 364"/>
                  <a:gd name="T91" fmla="*/ 3 h 101"/>
                  <a:gd name="T92" fmla="*/ 2 w 364"/>
                  <a:gd name="T93" fmla="*/ 3 h 101"/>
                  <a:gd name="T94" fmla="*/ 2 w 364"/>
                  <a:gd name="T95" fmla="*/ 3 h 101"/>
                  <a:gd name="T96" fmla="*/ 2 w 364"/>
                  <a:gd name="T97" fmla="*/ 3 h 101"/>
                  <a:gd name="T98" fmla="*/ 2 w 364"/>
                  <a:gd name="T99" fmla="*/ 3 h 101"/>
                  <a:gd name="T100" fmla="*/ 2 w 364"/>
                  <a:gd name="T101" fmla="*/ 3 h 101"/>
                  <a:gd name="T102" fmla="*/ 2 w 364"/>
                  <a:gd name="T103" fmla="*/ 3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7" name="Freeform 38"/>
              <p:cNvSpPr>
                <a:spLocks/>
              </p:cNvSpPr>
              <p:nvPr/>
            </p:nvSpPr>
            <p:spPr bwMode="auto">
              <a:xfrm flipV="1">
                <a:off x="-221" y="2367"/>
                <a:ext cx="317" cy="81"/>
              </a:xfrm>
              <a:custGeom>
                <a:avLst/>
                <a:gdLst>
                  <a:gd name="T0" fmla="*/ 7 w 364"/>
                  <a:gd name="T1" fmla="*/ 2 h 101"/>
                  <a:gd name="T2" fmla="*/ 7 w 364"/>
                  <a:gd name="T3" fmla="*/ 2 h 101"/>
                  <a:gd name="T4" fmla="*/ 7 w 364"/>
                  <a:gd name="T5" fmla="*/ 2 h 101"/>
                  <a:gd name="T6" fmla="*/ 6 w 364"/>
                  <a:gd name="T7" fmla="*/ 2 h 101"/>
                  <a:gd name="T8" fmla="*/ 6 w 364"/>
                  <a:gd name="T9" fmla="*/ 2 h 101"/>
                  <a:gd name="T10" fmla="*/ 6 w 364"/>
                  <a:gd name="T11" fmla="*/ 2 h 101"/>
                  <a:gd name="T12" fmla="*/ 5 w 364"/>
                  <a:gd name="T13" fmla="*/ 2 h 101"/>
                  <a:gd name="T14" fmla="*/ 5 w 364"/>
                  <a:gd name="T15" fmla="*/ 2 h 101"/>
                  <a:gd name="T16" fmla="*/ 4 w 364"/>
                  <a:gd name="T17" fmla="*/ 2 h 101"/>
                  <a:gd name="T18" fmla="*/ 4 w 364"/>
                  <a:gd name="T19" fmla="*/ 2 h 101"/>
                  <a:gd name="T20" fmla="*/ 4 w 364"/>
                  <a:gd name="T21" fmla="*/ 2 h 101"/>
                  <a:gd name="T22" fmla="*/ 3 w 364"/>
                  <a:gd name="T23" fmla="*/ 2 h 101"/>
                  <a:gd name="T24" fmla="*/ 3 w 364"/>
                  <a:gd name="T25" fmla="*/ 2 h 101"/>
                  <a:gd name="T26" fmla="*/ 3 w 364"/>
                  <a:gd name="T27" fmla="*/ 2 h 101"/>
                  <a:gd name="T28" fmla="*/ 3 w 364"/>
                  <a:gd name="T29" fmla="*/ 2 h 101"/>
                  <a:gd name="T30" fmla="*/ 3 w 364"/>
                  <a:gd name="T31" fmla="*/ 2 h 101"/>
                  <a:gd name="T32" fmla="*/ 3 w 364"/>
                  <a:gd name="T33" fmla="*/ 2 h 101"/>
                  <a:gd name="T34" fmla="*/ 3 w 364"/>
                  <a:gd name="T35" fmla="*/ 2 h 101"/>
                  <a:gd name="T36" fmla="*/ 3 w 364"/>
                  <a:gd name="T37" fmla="*/ 2 h 101"/>
                  <a:gd name="T38" fmla="*/ 3 w 364"/>
                  <a:gd name="T39" fmla="*/ 2 h 101"/>
                  <a:gd name="T40" fmla="*/ 3 w 364"/>
                  <a:gd name="T41" fmla="*/ 2 h 101"/>
                  <a:gd name="T42" fmla="*/ 3 w 364"/>
                  <a:gd name="T43" fmla="*/ 2 h 101"/>
                  <a:gd name="T44" fmla="*/ 3 w 364"/>
                  <a:gd name="T45" fmla="*/ 2 h 101"/>
                  <a:gd name="T46" fmla="*/ 3 w 364"/>
                  <a:gd name="T47" fmla="*/ 2 h 101"/>
                  <a:gd name="T48" fmla="*/ 3 w 364"/>
                  <a:gd name="T49" fmla="*/ 2 h 101"/>
                  <a:gd name="T50" fmla="*/ 3 w 364"/>
                  <a:gd name="T51" fmla="*/ 2 h 101"/>
                  <a:gd name="T52" fmla="*/ 0 w 364"/>
                  <a:gd name="T53" fmla="*/ 2 h 101"/>
                  <a:gd name="T54" fmla="*/ 3 w 364"/>
                  <a:gd name="T55" fmla="*/ 0 h 101"/>
                  <a:gd name="T56" fmla="*/ 3 w 364"/>
                  <a:gd name="T57" fmla="*/ 2 h 101"/>
                  <a:gd name="T58" fmla="*/ 3 w 364"/>
                  <a:gd name="T59" fmla="*/ 2 h 101"/>
                  <a:gd name="T60" fmla="*/ 3 w 364"/>
                  <a:gd name="T61" fmla="*/ 2 h 101"/>
                  <a:gd name="T62" fmla="*/ 3 w 364"/>
                  <a:gd name="T63" fmla="*/ 2 h 101"/>
                  <a:gd name="T64" fmla="*/ 3 w 364"/>
                  <a:gd name="T65" fmla="*/ 2 h 101"/>
                  <a:gd name="T66" fmla="*/ 3 w 364"/>
                  <a:gd name="T67" fmla="*/ 2 h 101"/>
                  <a:gd name="T68" fmla="*/ 3 w 364"/>
                  <a:gd name="T69" fmla="*/ 2 h 101"/>
                  <a:gd name="T70" fmla="*/ 3 w 364"/>
                  <a:gd name="T71" fmla="*/ 2 h 101"/>
                  <a:gd name="T72" fmla="*/ 3 w 364"/>
                  <a:gd name="T73" fmla="*/ 2 h 101"/>
                  <a:gd name="T74" fmla="*/ 3 w 364"/>
                  <a:gd name="T75" fmla="*/ 2 h 101"/>
                  <a:gd name="T76" fmla="*/ 3 w 364"/>
                  <a:gd name="T77" fmla="*/ 2 h 101"/>
                  <a:gd name="T78" fmla="*/ 3 w 364"/>
                  <a:gd name="T79" fmla="*/ 2 h 101"/>
                  <a:gd name="T80" fmla="*/ 3 w 364"/>
                  <a:gd name="T81" fmla="*/ 2 h 101"/>
                  <a:gd name="T82" fmla="*/ 3 w 364"/>
                  <a:gd name="T83" fmla="*/ 2 h 101"/>
                  <a:gd name="T84" fmla="*/ 4 w 364"/>
                  <a:gd name="T85" fmla="*/ 2 h 101"/>
                  <a:gd name="T86" fmla="*/ 4 w 364"/>
                  <a:gd name="T87" fmla="*/ 2 h 101"/>
                  <a:gd name="T88" fmla="*/ 5 w 364"/>
                  <a:gd name="T89" fmla="*/ 2 h 101"/>
                  <a:gd name="T90" fmla="*/ 5 w 364"/>
                  <a:gd name="T91" fmla="*/ 2 h 101"/>
                  <a:gd name="T92" fmla="*/ 5 w 364"/>
                  <a:gd name="T93" fmla="*/ 2 h 101"/>
                  <a:gd name="T94" fmla="*/ 6 w 364"/>
                  <a:gd name="T95" fmla="*/ 2 h 101"/>
                  <a:gd name="T96" fmla="*/ 6 w 364"/>
                  <a:gd name="T97" fmla="*/ 2 h 101"/>
                  <a:gd name="T98" fmla="*/ 7 w 364"/>
                  <a:gd name="T99" fmla="*/ 2 h 101"/>
                  <a:gd name="T100" fmla="*/ 7 w 364"/>
                  <a:gd name="T101" fmla="*/ 2 h 101"/>
                  <a:gd name="T102" fmla="*/ 7 w 364"/>
                  <a:gd name="T103" fmla="*/ 2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8" name="Freeform 39"/>
              <p:cNvSpPr>
                <a:spLocks/>
              </p:cNvSpPr>
              <p:nvPr/>
            </p:nvSpPr>
            <p:spPr bwMode="auto">
              <a:xfrm flipV="1">
                <a:off x="-251" y="2181"/>
                <a:ext cx="353" cy="81"/>
              </a:xfrm>
              <a:custGeom>
                <a:avLst/>
                <a:gdLst>
                  <a:gd name="T0" fmla="*/ 149 w 364"/>
                  <a:gd name="T1" fmla="*/ 2 h 101"/>
                  <a:gd name="T2" fmla="*/ 146 w 364"/>
                  <a:gd name="T3" fmla="*/ 2 h 101"/>
                  <a:gd name="T4" fmla="*/ 140 w 364"/>
                  <a:gd name="T5" fmla="*/ 2 h 101"/>
                  <a:gd name="T6" fmla="*/ 135 w 364"/>
                  <a:gd name="T7" fmla="*/ 2 h 101"/>
                  <a:gd name="T8" fmla="*/ 131 w 364"/>
                  <a:gd name="T9" fmla="*/ 2 h 101"/>
                  <a:gd name="T10" fmla="*/ 124 w 364"/>
                  <a:gd name="T11" fmla="*/ 2 h 101"/>
                  <a:gd name="T12" fmla="*/ 119 w 364"/>
                  <a:gd name="T13" fmla="*/ 2 h 101"/>
                  <a:gd name="T14" fmla="*/ 112 w 364"/>
                  <a:gd name="T15" fmla="*/ 2 h 101"/>
                  <a:gd name="T16" fmla="*/ 106 w 364"/>
                  <a:gd name="T17" fmla="*/ 2 h 101"/>
                  <a:gd name="T18" fmla="*/ 100 w 364"/>
                  <a:gd name="T19" fmla="*/ 2 h 101"/>
                  <a:gd name="T20" fmla="*/ 94 w 364"/>
                  <a:gd name="T21" fmla="*/ 2 h 101"/>
                  <a:gd name="T22" fmla="*/ 88 w 364"/>
                  <a:gd name="T23" fmla="*/ 2 h 101"/>
                  <a:gd name="T24" fmla="*/ 80 w 364"/>
                  <a:gd name="T25" fmla="*/ 2 h 101"/>
                  <a:gd name="T26" fmla="*/ 74 w 364"/>
                  <a:gd name="T27" fmla="*/ 2 h 101"/>
                  <a:gd name="T28" fmla="*/ 66 w 364"/>
                  <a:gd name="T29" fmla="*/ 2 h 101"/>
                  <a:gd name="T30" fmla="*/ 61 w 364"/>
                  <a:gd name="T31" fmla="*/ 2 h 101"/>
                  <a:gd name="T32" fmla="*/ 54 w 364"/>
                  <a:gd name="T33" fmla="*/ 2 h 101"/>
                  <a:gd name="T34" fmla="*/ 48 w 364"/>
                  <a:gd name="T35" fmla="*/ 2 h 101"/>
                  <a:gd name="T36" fmla="*/ 43 w 364"/>
                  <a:gd name="T37" fmla="*/ 2 h 101"/>
                  <a:gd name="T38" fmla="*/ 38 w 364"/>
                  <a:gd name="T39" fmla="*/ 2 h 101"/>
                  <a:gd name="T40" fmla="*/ 31 w 364"/>
                  <a:gd name="T41" fmla="*/ 2 h 101"/>
                  <a:gd name="T42" fmla="*/ 24 w 364"/>
                  <a:gd name="T43" fmla="*/ 2 h 101"/>
                  <a:gd name="T44" fmla="*/ 16 w 364"/>
                  <a:gd name="T45" fmla="*/ 2 h 101"/>
                  <a:gd name="T46" fmla="*/ 16 w 364"/>
                  <a:gd name="T47" fmla="*/ 2 h 101"/>
                  <a:gd name="T48" fmla="*/ 16 w 364"/>
                  <a:gd name="T49" fmla="*/ 2 h 101"/>
                  <a:gd name="T50" fmla="*/ 3 w 364"/>
                  <a:gd name="T51" fmla="*/ 2 h 101"/>
                  <a:gd name="T52" fmla="*/ 0 w 364"/>
                  <a:gd name="T53" fmla="*/ 2 h 101"/>
                  <a:gd name="T54" fmla="*/ 8 w 364"/>
                  <a:gd name="T55" fmla="*/ 0 h 101"/>
                  <a:gd name="T56" fmla="*/ 16 w 364"/>
                  <a:gd name="T57" fmla="*/ 2 h 101"/>
                  <a:gd name="T58" fmla="*/ 16 w 364"/>
                  <a:gd name="T59" fmla="*/ 2 h 101"/>
                  <a:gd name="T60" fmla="*/ 16 w 364"/>
                  <a:gd name="T61" fmla="*/ 2 h 101"/>
                  <a:gd name="T62" fmla="*/ 25 w 364"/>
                  <a:gd name="T63" fmla="*/ 2 h 101"/>
                  <a:gd name="T64" fmla="*/ 33 w 364"/>
                  <a:gd name="T65" fmla="*/ 2 h 101"/>
                  <a:gd name="T66" fmla="*/ 39 w 364"/>
                  <a:gd name="T67" fmla="*/ 2 h 101"/>
                  <a:gd name="T68" fmla="*/ 44 w 364"/>
                  <a:gd name="T69" fmla="*/ 2 h 101"/>
                  <a:gd name="T70" fmla="*/ 49 w 364"/>
                  <a:gd name="T71" fmla="*/ 2 h 101"/>
                  <a:gd name="T72" fmla="*/ 57 w 364"/>
                  <a:gd name="T73" fmla="*/ 2 h 101"/>
                  <a:gd name="T74" fmla="*/ 64 w 364"/>
                  <a:gd name="T75" fmla="*/ 2 h 101"/>
                  <a:gd name="T76" fmla="*/ 70 w 364"/>
                  <a:gd name="T77" fmla="*/ 2 h 101"/>
                  <a:gd name="T78" fmla="*/ 76 w 364"/>
                  <a:gd name="T79" fmla="*/ 2 h 101"/>
                  <a:gd name="T80" fmla="*/ 80 w 364"/>
                  <a:gd name="T81" fmla="*/ 2 h 101"/>
                  <a:gd name="T82" fmla="*/ 88 w 364"/>
                  <a:gd name="T83" fmla="*/ 2 h 101"/>
                  <a:gd name="T84" fmla="*/ 96 w 364"/>
                  <a:gd name="T85" fmla="*/ 2 h 101"/>
                  <a:gd name="T86" fmla="*/ 103 w 364"/>
                  <a:gd name="T87" fmla="*/ 2 h 101"/>
                  <a:gd name="T88" fmla="*/ 109 w 364"/>
                  <a:gd name="T89" fmla="*/ 2 h 101"/>
                  <a:gd name="T90" fmla="*/ 115 w 364"/>
                  <a:gd name="T91" fmla="*/ 2 h 101"/>
                  <a:gd name="T92" fmla="*/ 122 w 364"/>
                  <a:gd name="T93" fmla="*/ 2 h 101"/>
                  <a:gd name="T94" fmla="*/ 128 w 364"/>
                  <a:gd name="T95" fmla="*/ 2 h 101"/>
                  <a:gd name="T96" fmla="*/ 135 w 364"/>
                  <a:gd name="T97" fmla="*/ 2 h 101"/>
                  <a:gd name="T98" fmla="*/ 140 w 364"/>
                  <a:gd name="T99" fmla="*/ 2 h 101"/>
                  <a:gd name="T100" fmla="*/ 144 w 364"/>
                  <a:gd name="T101" fmla="*/ 2 h 101"/>
                  <a:gd name="T102" fmla="*/ 149 w 364"/>
                  <a:gd name="T103" fmla="*/ 2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sp>
            <p:nvSpPr>
              <p:cNvPr id="32849" name="Freeform 40"/>
              <p:cNvSpPr>
                <a:spLocks/>
              </p:cNvSpPr>
              <p:nvPr/>
            </p:nvSpPr>
            <p:spPr bwMode="auto">
              <a:xfrm flipV="1">
                <a:off x="-251" y="1995"/>
                <a:ext cx="371" cy="81"/>
              </a:xfrm>
              <a:custGeom>
                <a:avLst/>
                <a:gdLst>
                  <a:gd name="T0" fmla="*/ 630 w 364"/>
                  <a:gd name="T1" fmla="*/ 2 h 101"/>
                  <a:gd name="T2" fmla="*/ 616 w 364"/>
                  <a:gd name="T3" fmla="*/ 2 h 101"/>
                  <a:gd name="T4" fmla="*/ 593 w 364"/>
                  <a:gd name="T5" fmla="*/ 2 h 101"/>
                  <a:gd name="T6" fmla="*/ 571 w 364"/>
                  <a:gd name="T7" fmla="*/ 2 h 101"/>
                  <a:gd name="T8" fmla="*/ 548 w 364"/>
                  <a:gd name="T9" fmla="*/ 2 h 101"/>
                  <a:gd name="T10" fmla="*/ 527 w 364"/>
                  <a:gd name="T11" fmla="*/ 2 h 101"/>
                  <a:gd name="T12" fmla="*/ 502 w 364"/>
                  <a:gd name="T13" fmla="*/ 2 h 101"/>
                  <a:gd name="T14" fmla="*/ 475 w 364"/>
                  <a:gd name="T15" fmla="*/ 2 h 101"/>
                  <a:gd name="T16" fmla="*/ 447 w 364"/>
                  <a:gd name="T17" fmla="*/ 2 h 101"/>
                  <a:gd name="T18" fmla="*/ 424 w 364"/>
                  <a:gd name="T19" fmla="*/ 2 h 101"/>
                  <a:gd name="T20" fmla="*/ 394 w 364"/>
                  <a:gd name="T21" fmla="*/ 2 h 101"/>
                  <a:gd name="T22" fmla="*/ 370 w 364"/>
                  <a:gd name="T23" fmla="*/ 2 h 101"/>
                  <a:gd name="T24" fmla="*/ 340 w 364"/>
                  <a:gd name="T25" fmla="*/ 2 h 101"/>
                  <a:gd name="T26" fmla="*/ 310 w 364"/>
                  <a:gd name="T27" fmla="*/ 2 h 101"/>
                  <a:gd name="T28" fmla="*/ 276 w 364"/>
                  <a:gd name="T29" fmla="*/ 2 h 101"/>
                  <a:gd name="T30" fmla="*/ 253 w 364"/>
                  <a:gd name="T31" fmla="*/ 2 h 101"/>
                  <a:gd name="T32" fmla="*/ 232 w 364"/>
                  <a:gd name="T33" fmla="*/ 2 h 101"/>
                  <a:gd name="T34" fmla="*/ 204 w 364"/>
                  <a:gd name="T35" fmla="*/ 2 h 101"/>
                  <a:gd name="T36" fmla="*/ 176 w 364"/>
                  <a:gd name="T37" fmla="*/ 2 h 101"/>
                  <a:gd name="T38" fmla="*/ 152 w 364"/>
                  <a:gd name="T39" fmla="*/ 2 h 101"/>
                  <a:gd name="T40" fmla="*/ 124 w 364"/>
                  <a:gd name="T41" fmla="*/ 2 h 101"/>
                  <a:gd name="T42" fmla="*/ 94 w 364"/>
                  <a:gd name="T43" fmla="*/ 2 h 101"/>
                  <a:gd name="T44" fmla="*/ 73 w 364"/>
                  <a:gd name="T45" fmla="*/ 2 h 101"/>
                  <a:gd name="T46" fmla="*/ 59 w 364"/>
                  <a:gd name="T47" fmla="*/ 2 h 101"/>
                  <a:gd name="T48" fmla="*/ 17 w 364"/>
                  <a:gd name="T49" fmla="*/ 2 h 101"/>
                  <a:gd name="T50" fmla="*/ 3 w 364"/>
                  <a:gd name="T51" fmla="*/ 2 h 101"/>
                  <a:gd name="T52" fmla="*/ 0 w 364"/>
                  <a:gd name="T53" fmla="*/ 2 h 101"/>
                  <a:gd name="T54" fmla="*/ 8 w 364"/>
                  <a:gd name="T55" fmla="*/ 0 h 101"/>
                  <a:gd name="T56" fmla="*/ 19 w 364"/>
                  <a:gd name="T57" fmla="*/ 2 h 101"/>
                  <a:gd name="T58" fmla="*/ 60 w 364"/>
                  <a:gd name="T59" fmla="*/ 2 h 101"/>
                  <a:gd name="T60" fmla="*/ 74 w 364"/>
                  <a:gd name="T61" fmla="*/ 2 h 101"/>
                  <a:gd name="T62" fmla="*/ 98 w 364"/>
                  <a:gd name="T63" fmla="*/ 2 h 101"/>
                  <a:gd name="T64" fmla="*/ 130 w 364"/>
                  <a:gd name="T65" fmla="*/ 2 h 101"/>
                  <a:gd name="T66" fmla="*/ 157 w 364"/>
                  <a:gd name="T67" fmla="*/ 2 h 101"/>
                  <a:gd name="T68" fmla="*/ 179 w 364"/>
                  <a:gd name="T69" fmla="*/ 2 h 101"/>
                  <a:gd name="T70" fmla="*/ 212 w 364"/>
                  <a:gd name="T71" fmla="*/ 2 h 101"/>
                  <a:gd name="T72" fmla="*/ 240 w 364"/>
                  <a:gd name="T73" fmla="*/ 2 h 101"/>
                  <a:gd name="T74" fmla="*/ 266 w 364"/>
                  <a:gd name="T75" fmla="*/ 2 h 101"/>
                  <a:gd name="T76" fmla="*/ 292 w 364"/>
                  <a:gd name="T77" fmla="*/ 2 h 101"/>
                  <a:gd name="T78" fmla="*/ 318 w 364"/>
                  <a:gd name="T79" fmla="*/ 2 h 101"/>
                  <a:gd name="T80" fmla="*/ 342 w 364"/>
                  <a:gd name="T81" fmla="*/ 2 h 101"/>
                  <a:gd name="T82" fmla="*/ 375 w 364"/>
                  <a:gd name="T83" fmla="*/ 2 h 101"/>
                  <a:gd name="T84" fmla="*/ 404 w 364"/>
                  <a:gd name="T85" fmla="*/ 2 h 101"/>
                  <a:gd name="T86" fmla="*/ 431 w 364"/>
                  <a:gd name="T87" fmla="*/ 2 h 101"/>
                  <a:gd name="T88" fmla="*/ 459 w 364"/>
                  <a:gd name="T89" fmla="*/ 2 h 101"/>
                  <a:gd name="T90" fmla="*/ 489 w 364"/>
                  <a:gd name="T91" fmla="*/ 2 h 101"/>
                  <a:gd name="T92" fmla="*/ 515 w 364"/>
                  <a:gd name="T93" fmla="*/ 2 h 101"/>
                  <a:gd name="T94" fmla="*/ 539 w 364"/>
                  <a:gd name="T95" fmla="*/ 2 h 101"/>
                  <a:gd name="T96" fmla="*/ 569 w 364"/>
                  <a:gd name="T97" fmla="*/ 2 h 101"/>
                  <a:gd name="T98" fmla="*/ 593 w 364"/>
                  <a:gd name="T99" fmla="*/ 2 h 101"/>
                  <a:gd name="T100" fmla="*/ 614 w 364"/>
                  <a:gd name="T101" fmla="*/ 2 h 101"/>
                  <a:gd name="T102" fmla="*/ 630 w 364"/>
                  <a:gd name="T103" fmla="*/ 2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01"/>
                  <a:gd name="T158" fmla="*/ 364 w 3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01">
                    <a:moveTo>
                      <a:pt x="363" y="50"/>
                    </a:moveTo>
                    <a:lnTo>
                      <a:pt x="355" y="54"/>
                    </a:lnTo>
                    <a:lnTo>
                      <a:pt x="341" y="62"/>
                    </a:lnTo>
                    <a:lnTo>
                      <a:pt x="329" y="69"/>
                    </a:lnTo>
                    <a:lnTo>
                      <a:pt x="316" y="75"/>
                    </a:lnTo>
                    <a:lnTo>
                      <a:pt x="303" y="80"/>
                    </a:lnTo>
                    <a:lnTo>
                      <a:pt x="289" y="85"/>
                    </a:lnTo>
                    <a:lnTo>
                      <a:pt x="274" y="89"/>
                    </a:lnTo>
                    <a:lnTo>
                      <a:pt x="258" y="93"/>
                    </a:lnTo>
                    <a:lnTo>
                      <a:pt x="244" y="96"/>
                    </a:lnTo>
                    <a:lnTo>
                      <a:pt x="227" y="98"/>
                    </a:lnTo>
                    <a:lnTo>
                      <a:pt x="214" y="99"/>
                    </a:lnTo>
                    <a:lnTo>
                      <a:pt x="196" y="100"/>
                    </a:lnTo>
                    <a:lnTo>
                      <a:pt x="178" y="100"/>
                    </a:lnTo>
                    <a:lnTo>
                      <a:pt x="160" y="98"/>
                    </a:lnTo>
                    <a:lnTo>
                      <a:pt x="146" y="97"/>
                    </a:lnTo>
                    <a:lnTo>
                      <a:pt x="133" y="95"/>
                    </a:lnTo>
                    <a:lnTo>
                      <a:pt x="118" y="92"/>
                    </a:lnTo>
                    <a:lnTo>
                      <a:pt x="103" y="89"/>
                    </a:lnTo>
                    <a:lnTo>
                      <a:pt x="87" y="84"/>
                    </a:lnTo>
                    <a:lnTo>
                      <a:pt x="72" y="78"/>
                    </a:lnTo>
                    <a:lnTo>
                      <a:pt x="57" y="72"/>
                    </a:lnTo>
                    <a:lnTo>
                      <a:pt x="44" y="66"/>
                    </a:lnTo>
                    <a:lnTo>
                      <a:pt x="30" y="57"/>
                    </a:lnTo>
                    <a:lnTo>
                      <a:pt x="17" y="48"/>
                    </a:lnTo>
                    <a:lnTo>
                      <a:pt x="3" y="38"/>
                    </a:lnTo>
                    <a:lnTo>
                      <a:pt x="0" y="35"/>
                    </a:lnTo>
                    <a:lnTo>
                      <a:pt x="8" y="0"/>
                    </a:lnTo>
                    <a:lnTo>
                      <a:pt x="19" y="10"/>
                    </a:lnTo>
                    <a:lnTo>
                      <a:pt x="31" y="20"/>
                    </a:lnTo>
                    <a:lnTo>
                      <a:pt x="45" y="29"/>
                    </a:lnTo>
                    <a:lnTo>
                      <a:pt x="59" y="35"/>
                    </a:lnTo>
                    <a:lnTo>
                      <a:pt x="75" y="43"/>
                    </a:lnTo>
                    <a:lnTo>
                      <a:pt x="90" y="49"/>
                    </a:lnTo>
                    <a:lnTo>
                      <a:pt x="105" y="53"/>
                    </a:lnTo>
                    <a:lnTo>
                      <a:pt x="122" y="57"/>
                    </a:lnTo>
                    <a:lnTo>
                      <a:pt x="138" y="60"/>
                    </a:lnTo>
                    <a:lnTo>
                      <a:pt x="154" y="62"/>
                    </a:lnTo>
                    <a:lnTo>
                      <a:pt x="169" y="63"/>
                    </a:lnTo>
                    <a:lnTo>
                      <a:pt x="182" y="65"/>
                    </a:lnTo>
                    <a:lnTo>
                      <a:pt x="198" y="64"/>
                    </a:lnTo>
                    <a:lnTo>
                      <a:pt x="216" y="63"/>
                    </a:lnTo>
                    <a:lnTo>
                      <a:pt x="232" y="61"/>
                    </a:lnTo>
                    <a:lnTo>
                      <a:pt x="248" y="59"/>
                    </a:lnTo>
                    <a:lnTo>
                      <a:pt x="265" y="55"/>
                    </a:lnTo>
                    <a:lnTo>
                      <a:pt x="281" y="50"/>
                    </a:lnTo>
                    <a:lnTo>
                      <a:pt x="296" y="45"/>
                    </a:lnTo>
                    <a:lnTo>
                      <a:pt x="311" y="39"/>
                    </a:lnTo>
                    <a:lnTo>
                      <a:pt x="327" y="31"/>
                    </a:lnTo>
                    <a:lnTo>
                      <a:pt x="341" y="23"/>
                    </a:lnTo>
                    <a:lnTo>
                      <a:pt x="353" y="14"/>
                    </a:lnTo>
                    <a:lnTo>
                      <a:pt x="363" y="50"/>
                    </a:lnTo>
                  </a:path>
                </a:pathLst>
              </a:custGeom>
              <a:gradFill rotWithShape="0">
                <a:gsLst>
                  <a:gs pos="0">
                    <a:srgbClr val="FFFFFF"/>
                  </a:gs>
                  <a:gs pos="50000">
                    <a:srgbClr val="FF0000"/>
                  </a:gs>
                  <a:gs pos="100000">
                    <a:srgbClr val="FFFFFF"/>
                  </a:gs>
                </a:gsLst>
                <a:lin ang="0" scaled="1"/>
              </a:gradFill>
              <a:ln w="12700" cap="rnd" cmpd="sng">
                <a:noFill/>
                <a:prstDash val="solid"/>
                <a:round/>
                <a:headEnd type="none" w="med" len="med"/>
                <a:tailEnd type="none" w="med" len="med"/>
              </a:ln>
            </p:spPr>
            <p:txBody>
              <a:bodyPr/>
              <a:lstStyle/>
              <a:p>
                <a:endParaRPr lang="en-US" dirty="0"/>
              </a:p>
            </p:txBody>
          </p:sp>
        </p:grpSp>
        <p:sp>
          <p:nvSpPr>
            <p:cNvPr id="32793" name="Line 41"/>
            <p:cNvSpPr>
              <a:spLocks noChangeShapeType="1"/>
            </p:cNvSpPr>
            <p:nvPr/>
          </p:nvSpPr>
          <p:spPr bwMode="auto">
            <a:xfrm>
              <a:off x="1537" y="3177"/>
              <a:ext cx="34" cy="102"/>
            </a:xfrm>
            <a:prstGeom prst="line">
              <a:avLst/>
            </a:prstGeom>
            <a:noFill/>
            <a:ln w="9525">
              <a:solidFill>
                <a:srgbClr val="FFCC66"/>
              </a:solidFill>
              <a:round/>
              <a:headEnd/>
              <a:tailEnd/>
            </a:ln>
          </p:spPr>
          <p:txBody>
            <a:bodyPr wrap="none" anchor="ctr"/>
            <a:lstStyle/>
            <a:p>
              <a:endParaRPr lang="en-US" dirty="0"/>
            </a:p>
          </p:txBody>
        </p:sp>
        <p:sp>
          <p:nvSpPr>
            <p:cNvPr id="32794" name="Arc 42"/>
            <p:cNvSpPr>
              <a:spLocks/>
            </p:cNvSpPr>
            <p:nvPr/>
          </p:nvSpPr>
          <p:spPr bwMode="auto">
            <a:xfrm flipH="1" flipV="1">
              <a:off x="1371" y="2520"/>
              <a:ext cx="149"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795" name="AutoShape 43"/>
            <p:cNvSpPr>
              <a:spLocks noChangeArrowheads="1"/>
            </p:cNvSpPr>
            <p:nvPr/>
          </p:nvSpPr>
          <p:spPr bwMode="auto">
            <a:xfrm rot="5400000">
              <a:off x="1359" y="2511"/>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32796" name="Arc 44"/>
            <p:cNvSpPr>
              <a:spLocks/>
            </p:cNvSpPr>
            <p:nvPr/>
          </p:nvSpPr>
          <p:spPr bwMode="auto">
            <a:xfrm flipH="1" flipV="1">
              <a:off x="1374" y="2943"/>
              <a:ext cx="149"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797" name="AutoShape 45"/>
            <p:cNvSpPr>
              <a:spLocks noChangeArrowheads="1"/>
            </p:cNvSpPr>
            <p:nvPr/>
          </p:nvSpPr>
          <p:spPr bwMode="auto">
            <a:xfrm rot="5400000">
              <a:off x="1365" y="2937"/>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32798" name="Arc 46"/>
            <p:cNvSpPr>
              <a:spLocks/>
            </p:cNvSpPr>
            <p:nvPr/>
          </p:nvSpPr>
          <p:spPr bwMode="auto">
            <a:xfrm flipH="1" flipV="1">
              <a:off x="1371" y="3366"/>
              <a:ext cx="149"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799" name="AutoShape 47"/>
            <p:cNvSpPr>
              <a:spLocks noChangeArrowheads="1"/>
            </p:cNvSpPr>
            <p:nvPr/>
          </p:nvSpPr>
          <p:spPr bwMode="auto">
            <a:xfrm rot="5400000">
              <a:off x="1365" y="3360"/>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42" name="Oval 48"/>
            <p:cNvSpPr>
              <a:spLocks noChangeArrowheads="1"/>
            </p:cNvSpPr>
            <p:nvPr/>
          </p:nvSpPr>
          <p:spPr bwMode="auto">
            <a:xfrm>
              <a:off x="2266" y="2788"/>
              <a:ext cx="96" cy="86"/>
            </a:xfrm>
            <a:prstGeom prst="ellipse">
              <a:avLst/>
            </a:prstGeom>
            <a:gradFill rotWithShape="0">
              <a:gsLst>
                <a:gs pos="0">
                  <a:schemeClr val="bg2">
                    <a:gamma/>
                    <a:shade val="72549"/>
                    <a:invGamma/>
                  </a:schemeClr>
                </a:gs>
                <a:gs pos="50000">
                  <a:schemeClr val="bg2"/>
                </a:gs>
                <a:gs pos="100000">
                  <a:schemeClr val="bg2">
                    <a:gamma/>
                    <a:shade val="72549"/>
                    <a:invGamma/>
                  </a:schemeClr>
                </a:gs>
              </a:gsLst>
              <a:lin ang="5400000" scaled="1"/>
            </a:gradFill>
            <a:ln w="9525">
              <a:noFill/>
              <a:round/>
              <a:headEnd/>
              <a:tailEnd/>
            </a:ln>
            <a:effectLst/>
          </p:spPr>
          <p:txBody>
            <a:bodyPr wrap="none" anchor="ctr"/>
            <a:lstStyle/>
            <a:p>
              <a:pPr>
                <a:defRPr/>
              </a:pPr>
              <a:endParaRPr lang="en-US" dirty="0">
                <a:latin typeface="Arial" charset="0"/>
              </a:endParaRPr>
            </a:p>
          </p:txBody>
        </p:sp>
        <p:sp>
          <p:nvSpPr>
            <p:cNvPr id="32801" name="Freeform 49"/>
            <p:cNvSpPr>
              <a:spLocks/>
            </p:cNvSpPr>
            <p:nvPr/>
          </p:nvSpPr>
          <p:spPr bwMode="auto">
            <a:xfrm>
              <a:off x="2120" y="2943"/>
              <a:ext cx="55" cy="402"/>
            </a:xfrm>
            <a:custGeom>
              <a:avLst/>
              <a:gdLst>
                <a:gd name="T0" fmla="*/ 11 w 55"/>
                <a:gd name="T1" fmla="*/ 402 h 402"/>
                <a:gd name="T2" fmla="*/ 35 w 55"/>
                <a:gd name="T3" fmla="*/ 336 h 402"/>
                <a:gd name="T4" fmla="*/ 5 w 55"/>
                <a:gd name="T5" fmla="*/ 264 h 402"/>
                <a:gd name="T6" fmla="*/ 5 w 55"/>
                <a:gd name="T7" fmla="*/ 192 h 402"/>
                <a:gd name="T8" fmla="*/ 35 w 55"/>
                <a:gd name="T9" fmla="*/ 150 h 402"/>
                <a:gd name="T10" fmla="*/ 53 w 55"/>
                <a:gd name="T11" fmla="*/ 78 h 402"/>
                <a:gd name="T12" fmla="*/ 23 w 55"/>
                <a:gd name="T13" fmla="*/ 36 h 402"/>
                <a:gd name="T14" fmla="*/ 17 w 55"/>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02"/>
                <a:gd name="T26" fmla="*/ 55 w 55"/>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02">
                  <a:moveTo>
                    <a:pt x="11" y="402"/>
                  </a:moveTo>
                  <a:cubicBezTo>
                    <a:pt x="23" y="380"/>
                    <a:pt x="36" y="359"/>
                    <a:pt x="35" y="336"/>
                  </a:cubicBezTo>
                  <a:cubicBezTo>
                    <a:pt x="34" y="313"/>
                    <a:pt x="10" y="288"/>
                    <a:pt x="5" y="264"/>
                  </a:cubicBezTo>
                  <a:cubicBezTo>
                    <a:pt x="0" y="240"/>
                    <a:pt x="0" y="211"/>
                    <a:pt x="5" y="192"/>
                  </a:cubicBezTo>
                  <a:cubicBezTo>
                    <a:pt x="10" y="173"/>
                    <a:pt x="27" y="169"/>
                    <a:pt x="35" y="150"/>
                  </a:cubicBezTo>
                  <a:cubicBezTo>
                    <a:pt x="43" y="131"/>
                    <a:pt x="55" y="97"/>
                    <a:pt x="53" y="78"/>
                  </a:cubicBezTo>
                  <a:cubicBezTo>
                    <a:pt x="51" y="59"/>
                    <a:pt x="29" y="49"/>
                    <a:pt x="23" y="36"/>
                  </a:cubicBezTo>
                  <a:cubicBezTo>
                    <a:pt x="17" y="23"/>
                    <a:pt x="17" y="11"/>
                    <a:pt x="17" y="0"/>
                  </a:cubicBezTo>
                </a:path>
              </a:pathLst>
            </a:custGeom>
            <a:noFill/>
            <a:ln w="9525">
              <a:solidFill>
                <a:srgbClr val="FFCC66"/>
              </a:solidFill>
              <a:round/>
              <a:headEnd/>
              <a:tailEnd/>
            </a:ln>
          </p:spPr>
          <p:txBody>
            <a:bodyPr wrap="none" anchor="ctr"/>
            <a:lstStyle/>
            <a:p>
              <a:endParaRPr lang="en-US" dirty="0"/>
            </a:p>
          </p:txBody>
        </p:sp>
        <p:sp>
          <p:nvSpPr>
            <p:cNvPr id="32802" name="Arc 50"/>
            <p:cNvSpPr>
              <a:spLocks/>
            </p:cNvSpPr>
            <p:nvPr/>
          </p:nvSpPr>
          <p:spPr bwMode="auto">
            <a:xfrm flipV="1">
              <a:off x="2204" y="2511"/>
              <a:ext cx="144"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803" name="Arc 51"/>
            <p:cNvSpPr>
              <a:spLocks/>
            </p:cNvSpPr>
            <p:nvPr/>
          </p:nvSpPr>
          <p:spPr bwMode="auto">
            <a:xfrm flipV="1">
              <a:off x="2212" y="2956"/>
              <a:ext cx="136"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804" name="Arc 52"/>
            <p:cNvSpPr>
              <a:spLocks/>
            </p:cNvSpPr>
            <p:nvPr/>
          </p:nvSpPr>
          <p:spPr bwMode="auto">
            <a:xfrm flipV="1">
              <a:off x="2208" y="3411"/>
              <a:ext cx="144"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p:spPr>
          <p:txBody>
            <a:bodyPr wrap="none" anchor="ctr"/>
            <a:lstStyle/>
            <a:p>
              <a:endParaRPr lang="en-US" dirty="0"/>
            </a:p>
          </p:txBody>
        </p:sp>
        <p:sp>
          <p:nvSpPr>
            <p:cNvPr id="32805" name="AutoShape 53"/>
            <p:cNvSpPr>
              <a:spLocks noChangeArrowheads="1"/>
            </p:cNvSpPr>
            <p:nvPr/>
          </p:nvSpPr>
          <p:spPr bwMode="auto">
            <a:xfrm rot="16200000" flipH="1">
              <a:off x="2327" y="3403"/>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32806" name="AutoShape 54"/>
            <p:cNvSpPr>
              <a:spLocks noChangeArrowheads="1"/>
            </p:cNvSpPr>
            <p:nvPr/>
          </p:nvSpPr>
          <p:spPr bwMode="auto">
            <a:xfrm rot="16200000" flipH="1">
              <a:off x="2325" y="2947"/>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32807" name="AutoShape 55"/>
            <p:cNvSpPr>
              <a:spLocks noChangeArrowheads="1"/>
            </p:cNvSpPr>
            <p:nvPr/>
          </p:nvSpPr>
          <p:spPr bwMode="auto">
            <a:xfrm rot="16200000" flipH="1">
              <a:off x="2325" y="2501"/>
              <a:ext cx="35" cy="33"/>
            </a:xfrm>
            <a:prstGeom prst="triangle">
              <a:avLst>
                <a:gd name="adj" fmla="val 50000"/>
              </a:avLst>
            </a:prstGeom>
            <a:solidFill>
              <a:schemeClr val="bg1"/>
            </a:solidFill>
            <a:ln w="9525">
              <a:noFill/>
              <a:miter lim="800000"/>
              <a:headEnd/>
              <a:tailEnd/>
            </a:ln>
          </p:spPr>
          <p:txBody>
            <a:bodyPr wrap="none" anchor="ctr"/>
            <a:lstStyle/>
            <a:p>
              <a:endParaRPr lang="en-US" dirty="0"/>
            </a:p>
          </p:txBody>
        </p:sp>
        <p:sp>
          <p:nvSpPr>
            <p:cNvPr id="32808" name="Rectangle 56"/>
            <p:cNvSpPr>
              <a:spLocks noChangeArrowheads="1"/>
            </p:cNvSpPr>
            <p:nvPr/>
          </p:nvSpPr>
          <p:spPr bwMode="auto">
            <a:xfrm>
              <a:off x="2359" y="2138"/>
              <a:ext cx="263" cy="618"/>
            </a:xfrm>
            <a:prstGeom prst="rect">
              <a:avLst/>
            </a:prstGeom>
            <a:solidFill>
              <a:schemeClr val="bg1"/>
            </a:solidFill>
            <a:ln w="9525">
              <a:noFill/>
              <a:miter lim="800000"/>
              <a:headEnd/>
              <a:tailEnd/>
            </a:ln>
          </p:spPr>
          <p:txBody>
            <a:bodyPr wrap="none" anchor="ctr"/>
            <a:lstStyle/>
            <a:p>
              <a:endParaRPr lang="en-US" dirty="0"/>
            </a:p>
          </p:txBody>
        </p:sp>
        <p:sp>
          <p:nvSpPr>
            <p:cNvPr id="32809" name="Arc 57"/>
            <p:cNvSpPr>
              <a:spLocks/>
            </p:cNvSpPr>
            <p:nvPr/>
          </p:nvSpPr>
          <p:spPr bwMode="auto">
            <a:xfrm rot="-5400000">
              <a:off x="1403" y="2009"/>
              <a:ext cx="87" cy="162"/>
            </a:xfrm>
            <a:custGeom>
              <a:avLst/>
              <a:gdLst>
                <a:gd name="T0" fmla="*/ 0 w 43182"/>
                <a:gd name="T1" fmla="*/ 0 h 21600"/>
                <a:gd name="T2" fmla="*/ 0 w 43182"/>
                <a:gd name="T3" fmla="*/ 0 h 21600"/>
                <a:gd name="T4" fmla="*/ 0 w 43182"/>
                <a:gd name="T5" fmla="*/ 0 h 21600"/>
                <a:gd name="T6" fmla="*/ 0 60000 65536"/>
                <a:gd name="T7" fmla="*/ 0 60000 65536"/>
                <a:gd name="T8" fmla="*/ 0 60000 65536"/>
                <a:gd name="T9" fmla="*/ 0 w 43182"/>
                <a:gd name="T10" fmla="*/ 0 h 21600"/>
                <a:gd name="T11" fmla="*/ 43182 w 43182"/>
                <a:gd name="T12" fmla="*/ 21600 h 21600"/>
              </a:gdLst>
              <a:ahLst/>
              <a:cxnLst>
                <a:cxn ang="T6">
                  <a:pos x="T0" y="T1"/>
                </a:cxn>
                <a:cxn ang="T7">
                  <a:pos x="T2" y="T3"/>
                </a:cxn>
                <a:cxn ang="T8">
                  <a:pos x="T4" y="T5"/>
                </a:cxn>
              </a:cxnLst>
              <a:rect l="T9" t="T10" r="T11" b="T12"/>
              <a:pathLst>
                <a:path w="43182" h="21600" fill="none" extrusionOk="0">
                  <a:moveTo>
                    <a:pt x="0" y="20715"/>
                  </a:moveTo>
                  <a:cubicBezTo>
                    <a:pt x="474" y="9139"/>
                    <a:pt x="9996" y="-1"/>
                    <a:pt x="21582" y="0"/>
                  </a:cubicBezTo>
                  <a:cubicBezTo>
                    <a:pt x="33511" y="0"/>
                    <a:pt x="43182" y="9670"/>
                    <a:pt x="43182" y="21600"/>
                  </a:cubicBezTo>
                </a:path>
                <a:path w="43182" h="21600" stroke="0" extrusionOk="0">
                  <a:moveTo>
                    <a:pt x="0" y="20715"/>
                  </a:moveTo>
                  <a:cubicBezTo>
                    <a:pt x="474" y="9139"/>
                    <a:pt x="9996" y="-1"/>
                    <a:pt x="21582" y="0"/>
                  </a:cubicBezTo>
                  <a:cubicBezTo>
                    <a:pt x="33511" y="0"/>
                    <a:pt x="43182" y="9670"/>
                    <a:pt x="43182" y="21600"/>
                  </a:cubicBezTo>
                  <a:lnTo>
                    <a:pt x="21582" y="21600"/>
                  </a:lnTo>
                  <a:close/>
                </a:path>
              </a:pathLst>
            </a:custGeom>
            <a:solidFill>
              <a:srgbClr val="4D4D4D"/>
            </a:solidFill>
            <a:ln w="9525">
              <a:noFill/>
              <a:round/>
              <a:headEnd/>
              <a:tailEnd/>
            </a:ln>
          </p:spPr>
          <p:txBody>
            <a:bodyPr wrap="none" anchor="ctr"/>
            <a:lstStyle/>
            <a:p>
              <a:endParaRPr lang="en-US" dirty="0"/>
            </a:p>
          </p:txBody>
        </p:sp>
        <p:sp>
          <p:nvSpPr>
            <p:cNvPr id="32810" name="Arc 58"/>
            <p:cNvSpPr>
              <a:spLocks/>
            </p:cNvSpPr>
            <p:nvPr/>
          </p:nvSpPr>
          <p:spPr bwMode="auto">
            <a:xfrm rot="5400000" flipH="1">
              <a:off x="2237" y="2009"/>
              <a:ext cx="87" cy="162"/>
            </a:xfrm>
            <a:custGeom>
              <a:avLst/>
              <a:gdLst>
                <a:gd name="T0" fmla="*/ 0 w 43182"/>
                <a:gd name="T1" fmla="*/ 0 h 21600"/>
                <a:gd name="T2" fmla="*/ 0 w 43182"/>
                <a:gd name="T3" fmla="*/ 0 h 21600"/>
                <a:gd name="T4" fmla="*/ 0 w 43182"/>
                <a:gd name="T5" fmla="*/ 0 h 21600"/>
                <a:gd name="T6" fmla="*/ 0 60000 65536"/>
                <a:gd name="T7" fmla="*/ 0 60000 65536"/>
                <a:gd name="T8" fmla="*/ 0 60000 65536"/>
                <a:gd name="T9" fmla="*/ 0 w 43182"/>
                <a:gd name="T10" fmla="*/ 0 h 21600"/>
                <a:gd name="T11" fmla="*/ 43182 w 43182"/>
                <a:gd name="T12" fmla="*/ 21600 h 21600"/>
              </a:gdLst>
              <a:ahLst/>
              <a:cxnLst>
                <a:cxn ang="T6">
                  <a:pos x="T0" y="T1"/>
                </a:cxn>
                <a:cxn ang="T7">
                  <a:pos x="T2" y="T3"/>
                </a:cxn>
                <a:cxn ang="T8">
                  <a:pos x="T4" y="T5"/>
                </a:cxn>
              </a:cxnLst>
              <a:rect l="T9" t="T10" r="T11" b="T12"/>
              <a:pathLst>
                <a:path w="43182" h="21600" fill="none" extrusionOk="0">
                  <a:moveTo>
                    <a:pt x="0" y="20715"/>
                  </a:moveTo>
                  <a:cubicBezTo>
                    <a:pt x="474" y="9139"/>
                    <a:pt x="9996" y="-1"/>
                    <a:pt x="21582" y="0"/>
                  </a:cubicBezTo>
                  <a:cubicBezTo>
                    <a:pt x="33511" y="0"/>
                    <a:pt x="43182" y="9670"/>
                    <a:pt x="43182" y="21600"/>
                  </a:cubicBezTo>
                </a:path>
                <a:path w="43182" h="21600" stroke="0" extrusionOk="0">
                  <a:moveTo>
                    <a:pt x="0" y="20715"/>
                  </a:moveTo>
                  <a:cubicBezTo>
                    <a:pt x="474" y="9139"/>
                    <a:pt x="9996" y="-1"/>
                    <a:pt x="21582" y="0"/>
                  </a:cubicBezTo>
                  <a:cubicBezTo>
                    <a:pt x="33511" y="0"/>
                    <a:pt x="43182" y="9670"/>
                    <a:pt x="43182" y="21600"/>
                  </a:cubicBezTo>
                  <a:lnTo>
                    <a:pt x="21582" y="21600"/>
                  </a:lnTo>
                  <a:close/>
                </a:path>
              </a:pathLst>
            </a:custGeom>
            <a:solidFill>
              <a:srgbClr val="4D4D4D"/>
            </a:solidFill>
            <a:ln w="9525">
              <a:noFill/>
              <a:round/>
              <a:headEnd/>
              <a:tailEnd/>
            </a:ln>
          </p:spPr>
          <p:txBody>
            <a:bodyPr wrap="none" anchor="ctr"/>
            <a:lstStyle/>
            <a:p>
              <a:endParaRPr lang="en-US" dirty="0"/>
            </a:p>
          </p:txBody>
        </p:sp>
        <p:sp>
          <p:nvSpPr>
            <p:cNvPr id="32811" name="Text Box 59"/>
            <p:cNvSpPr txBox="1">
              <a:spLocks noChangeArrowheads="1"/>
            </p:cNvSpPr>
            <p:nvPr/>
          </p:nvSpPr>
          <p:spPr bwMode="auto">
            <a:xfrm>
              <a:off x="1674" y="1084"/>
              <a:ext cx="841" cy="291"/>
            </a:xfrm>
            <a:prstGeom prst="rect">
              <a:avLst/>
            </a:prstGeom>
            <a:noFill/>
            <a:ln w="9525" algn="ctr">
              <a:noFill/>
              <a:miter lim="800000"/>
              <a:headEnd/>
              <a:tailEnd/>
            </a:ln>
          </p:spPr>
          <p:txBody>
            <a:bodyPr wrap="none" lIns="36000" tIns="0" rIns="36000" bIns="0">
              <a:spAutoFit/>
            </a:bodyPr>
            <a:lstStyle/>
            <a:p>
              <a:r>
                <a:rPr lang="en-US" dirty="0"/>
                <a:t>Pulse</a:t>
              </a:r>
            </a:p>
          </p:txBody>
        </p:sp>
        <p:pic>
          <p:nvPicPr>
            <p:cNvPr id="32812" name="Picture 60" descr="LR400TANK"/>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208" y="756"/>
              <a:ext cx="2128" cy="2979"/>
            </a:xfrm>
            <a:prstGeom prst="rect">
              <a:avLst/>
            </a:prstGeom>
            <a:noFill/>
            <a:ln w="9525">
              <a:noFill/>
              <a:miter lim="800000"/>
              <a:headEnd/>
              <a:tailEnd/>
            </a:ln>
          </p:spPr>
        </p:pic>
        <p:grpSp>
          <p:nvGrpSpPr>
            <p:cNvPr id="7" name="Group 61"/>
            <p:cNvGrpSpPr>
              <a:grpSpLocks/>
            </p:cNvGrpSpPr>
            <p:nvPr/>
          </p:nvGrpSpPr>
          <p:grpSpPr bwMode="auto">
            <a:xfrm>
              <a:off x="1896" y="1574"/>
              <a:ext cx="269" cy="1471"/>
              <a:chOff x="1404" y="2075"/>
              <a:chExt cx="193" cy="1262"/>
            </a:xfrm>
          </p:grpSpPr>
          <p:sp>
            <p:nvSpPr>
              <p:cNvPr id="32829" name="Freeform 62"/>
              <p:cNvSpPr>
                <a:spLocks/>
              </p:cNvSpPr>
              <p:nvPr/>
            </p:nvSpPr>
            <p:spPr bwMode="auto">
              <a:xfrm>
                <a:off x="1406" y="3306"/>
                <a:ext cx="99" cy="31"/>
              </a:xfrm>
              <a:custGeom>
                <a:avLst/>
                <a:gdLst>
                  <a:gd name="T0" fmla="*/ 98 w 99"/>
                  <a:gd name="T1" fmla="*/ 30 h 31"/>
                  <a:gd name="T2" fmla="*/ 15 w 99"/>
                  <a:gd name="T3" fmla="*/ 11 h 31"/>
                  <a:gd name="T4" fmla="*/ 10 w 99"/>
                  <a:gd name="T5" fmla="*/ 10 h 31"/>
                  <a:gd name="T6" fmla="*/ 7 w 99"/>
                  <a:gd name="T7" fmla="*/ 9 h 31"/>
                  <a:gd name="T8" fmla="*/ 4 w 99"/>
                  <a:gd name="T9" fmla="*/ 8 h 31"/>
                  <a:gd name="T10" fmla="*/ 2 w 99"/>
                  <a:gd name="T11" fmla="*/ 4 h 31"/>
                  <a:gd name="T12" fmla="*/ 0 w 99"/>
                  <a:gd name="T13" fmla="*/ 0 h 31"/>
                  <a:gd name="T14" fmla="*/ 0 60000 65536"/>
                  <a:gd name="T15" fmla="*/ 0 60000 65536"/>
                  <a:gd name="T16" fmla="*/ 0 60000 65536"/>
                  <a:gd name="T17" fmla="*/ 0 60000 65536"/>
                  <a:gd name="T18" fmla="*/ 0 60000 65536"/>
                  <a:gd name="T19" fmla="*/ 0 60000 65536"/>
                  <a:gd name="T20" fmla="*/ 0 60000 65536"/>
                  <a:gd name="T21" fmla="*/ 0 w 99"/>
                  <a:gd name="T22" fmla="*/ 0 h 31"/>
                  <a:gd name="T23" fmla="*/ 99 w 9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1">
                    <a:moveTo>
                      <a:pt x="98" y="30"/>
                    </a:moveTo>
                    <a:lnTo>
                      <a:pt x="15" y="11"/>
                    </a:lnTo>
                    <a:lnTo>
                      <a:pt x="10" y="10"/>
                    </a:lnTo>
                    <a:lnTo>
                      <a:pt x="7" y="9"/>
                    </a:lnTo>
                    <a:lnTo>
                      <a:pt x="4" y="8"/>
                    </a:lnTo>
                    <a:lnTo>
                      <a:pt x="2" y="4"/>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0" name="Freeform 63"/>
              <p:cNvSpPr>
                <a:spLocks/>
              </p:cNvSpPr>
              <p:nvPr/>
            </p:nvSpPr>
            <p:spPr bwMode="auto">
              <a:xfrm>
                <a:off x="1406" y="3191"/>
                <a:ext cx="191" cy="116"/>
              </a:xfrm>
              <a:custGeom>
                <a:avLst/>
                <a:gdLst>
                  <a:gd name="T0" fmla="*/ 0 w 191"/>
                  <a:gd name="T1" fmla="*/ 115 h 116"/>
                  <a:gd name="T2" fmla="*/ 1 w 191"/>
                  <a:gd name="T3" fmla="*/ 109 h 116"/>
                  <a:gd name="T4" fmla="*/ 5 w 191"/>
                  <a:gd name="T5" fmla="*/ 104 h 116"/>
                  <a:gd name="T6" fmla="*/ 9 w 191"/>
                  <a:gd name="T7" fmla="*/ 102 h 116"/>
                  <a:gd name="T8" fmla="*/ 16 w 191"/>
                  <a:gd name="T9" fmla="*/ 101 h 116"/>
                  <a:gd name="T10" fmla="*/ 175 w 191"/>
                  <a:gd name="T11" fmla="*/ 76 h 116"/>
                  <a:gd name="T12" fmla="*/ 184 w 191"/>
                  <a:gd name="T13" fmla="*/ 74 h 116"/>
                  <a:gd name="T14" fmla="*/ 186 w 191"/>
                  <a:gd name="T15" fmla="*/ 72 h 116"/>
                  <a:gd name="T16" fmla="*/ 189 w 191"/>
                  <a:gd name="T17" fmla="*/ 67 h 116"/>
                  <a:gd name="T18" fmla="*/ 190 w 191"/>
                  <a:gd name="T19" fmla="*/ 62 h 116"/>
                  <a:gd name="T20" fmla="*/ 188 w 191"/>
                  <a:gd name="T21" fmla="*/ 57 h 116"/>
                  <a:gd name="T22" fmla="*/ 184 w 191"/>
                  <a:gd name="T23" fmla="*/ 53 h 116"/>
                  <a:gd name="T24" fmla="*/ 15 w 191"/>
                  <a:gd name="T25" fmla="*/ 11 h 116"/>
                  <a:gd name="T26" fmla="*/ 10 w 191"/>
                  <a:gd name="T27" fmla="*/ 10 h 116"/>
                  <a:gd name="T28" fmla="*/ 7 w 191"/>
                  <a:gd name="T29" fmla="*/ 9 h 116"/>
                  <a:gd name="T30" fmla="*/ 4 w 191"/>
                  <a:gd name="T31" fmla="*/ 8 h 116"/>
                  <a:gd name="T32" fmla="*/ 1 w 191"/>
                  <a:gd name="T33" fmla="*/ 4 h 116"/>
                  <a:gd name="T34" fmla="*/ 1 w 191"/>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6"/>
                  <a:gd name="T56" fmla="*/ 191 w 191"/>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6">
                    <a:moveTo>
                      <a:pt x="0" y="115"/>
                    </a:moveTo>
                    <a:lnTo>
                      <a:pt x="1" y="109"/>
                    </a:lnTo>
                    <a:lnTo>
                      <a:pt x="5" y="104"/>
                    </a:lnTo>
                    <a:lnTo>
                      <a:pt x="9" y="102"/>
                    </a:lnTo>
                    <a:lnTo>
                      <a:pt x="16" y="101"/>
                    </a:lnTo>
                    <a:lnTo>
                      <a:pt x="175" y="76"/>
                    </a:lnTo>
                    <a:lnTo>
                      <a:pt x="184" y="74"/>
                    </a:lnTo>
                    <a:lnTo>
                      <a:pt x="186" y="72"/>
                    </a:lnTo>
                    <a:lnTo>
                      <a:pt x="189" y="67"/>
                    </a:lnTo>
                    <a:lnTo>
                      <a:pt x="190" y="62"/>
                    </a:lnTo>
                    <a:lnTo>
                      <a:pt x="188" y="57"/>
                    </a:lnTo>
                    <a:lnTo>
                      <a:pt x="184" y="53"/>
                    </a:lnTo>
                    <a:lnTo>
                      <a:pt x="15" y="11"/>
                    </a:lnTo>
                    <a:lnTo>
                      <a:pt x="10" y="10"/>
                    </a:lnTo>
                    <a:lnTo>
                      <a:pt x="7" y="9"/>
                    </a:lnTo>
                    <a:lnTo>
                      <a:pt x="4" y="8"/>
                    </a:lnTo>
                    <a:lnTo>
                      <a:pt x="1" y="4"/>
                    </a:lnTo>
                    <a:lnTo>
                      <a:pt x="1"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1" name="Freeform 64"/>
              <p:cNvSpPr>
                <a:spLocks/>
              </p:cNvSpPr>
              <p:nvPr/>
            </p:nvSpPr>
            <p:spPr bwMode="auto">
              <a:xfrm>
                <a:off x="1406" y="3077"/>
                <a:ext cx="191" cy="112"/>
              </a:xfrm>
              <a:custGeom>
                <a:avLst/>
                <a:gdLst>
                  <a:gd name="T0" fmla="*/ 1 w 191"/>
                  <a:gd name="T1" fmla="*/ 111 h 112"/>
                  <a:gd name="T2" fmla="*/ 1 w 191"/>
                  <a:gd name="T3" fmla="*/ 108 h 112"/>
                  <a:gd name="T4" fmla="*/ 5 w 191"/>
                  <a:gd name="T5" fmla="*/ 104 h 112"/>
                  <a:gd name="T6" fmla="*/ 9 w 191"/>
                  <a:gd name="T7" fmla="*/ 103 h 112"/>
                  <a:gd name="T8" fmla="*/ 16 w 191"/>
                  <a:gd name="T9" fmla="*/ 101 h 112"/>
                  <a:gd name="T10" fmla="*/ 175 w 191"/>
                  <a:gd name="T11" fmla="*/ 76 h 112"/>
                  <a:gd name="T12" fmla="*/ 184 w 191"/>
                  <a:gd name="T13" fmla="*/ 74 h 112"/>
                  <a:gd name="T14" fmla="*/ 186 w 191"/>
                  <a:gd name="T15" fmla="*/ 72 h 112"/>
                  <a:gd name="T16" fmla="*/ 189 w 191"/>
                  <a:gd name="T17" fmla="*/ 67 h 112"/>
                  <a:gd name="T18" fmla="*/ 190 w 191"/>
                  <a:gd name="T19" fmla="*/ 62 h 112"/>
                  <a:gd name="T20" fmla="*/ 188 w 191"/>
                  <a:gd name="T21" fmla="*/ 57 h 112"/>
                  <a:gd name="T22" fmla="*/ 184 w 191"/>
                  <a:gd name="T23" fmla="*/ 53 h 112"/>
                  <a:gd name="T24" fmla="*/ 15 w 191"/>
                  <a:gd name="T25" fmla="*/ 11 h 112"/>
                  <a:gd name="T26" fmla="*/ 10 w 191"/>
                  <a:gd name="T27" fmla="*/ 10 h 112"/>
                  <a:gd name="T28" fmla="*/ 7 w 191"/>
                  <a:gd name="T29" fmla="*/ 9 h 112"/>
                  <a:gd name="T30" fmla="*/ 4 w 191"/>
                  <a:gd name="T31" fmla="*/ 8 h 112"/>
                  <a:gd name="T32" fmla="*/ 2 w 191"/>
                  <a:gd name="T33" fmla="*/ 4 h 112"/>
                  <a:gd name="T34" fmla="*/ 0 w 19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2"/>
                  <a:gd name="T56" fmla="*/ 191 w 19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2">
                    <a:moveTo>
                      <a:pt x="1" y="111"/>
                    </a:moveTo>
                    <a:lnTo>
                      <a:pt x="1" y="108"/>
                    </a:lnTo>
                    <a:lnTo>
                      <a:pt x="5" y="104"/>
                    </a:lnTo>
                    <a:lnTo>
                      <a:pt x="9" y="103"/>
                    </a:lnTo>
                    <a:lnTo>
                      <a:pt x="16" y="101"/>
                    </a:lnTo>
                    <a:lnTo>
                      <a:pt x="175" y="76"/>
                    </a:lnTo>
                    <a:lnTo>
                      <a:pt x="184" y="74"/>
                    </a:lnTo>
                    <a:lnTo>
                      <a:pt x="186" y="72"/>
                    </a:lnTo>
                    <a:lnTo>
                      <a:pt x="189" y="67"/>
                    </a:lnTo>
                    <a:lnTo>
                      <a:pt x="190" y="62"/>
                    </a:lnTo>
                    <a:lnTo>
                      <a:pt x="188" y="57"/>
                    </a:lnTo>
                    <a:lnTo>
                      <a:pt x="184" y="53"/>
                    </a:lnTo>
                    <a:lnTo>
                      <a:pt x="15" y="11"/>
                    </a:lnTo>
                    <a:lnTo>
                      <a:pt x="10" y="10"/>
                    </a:lnTo>
                    <a:lnTo>
                      <a:pt x="7" y="9"/>
                    </a:lnTo>
                    <a:lnTo>
                      <a:pt x="4" y="8"/>
                    </a:lnTo>
                    <a:lnTo>
                      <a:pt x="2" y="4"/>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2" name="Freeform 65"/>
              <p:cNvSpPr>
                <a:spLocks/>
              </p:cNvSpPr>
              <p:nvPr/>
            </p:nvSpPr>
            <p:spPr bwMode="auto">
              <a:xfrm>
                <a:off x="1406" y="2962"/>
                <a:ext cx="191" cy="116"/>
              </a:xfrm>
              <a:custGeom>
                <a:avLst/>
                <a:gdLst>
                  <a:gd name="T0" fmla="*/ 0 w 191"/>
                  <a:gd name="T1" fmla="*/ 115 h 116"/>
                  <a:gd name="T2" fmla="*/ 1 w 191"/>
                  <a:gd name="T3" fmla="*/ 109 h 116"/>
                  <a:gd name="T4" fmla="*/ 5 w 191"/>
                  <a:gd name="T5" fmla="*/ 104 h 116"/>
                  <a:gd name="T6" fmla="*/ 9 w 191"/>
                  <a:gd name="T7" fmla="*/ 102 h 116"/>
                  <a:gd name="T8" fmla="*/ 16 w 191"/>
                  <a:gd name="T9" fmla="*/ 101 h 116"/>
                  <a:gd name="T10" fmla="*/ 175 w 191"/>
                  <a:gd name="T11" fmla="*/ 76 h 116"/>
                  <a:gd name="T12" fmla="*/ 184 w 191"/>
                  <a:gd name="T13" fmla="*/ 74 h 116"/>
                  <a:gd name="T14" fmla="*/ 186 w 191"/>
                  <a:gd name="T15" fmla="*/ 71 h 116"/>
                  <a:gd name="T16" fmla="*/ 189 w 191"/>
                  <a:gd name="T17" fmla="*/ 67 h 116"/>
                  <a:gd name="T18" fmla="*/ 190 w 191"/>
                  <a:gd name="T19" fmla="*/ 62 h 116"/>
                  <a:gd name="T20" fmla="*/ 188 w 191"/>
                  <a:gd name="T21" fmla="*/ 57 h 116"/>
                  <a:gd name="T22" fmla="*/ 184 w 191"/>
                  <a:gd name="T23" fmla="*/ 53 h 116"/>
                  <a:gd name="T24" fmla="*/ 15 w 191"/>
                  <a:gd name="T25" fmla="*/ 11 h 116"/>
                  <a:gd name="T26" fmla="*/ 10 w 191"/>
                  <a:gd name="T27" fmla="*/ 10 h 116"/>
                  <a:gd name="T28" fmla="*/ 7 w 191"/>
                  <a:gd name="T29" fmla="*/ 9 h 116"/>
                  <a:gd name="T30" fmla="*/ 4 w 191"/>
                  <a:gd name="T31" fmla="*/ 8 h 116"/>
                  <a:gd name="T32" fmla="*/ 1 w 191"/>
                  <a:gd name="T33" fmla="*/ 4 h 116"/>
                  <a:gd name="T34" fmla="*/ 1 w 191"/>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6"/>
                  <a:gd name="T56" fmla="*/ 191 w 191"/>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6">
                    <a:moveTo>
                      <a:pt x="0" y="115"/>
                    </a:moveTo>
                    <a:lnTo>
                      <a:pt x="1" y="109"/>
                    </a:lnTo>
                    <a:lnTo>
                      <a:pt x="5" y="104"/>
                    </a:lnTo>
                    <a:lnTo>
                      <a:pt x="9" y="102"/>
                    </a:lnTo>
                    <a:lnTo>
                      <a:pt x="16" y="101"/>
                    </a:lnTo>
                    <a:lnTo>
                      <a:pt x="175" y="76"/>
                    </a:lnTo>
                    <a:lnTo>
                      <a:pt x="184" y="74"/>
                    </a:lnTo>
                    <a:lnTo>
                      <a:pt x="186" y="71"/>
                    </a:lnTo>
                    <a:lnTo>
                      <a:pt x="189" y="67"/>
                    </a:lnTo>
                    <a:lnTo>
                      <a:pt x="190" y="62"/>
                    </a:lnTo>
                    <a:lnTo>
                      <a:pt x="188" y="57"/>
                    </a:lnTo>
                    <a:lnTo>
                      <a:pt x="184" y="53"/>
                    </a:lnTo>
                    <a:lnTo>
                      <a:pt x="15" y="11"/>
                    </a:lnTo>
                    <a:lnTo>
                      <a:pt x="10" y="10"/>
                    </a:lnTo>
                    <a:lnTo>
                      <a:pt x="7" y="9"/>
                    </a:lnTo>
                    <a:lnTo>
                      <a:pt x="4" y="8"/>
                    </a:lnTo>
                    <a:lnTo>
                      <a:pt x="1" y="4"/>
                    </a:lnTo>
                    <a:lnTo>
                      <a:pt x="1"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3" name="Freeform 66"/>
              <p:cNvSpPr>
                <a:spLocks/>
              </p:cNvSpPr>
              <p:nvPr/>
            </p:nvSpPr>
            <p:spPr bwMode="auto">
              <a:xfrm>
                <a:off x="1406" y="2844"/>
                <a:ext cx="189" cy="113"/>
              </a:xfrm>
              <a:custGeom>
                <a:avLst/>
                <a:gdLst>
                  <a:gd name="T0" fmla="*/ 0 w 189"/>
                  <a:gd name="T1" fmla="*/ 112 h 113"/>
                  <a:gd name="T2" fmla="*/ 1 w 189"/>
                  <a:gd name="T3" fmla="*/ 109 h 113"/>
                  <a:gd name="T4" fmla="*/ 5 w 189"/>
                  <a:gd name="T5" fmla="*/ 105 h 113"/>
                  <a:gd name="T6" fmla="*/ 8 w 189"/>
                  <a:gd name="T7" fmla="*/ 103 h 113"/>
                  <a:gd name="T8" fmla="*/ 15 w 189"/>
                  <a:gd name="T9" fmla="*/ 102 h 113"/>
                  <a:gd name="T10" fmla="*/ 173 w 189"/>
                  <a:gd name="T11" fmla="*/ 77 h 113"/>
                  <a:gd name="T12" fmla="*/ 182 w 189"/>
                  <a:gd name="T13" fmla="*/ 75 h 113"/>
                  <a:gd name="T14" fmla="*/ 185 w 189"/>
                  <a:gd name="T15" fmla="*/ 72 h 113"/>
                  <a:gd name="T16" fmla="*/ 187 w 189"/>
                  <a:gd name="T17" fmla="*/ 68 h 113"/>
                  <a:gd name="T18" fmla="*/ 188 w 189"/>
                  <a:gd name="T19" fmla="*/ 63 h 113"/>
                  <a:gd name="T20" fmla="*/ 186 w 189"/>
                  <a:gd name="T21" fmla="*/ 57 h 113"/>
                  <a:gd name="T22" fmla="*/ 182 w 189"/>
                  <a:gd name="T23" fmla="*/ 54 h 113"/>
                  <a:gd name="T24" fmla="*/ 14 w 189"/>
                  <a:gd name="T25" fmla="*/ 11 h 113"/>
                  <a:gd name="T26" fmla="*/ 10 w 189"/>
                  <a:gd name="T27" fmla="*/ 10 h 113"/>
                  <a:gd name="T28" fmla="*/ 6 w 189"/>
                  <a:gd name="T29" fmla="*/ 9 h 113"/>
                  <a:gd name="T30" fmla="*/ 4 w 189"/>
                  <a:gd name="T31" fmla="*/ 8 h 113"/>
                  <a:gd name="T32" fmla="*/ 1 w 189"/>
                  <a:gd name="T33" fmla="*/ 4 h 113"/>
                  <a:gd name="T34" fmla="*/ 0 w 189"/>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3"/>
                  <a:gd name="T56" fmla="*/ 189 w 189"/>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3">
                    <a:moveTo>
                      <a:pt x="0" y="112"/>
                    </a:moveTo>
                    <a:lnTo>
                      <a:pt x="1" y="109"/>
                    </a:lnTo>
                    <a:lnTo>
                      <a:pt x="5" y="105"/>
                    </a:lnTo>
                    <a:lnTo>
                      <a:pt x="8" y="103"/>
                    </a:lnTo>
                    <a:lnTo>
                      <a:pt x="15" y="102"/>
                    </a:lnTo>
                    <a:lnTo>
                      <a:pt x="173" y="77"/>
                    </a:lnTo>
                    <a:lnTo>
                      <a:pt x="182" y="75"/>
                    </a:lnTo>
                    <a:lnTo>
                      <a:pt x="185" y="72"/>
                    </a:lnTo>
                    <a:lnTo>
                      <a:pt x="187" y="68"/>
                    </a:lnTo>
                    <a:lnTo>
                      <a:pt x="188" y="63"/>
                    </a:lnTo>
                    <a:lnTo>
                      <a:pt x="186" y="57"/>
                    </a:lnTo>
                    <a:lnTo>
                      <a:pt x="182" y="54"/>
                    </a:lnTo>
                    <a:lnTo>
                      <a:pt x="14" y="11"/>
                    </a:lnTo>
                    <a:lnTo>
                      <a:pt x="10" y="10"/>
                    </a:lnTo>
                    <a:lnTo>
                      <a:pt x="6" y="9"/>
                    </a:lnTo>
                    <a:lnTo>
                      <a:pt x="4" y="8"/>
                    </a:lnTo>
                    <a:lnTo>
                      <a:pt x="1" y="4"/>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4" name="Freeform 67"/>
              <p:cNvSpPr>
                <a:spLocks/>
              </p:cNvSpPr>
              <p:nvPr/>
            </p:nvSpPr>
            <p:spPr bwMode="auto">
              <a:xfrm>
                <a:off x="1406" y="2728"/>
                <a:ext cx="189" cy="117"/>
              </a:xfrm>
              <a:custGeom>
                <a:avLst/>
                <a:gdLst>
                  <a:gd name="T0" fmla="*/ 0 w 189"/>
                  <a:gd name="T1" fmla="*/ 116 h 117"/>
                  <a:gd name="T2" fmla="*/ 1 w 189"/>
                  <a:gd name="T3" fmla="*/ 110 h 117"/>
                  <a:gd name="T4" fmla="*/ 4 w 189"/>
                  <a:gd name="T5" fmla="*/ 105 h 117"/>
                  <a:gd name="T6" fmla="*/ 9 w 189"/>
                  <a:gd name="T7" fmla="*/ 103 h 117"/>
                  <a:gd name="T8" fmla="*/ 15 w 189"/>
                  <a:gd name="T9" fmla="*/ 102 h 117"/>
                  <a:gd name="T10" fmla="*/ 173 w 189"/>
                  <a:gd name="T11" fmla="*/ 77 h 117"/>
                  <a:gd name="T12" fmla="*/ 182 w 189"/>
                  <a:gd name="T13" fmla="*/ 74 h 117"/>
                  <a:gd name="T14" fmla="*/ 185 w 189"/>
                  <a:gd name="T15" fmla="*/ 72 h 117"/>
                  <a:gd name="T16" fmla="*/ 187 w 189"/>
                  <a:gd name="T17" fmla="*/ 68 h 117"/>
                  <a:gd name="T18" fmla="*/ 188 w 189"/>
                  <a:gd name="T19" fmla="*/ 63 h 117"/>
                  <a:gd name="T20" fmla="*/ 186 w 189"/>
                  <a:gd name="T21" fmla="*/ 57 h 117"/>
                  <a:gd name="T22" fmla="*/ 182 w 189"/>
                  <a:gd name="T23" fmla="*/ 54 h 117"/>
                  <a:gd name="T24" fmla="*/ 15 w 189"/>
                  <a:gd name="T25" fmla="*/ 11 h 117"/>
                  <a:gd name="T26" fmla="*/ 10 w 189"/>
                  <a:gd name="T27" fmla="*/ 10 h 117"/>
                  <a:gd name="T28" fmla="*/ 7 w 189"/>
                  <a:gd name="T29" fmla="*/ 9 h 117"/>
                  <a:gd name="T30" fmla="*/ 4 w 189"/>
                  <a:gd name="T31" fmla="*/ 8 h 117"/>
                  <a:gd name="T32" fmla="*/ 1 w 189"/>
                  <a:gd name="T33" fmla="*/ 4 h 117"/>
                  <a:gd name="T34" fmla="*/ 1 w 189"/>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7"/>
                  <a:gd name="T56" fmla="*/ 189 w 18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7">
                    <a:moveTo>
                      <a:pt x="0" y="116"/>
                    </a:moveTo>
                    <a:lnTo>
                      <a:pt x="1" y="110"/>
                    </a:lnTo>
                    <a:lnTo>
                      <a:pt x="4" y="105"/>
                    </a:lnTo>
                    <a:lnTo>
                      <a:pt x="9" y="103"/>
                    </a:lnTo>
                    <a:lnTo>
                      <a:pt x="15" y="102"/>
                    </a:lnTo>
                    <a:lnTo>
                      <a:pt x="173" y="77"/>
                    </a:lnTo>
                    <a:lnTo>
                      <a:pt x="182" y="74"/>
                    </a:lnTo>
                    <a:lnTo>
                      <a:pt x="185" y="72"/>
                    </a:lnTo>
                    <a:lnTo>
                      <a:pt x="187" y="68"/>
                    </a:lnTo>
                    <a:lnTo>
                      <a:pt x="188" y="63"/>
                    </a:lnTo>
                    <a:lnTo>
                      <a:pt x="186" y="57"/>
                    </a:lnTo>
                    <a:lnTo>
                      <a:pt x="182" y="54"/>
                    </a:lnTo>
                    <a:lnTo>
                      <a:pt x="15" y="11"/>
                    </a:lnTo>
                    <a:lnTo>
                      <a:pt x="10" y="10"/>
                    </a:lnTo>
                    <a:lnTo>
                      <a:pt x="7" y="9"/>
                    </a:lnTo>
                    <a:lnTo>
                      <a:pt x="4" y="8"/>
                    </a:lnTo>
                    <a:lnTo>
                      <a:pt x="1" y="4"/>
                    </a:lnTo>
                    <a:lnTo>
                      <a:pt x="1"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5" name="Freeform 68"/>
              <p:cNvSpPr>
                <a:spLocks/>
              </p:cNvSpPr>
              <p:nvPr/>
            </p:nvSpPr>
            <p:spPr bwMode="auto">
              <a:xfrm>
                <a:off x="1406" y="2615"/>
                <a:ext cx="189" cy="112"/>
              </a:xfrm>
              <a:custGeom>
                <a:avLst/>
                <a:gdLst>
                  <a:gd name="T0" fmla="*/ 0 w 189"/>
                  <a:gd name="T1" fmla="*/ 111 h 112"/>
                  <a:gd name="T2" fmla="*/ 1 w 189"/>
                  <a:gd name="T3" fmla="*/ 108 h 112"/>
                  <a:gd name="T4" fmla="*/ 5 w 189"/>
                  <a:gd name="T5" fmla="*/ 104 h 112"/>
                  <a:gd name="T6" fmla="*/ 8 w 189"/>
                  <a:gd name="T7" fmla="*/ 103 h 112"/>
                  <a:gd name="T8" fmla="*/ 15 w 189"/>
                  <a:gd name="T9" fmla="*/ 101 h 112"/>
                  <a:gd name="T10" fmla="*/ 173 w 189"/>
                  <a:gd name="T11" fmla="*/ 76 h 112"/>
                  <a:gd name="T12" fmla="*/ 182 w 189"/>
                  <a:gd name="T13" fmla="*/ 74 h 112"/>
                  <a:gd name="T14" fmla="*/ 185 w 189"/>
                  <a:gd name="T15" fmla="*/ 72 h 112"/>
                  <a:gd name="T16" fmla="*/ 187 w 189"/>
                  <a:gd name="T17" fmla="*/ 67 h 112"/>
                  <a:gd name="T18" fmla="*/ 188 w 189"/>
                  <a:gd name="T19" fmla="*/ 63 h 112"/>
                  <a:gd name="T20" fmla="*/ 186 w 189"/>
                  <a:gd name="T21" fmla="*/ 57 h 112"/>
                  <a:gd name="T22" fmla="*/ 182 w 189"/>
                  <a:gd name="T23" fmla="*/ 53 h 112"/>
                  <a:gd name="T24" fmla="*/ 14 w 189"/>
                  <a:gd name="T25" fmla="*/ 11 h 112"/>
                  <a:gd name="T26" fmla="*/ 10 w 189"/>
                  <a:gd name="T27" fmla="*/ 10 h 112"/>
                  <a:gd name="T28" fmla="*/ 6 w 189"/>
                  <a:gd name="T29" fmla="*/ 9 h 112"/>
                  <a:gd name="T30" fmla="*/ 4 w 189"/>
                  <a:gd name="T31" fmla="*/ 8 h 112"/>
                  <a:gd name="T32" fmla="*/ 1 w 189"/>
                  <a:gd name="T33" fmla="*/ 4 h 112"/>
                  <a:gd name="T34" fmla="*/ 0 w 189"/>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2"/>
                  <a:gd name="T56" fmla="*/ 189 w 189"/>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2">
                    <a:moveTo>
                      <a:pt x="0" y="111"/>
                    </a:moveTo>
                    <a:lnTo>
                      <a:pt x="1" y="108"/>
                    </a:lnTo>
                    <a:lnTo>
                      <a:pt x="5" y="104"/>
                    </a:lnTo>
                    <a:lnTo>
                      <a:pt x="8" y="103"/>
                    </a:lnTo>
                    <a:lnTo>
                      <a:pt x="15" y="101"/>
                    </a:lnTo>
                    <a:lnTo>
                      <a:pt x="173" y="76"/>
                    </a:lnTo>
                    <a:lnTo>
                      <a:pt x="182" y="74"/>
                    </a:lnTo>
                    <a:lnTo>
                      <a:pt x="185" y="72"/>
                    </a:lnTo>
                    <a:lnTo>
                      <a:pt x="187" y="67"/>
                    </a:lnTo>
                    <a:lnTo>
                      <a:pt x="188" y="63"/>
                    </a:lnTo>
                    <a:lnTo>
                      <a:pt x="186" y="57"/>
                    </a:lnTo>
                    <a:lnTo>
                      <a:pt x="182" y="53"/>
                    </a:lnTo>
                    <a:lnTo>
                      <a:pt x="14" y="11"/>
                    </a:lnTo>
                    <a:lnTo>
                      <a:pt x="10" y="10"/>
                    </a:lnTo>
                    <a:lnTo>
                      <a:pt x="6" y="9"/>
                    </a:lnTo>
                    <a:lnTo>
                      <a:pt x="4" y="8"/>
                    </a:lnTo>
                    <a:lnTo>
                      <a:pt x="1" y="4"/>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6" name="Freeform 69"/>
              <p:cNvSpPr>
                <a:spLocks/>
              </p:cNvSpPr>
              <p:nvPr/>
            </p:nvSpPr>
            <p:spPr bwMode="auto">
              <a:xfrm>
                <a:off x="1406" y="2500"/>
                <a:ext cx="189" cy="116"/>
              </a:xfrm>
              <a:custGeom>
                <a:avLst/>
                <a:gdLst>
                  <a:gd name="T0" fmla="*/ 0 w 189"/>
                  <a:gd name="T1" fmla="*/ 115 h 116"/>
                  <a:gd name="T2" fmla="*/ 1 w 189"/>
                  <a:gd name="T3" fmla="*/ 109 h 116"/>
                  <a:gd name="T4" fmla="*/ 4 w 189"/>
                  <a:gd name="T5" fmla="*/ 104 h 116"/>
                  <a:gd name="T6" fmla="*/ 9 w 189"/>
                  <a:gd name="T7" fmla="*/ 102 h 116"/>
                  <a:gd name="T8" fmla="*/ 15 w 189"/>
                  <a:gd name="T9" fmla="*/ 101 h 116"/>
                  <a:gd name="T10" fmla="*/ 173 w 189"/>
                  <a:gd name="T11" fmla="*/ 76 h 116"/>
                  <a:gd name="T12" fmla="*/ 182 w 189"/>
                  <a:gd name="T13" fmla="*/ 74 h 116"/>
                  <a:gd name="T14" fmla="*/ 185 w 189"/>
                  <a:gd name="T15" fmla="*/ 72 h 116"/>
                  <a:gd name="T16" fmla="*/ 187 w 189"/>
                  <a:gd name="T17" fmla="*/ 67 h 116"/>
                  <a:gd name="T18" fmla="*/ 188 w 189"/>
                  <a:gd name="T19" fmla="*/ 62 h 116"/>
                  <a:gd name="T20" fmla="*/ 186 w 189"/>
                  <a:gd name="T21" fmla="*/ 57 h 116"/>
                  <a:gd name="T22" fmla="*/ 182 w 189"/>
                  <a:gd name="T23" fmla="*/ 53 h 116"/>
                  <a:gd name="T24" fmla="*/ 15 w 189"/>
                  <a:gd name="T25" fmla="*/ 11 h 116"/>
                  <a:gd name="T26" fmla="*/ 10 w 189"/>
                  <a:gd name="T27" fmla="*/ 10 h 116"/>
                  <a:gd name="T28" fmla="*/ 7 w 189"/>
                  <a:gd name="T29" fmla="*/ 9 h 116"/>
                  <a:gd name="T30" fmla="*/ 4 w 189"/>
                  <a:gd name="T31" fmla="*/ 8 h 116"/>
                  <a:gd name="T32" fmla="*/ 1 w 189"/>
                  <a:gd name="T33" fmla="*/ 4 h 116"/>
                  <a:gd name="T34" fmla="*/ 1 w 18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6"/>
                  <a:gd name="T56" fmla="*/ 189 w 18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6">
                    <a:moveTo>
                      <a:pt x="0" y="115"/>
                    </a:moveTo>
                    <a:lnTo>
                      <a:pt x="1" y="109"/>
                    </a:lnTo>
                    <a:lnTo>
                      <a:pt x="4" y="104"/>
                    </a:lnTo>
                    <a:lnTo>
                      <a:pt x="9" y="102"/>
                    </a:lnTo>
                    <a:lnTo>
                      <a:pt x="15" y="101"/>
                    </a:lnTo>
                    <a:lnTo>
                      <a:pt x="173" y="76"/>
                    </a:lnTo>
                    <a:lnTo>
                      <a:pt x="182" y="74"/>
                    </a:lnTo>
                    <a:lnTo>
                      <a:pt x="185" y="72"/>
                    </a:lnTo>
                    <a:lnTo>
                      <a:pt x="187" y="67"/>
                    </a:lnTo>
                    <a:lnTo>
                      <a:pt x="188" y="62"/>
                    </a:lnTo>
                    <a:lnTo>
                      <a:pt x="186" y="57"/>
                    </a:lnTo>
                    <a:lnTo>
                      <a:pt x="182" y="53"/>
                    </a:lnTo>
                    <a:lnTo>
                      <a:pt x="15" y="11"/>
                    </a:lnTo>
                    <a:lnTo>
                      <a:pt x="10" y="10"/>
                    </a:lnTo>
                    <a:lnTo>
                      <a:pt x="7" y="9"/>
                    </a:lnTo>
                    <a:lnTo>
                      <a:pt x="4" y="8"/>
                    </a:lnTo>
                    <a:lnTo>
                      <a:pt x="1" y="4"/>
                    </a:lnTo>
                    <a:lnTo>
                      <a:pt x="1"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7" name="Freeform 70"/>
              <p:cNvSpPr>
                <a:spLocks/>
              </p:cNvSpPr>
              <p:nvPr/>
            </p:nvSpPr>
            <p:spPr bwMode="auto">
              <a:xfrm>
                <a:off x="1404" y="2383"/>
                <a:ext cx="191" cy="112"/>
              </a:xfrm>
              <a:custGeom>
                <a:avLst/>
                <a:gdLst>
                  <a:gd name="T0" fmla="*/ 1 w 191"/>
                  <a:gd name="T1" fmla="*/ 111 h 112"/>
                  <a:gd name="T2" fmla="*/ 1 w 191"/>
                  <a:gd name="T3" fmla="*/ 108 h 112"/>
                  <a:gd name="T4" fmla="*/ 5 w 191"/>
                  <a:gd name="T5" fmla="*/ 103 h 112"/>
                  <a:gd name="T6" fmla="*/ 9 w 191"/>
                  <a:gd name="T7" fmla="*/ 103 h 112"/>
                  <a:gd name="T8" fmla="*/ 16 w 191"/>
                  <a:gd name="T9" fmla="*/ 101 h 112"/>
                  <a:gd name="T10" fmla="*/ 175 w 191"/>
                  <a:gd name="T11" fmla="*/ 76 h 112"/>
                  <a:gd name="T12" fmla="*/ 184 w 191"/>
                  <a:gd name="T13" fmla="*/ 74 h 112"/>
                  <a:gd name="T14" fmla="*/ 186 w 191"/>
                  <a:gd name="T15" fmla="*/ 72 h 112"/>
                  <a:gd name="T16" fmla="*/ 189 w 191"/>
                  <a:gd name="T17" fmla="*/ 67 h 112"/>
                  <a:gd name="T18" fmla="*/ 190 w 191"/>
                  <a:gd name="T19" fmla="*/ 63 h 112"/>
                  <a:gd name="T20" fmla="*/ 188 w 191"/>
                  <a:gd name="T21" fmla="*/ 57 h 112"/>
                  <a:gd name="T22" fmla="*/ 184 w 191"/>
                  <a:gd name="T23" fmla="*/ 53 h 112"/>
                  <a:gd name="T24" fmla="*/ 15 w 191"/>
                  <a:gd name="T25" fmla="*/ 11 h 112"/>
                  <a:gd name="T26" fmla="*/ 10 w 191"/>
                  <a:gd name="T27" fmla="*/ 10 h 112"/>
                  <a:gd name="T28" fmla="*/ 6 w 191"/>
                  <a:gd name="T29" fmla="*/ 9 h 112"/>
                  <a:gd name="T30" fmla="*/ 4 w 191"/>
                  <a:gd name="T31" fmla="*/ 8 h 112"/>
                  <a:gd name="T32" fmla="*/ 1 w 191"/>
                  <a:gd name="T33" fmla="*/ 5 h 112"/>
                  <a:gd name="T34" fmla="*/ 0 w 19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2"/>
                  <a:gd name="T56" fmla="*/ 191 w 19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2">
                    <a:moveTo>
                      <a:pt x="1" y="111"/>
                    </a:moveTo>
                    <a:lnTo>
                      <a:pt x="1" y="108"/>
                    </a:lnTo>
                    <a:lnTo>
                      <a:pt x="5" y="103"/>
                    </a:lnTo>
                    <a:lnTo>
                      <a:pt x="9" y="103"/>
                    </a:lnTo>
                    <a:lnTo>
                      <a:pt x="16" y="101"/>
                    </a:lnTo>
                    <a:lnTo>
                      <a:pt x="175" y="76"/>
                    </a:lnTo>
                    <a:lnTo>
                      <a:pt x="184" y="74"/>
                    </a:lnTo>
                    <a:lnTo>
                      <a:pt x="186" y="72"/>
                    </a:lnTo>
                    <a:lnTo>
                      <a:pt x="189" y="67"/>
                    </a:lnTo>
                    <a:lnTo>
                      <a:pt x="190" y="63"/>
                    </a:lnTo>
                    <a:lnTo>
                      <a:pt x="188" y="57"/>
                    </a:lnTo>
                    <a:lnTo>
                      <a:pt x="184" y="53"/>
                    </a:lnTo>
                    <a:lnTo>
                      <a:pt x="15" y="11"/>
                    </a:lnTo>
                    <a:lnTo>
                      <a:pt x="10" y="10"/>
                    </a:lnTo>
                    <a:lnTo>
                      <a:pt x="6" y="9"/>
                    </a:lnTo>
                    <a:lnTo>
                      <a:pt x="4" y="8"/>
                    </a:lnTo>
                    <a:lnTo>
                      <a:pt x="1" y="5"/>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8" name="Freeform 71"/>
              <p:cNvSpPr>
                <a:spLocks/>
              </p:cNvSpPr>
              <p:nvPr/>
            </p:nvSpPr>
            <p:spPr bwMode="auto">
              <a:xfrm>
                <a:off x="1404" y="2267"/>
                <a:ext cx="191" cy="117"/>
              </a:xfrm>
              <a:custGeom>
                <a:avLst/>
                <a:gdLst>
                  <a:gd name="T0" fmla="*/ 0 w 191"/>
                  <a:gd name="T1" fmla="*/ 116 h 117"/>
                  <a:gd name="T2" fmla="*/ 1 w 191"/>
                  <a:gd name="T3" fmla="*/ 109 h 117"/>
                  <a:gd name="T4" fmla="*/ 4 w 191"/>
                  <a:gd name="T5" fmla="*/ 105 h 117"/>
                  <a:gd name="T6" fmla="*/ 9 w 191"/>
                  <a:gd name="T7" fmla="*/ 103 h 117"/>
                  <a:gd name="T8" fmla="*/ 16 w 191"/>
                  <a:gd name="T9" fmla="*/ 102 h 117"/>
                  <a:gd name="T10" fmla="*/ 175 w 191"/>
                  <a:gd name="T11" fmla="*/ 76 h 117"/>
                  <a:gd name="T12" fmla="*/ 184 w 191"/>
                  <a:gd name="T13" fmla="*/ 75 h 117"/>
                  <a:gd name="T14" fmla="*/ 186 w 191"/>
                  <a:gd name="T15" fmla="*/ 72 h 117"/>
                  <a:gd name="T16" fmla="*/ 189 w 191"/>
                  <a:gd name="T17" fmla="*/ 68 h 117"/>
                  <a:gd name="T18" fmla="*/ 190 w 191"/>
                  <a:gd name="T19" fmla="*/ 63 h 117"/>
                  <a:gd name="T20" fmla="*/ 188 w 191"/>
                  <a:gd name="T21" fmla="*/ 58 h 117"/>
                  <a:gd name="T22" fmla="*/ 184 w 191"/>
                  <a:gd name="T23" fmla="*/ 54 h 117"/>
                  <a:gd name="T24" fmla="*/ 15 w 191"/>
                  <a:gd name="T25" fmla="*/ 11 h 117"/>
                  <a:gd name="T26" fmla="*/ 10 w 191"/>
                  <a:gd name="T27" fmla="*/ 10 h 117"/>
                  <a:gd name="T28" fmla="*/ 7 w 191"/>
                  <a:gd name="T29" fmla="*/ 9 h 117"/>
                  <a:gd name="T30" fmla="*/ 4 w 191"/>
                  <a:gd name="T31" fmla="*/ 8 h 117"/>
                  <a:gd name="T32" fmla="*/ 1 w 191"/>
                  <a:gd name="T33" fmla="*/ 5 h 117"/>
                  <a:gd name="T34" fmla="*/ 1 w 191"/>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7"/>
                  <a:gd name="T56" fmla="*/ 191 w 191"/>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7">
                    <a:moveTo>
                      <a:pt x="0" y="116"/>
                    </a:moveTo>
                    <a:lnTo>
                      <a:pt x="1" y="109"/>
                    </a:lnTo>
                    <a:lnTo>
                      <a:pt x="4" y="105"/>
                    </a:lnTo>
                    <a:lnTo>
                      <a:pt x="9" y="103"/>
                    </a:lnTo>
                    <a:lnTo>
                      <a:pt x="16" y="102"/>
                    </a:lnTo>
                    <a:lnTo>
                      <a:pt x="175" y="76"/>
                    </a:lnTo>
                    <a:lnTo>
                      <a:pt x="184" y="75"/>
                    </a:lnTo>
                    <a:lnTo>
                      <a:pt x="186" y="72"/>
                    </a:lnTo>
                    <a:lnTo>
                      <a:pt x="189" y="68"/>
                    </a:lnTo>
                    <a:lnTo>
                      <a:pt x="190" y="63"/>
                    </a:lnTo>
                    <a:lnTo>
                      <a:pt x="188" y="58"/>
                    </a:lnTo>
                    <a:lnTo>
                      <a:pt x="184" y="54"/>
                    </a:lnTo>
                    <a:lnTo>
                      <a:pt x="15" y="11"/>
                    </a:lnTo>
                    <a:lnTo>
                      <a:pt x="10" y="10"/>
                    </a:lnTo>
                    <a:lnTo>
                      <a:pt x="7" y="9"/>
                    </a:lnTo>
                    <a:lnTo>
                      <a:pt x="4" y="8"/>
                    </a:lnTo>
                    <a:lnTo>
                      <a:pt x="1" y="5"/>
                    </a:lnTo>
                    <a:lnTo>
                      <a:pt x="1"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39" name="Freeform 72"/>
              <p:cNvSpPr>
                <a:spLocks/>
              </p:cNvSpPr>
              <p:nvPr/>
            </p:nvSpPr>
            <p:spPr bwMode="auto">
              <a:xfrm>
                <a:off x="1404" y="2075"/>
                <a:ext cx="191" cy="79"/>
              </a:xfrm>
              <a:custGeom>
                <a:avLst/>
                <a:gdLst>
                  <a:gd name="T0" fmla="*/ 0 w 191"/>
                  <a:gd name="T1" fmla="*/ 78 h 79"/>
                  <a:gd name="T2" fmla="*/ 1 w 191"/>
                  <a:gd name="T3" fmla="*/ 71 h 79"/>
                  <a:gd name="T4" fmla="*/ 4 w 191"/>
                  <a:gd name="T5" fmla="*/ 67 h 79"/>
                  <a:gd name="T6" fmla="*/ 9 w 191"/>
                  <a:gd name="T7" fmla="*/ 65 h 79"/>
                  <a:gd name="T8" fmla="*/ 16 w 191"/>
                  <a:gd name="T9" fmla="*/ 64 h 79"/>
                  <a:gd name="T10" fmla="*/ 175 w 191"/>
                  <a:gd name="T11" fmla="*/ 39 h 79"/>
                  <a:gd name="T12" fmla="*/ 184 w 191"/>
                  <a:gd name="T13" fmla="*/ 37 h 79"/>
                  <a:gd name="T14" fmla="*/ 186 w 191"/>
                  <a:gd name="T15" fmla="*/ 35 h 79"/>
                  <a:gd name="T16" fmla="*/ 189 w 191"/>
                  <a:gd name="T17" fmla="*/ 30 h 79"/>
                  <a:gd name="T18" fmla="*/ 190 w 191"/>
                  <a:gd name="T19" fmla="*/ 25 h 79"/>
                  <a:gd name="T20" fmla="*/ 188 w 191"/>
                  <a:gd name="T21" fmla="*/ 20 h 79"/>
                  <a:gd name="T22" fmla="*/ 184 w 191"/>
                  <a:gd name="T23" fmla="*/ 17 h 79"/>
                  <a:gd name="T24" fmla="*/ 102 w 191"/>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1"/>
                  <a:gd name="T40" fmla="*/ 0 h 79"/>
                  <a:gd name="T41" fmla="*/ 191 w 191"/>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1" h="79">
                    <a:moveTo>
                      <a:pt x="0" y="78"/>
                    </a:moveTo>
                    <a:lnTo>
                      <a:pt x="1" y="71"/>
                    </a:lnTo>
                    <a:lnTo>
                      <a:pt x="4" y="67"/>
                    </a:lnTo>
                    <a:lnTo>
                      <a:pt x="9" y="65"/>
                    </a:lnTo>
                    <a:lnTo>
                      <a:pt x="16" y="64"/>
                    </a:lnTo>
                    <a:lnTo>
                      <a:pt x="175" y="39"/>
                    </a:lnTo>
                    <a:lnTo>
                      <a:pt x="184" y="37"/>
                    </a:lnTo>
                    <a:lnTo>
                      <a:pt x="186" y="35"/>
                    </a:lnTo>
                    <a:lnTo>
                      <a:pt x="189" y="30"/>
                    </a:lnTo>
                    <a:lnTo>
                      <a:pt x="190" y="25"/>
                    </a:lnTo>
                    <a:lnTo>
                      <a:pt x="188" y="20"/>
                    </a:lnTo>
                    <a:lnTo>
                      <a:pt x="184" y="17"/>
                    </a:lnTo>
                    <a:lnTo>
                      <a:pt x="102" y="0"/>
                    </a:lnTo>
                  </a:path>
                </a:pathLst>
              </a:custGeom>
              <a:noFill/>
              <a:ln w="25400" cap="rnd" cmpd="sng">
                <a:solidFill>
                  <a:srgbClr val="FFFF00"/>
                </a:solidFill>
                <a:prstDash val="solid"/>
                <a:round/>
                <a:headEnd type="none" w="med" len="med"/>
                <a:tailEnd type="none" w="med" len="med"/>
              </a:ln>
            </p:spPr>
            <p:txBody>
              <a:bodyPr/>
              <a:lstStyle/>
              <a:p>
                <a:endParaRPr lang="en-US" dirty="0"/>
              </a:p>
            </p:txBody>
          </p:sp>
          <p:sp>
            <p:nvSpPr>
              <p:cNvPr id="32840" name="Freeform 73"/>
              <p:cNvSpPr>
                <a:spLocks/>
              </p:cNvSpPr>
              <p:nvPr/>
            </p:nvSpPr>
            <p:spPr bwMode="auto">
              <a:xfrm>
                <a:off x="1404" y="2153"/>
                <a:ext cx="191" cy="112"/>
              </a:xfrm>
              <a:custGeom>
                <a:avLst/>
                <a:gdLst>
                  <a:gd name="T0" fmla="*/ 1 w 191"/>
                  <a:gd name="T1" fmla="*/ 111 h 112"/>
                  <a:gd name="T2" fmla="*/ 1 w 191"/>
                  <a:gd name="T3" fmla="*/ 108 h 112"/>
                  <a:gd name="T4" fmla="*/ 5 w 191"/>
                  <a:gd name="T5" fmla="*/ 103 h 112"/>
                  <a:gd name="T6" fmla="*/ 9 w 191"/>
                  <a:gd name="T7" fmla="*/ 102 h 112"/>
                  <a:gd name="T8" fmla="*/ 16 w 191"/>
                  <a:gd name="T9" fmla="*/ 101 h 112"/>
                  <a:gd name="T10" fmla="*/ 175 w 191"/>
                  <a:gd name="T11" fmla="*/ 76 h 112"/>
                  <a:gd name="T12" fmla="*/ 184 w 191"/>
                  <a:gd name="T13" fmla="*/ 74 h 112"/>
                  <a:gd name="T14" fmla="*/ 186 w 191"/>
                  <a:gd name="T15" fmla="*/ 71 h 112"/>
                  <a:gd name="T16" fmla="*/ 189 w 191"/>
                  <a:gd name="T17" fmla="*/ 67 h 112"/>
                  <a:gd name="T18" fmla="*/ 190 w 191"/>
                  <a:gd name="T19" fmla="*/ 63 h 112"/>
                  <a:gd name="T20" fmla="*/ 188 w 191"/>
                  <a:gd name="T21" fmla="*/ 57 h 112"/>
                  <a:gd name="T22" fmla="*/ 184 w 191"/>
                  <a:gd name="T23" fmla="*/ 54 h 112"/>
                  <a:gd name="T24" fmla="*/ 15 w 191"/>
                  <a:gd name="T25" fmla="*/ 11 h 112"/>
                  <a:gd name="T26" fmla="*/ 10 w 191"/>
                  <a:gd name="T27" fmla="*/ 10 h 112"/>
                  <a:gd name="T28" fmla="*/ 6 w 191"/>
                  <a:gd name="T29" fmla="*/ 9 h 112"/>
                  <a:gd name="T30" fmla="*/ 4 w 191"/>
                  <a:gd name="T31" fmla="*/ 8 h 112"/>
                  <a:gd name="T32" fmla="*/ 1 w 191"/>
                  <a:gd name="T33" fmla="*/ 5 h 112"/>
                  <a:gd name="T34" fmla="*/ 0 w 19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2"/>
                  <a:gd name="T56" fmla="*/ 191 w 19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2">
                    <a:moveTo>
                      <a:pt x="1" y="111"/>
                    </a:moveTo>
                    <a:lnTo>
                      <a:pt x="1" y="108"/>
                    </a:lnTo>
                    <a:lnTo>
                      <a:pt x="5" y="103"/>
                    </a:lnTo>
                    <a:lnTo>
                      <a:pt x="9" y="102"/>
                    </a:lnTo>
                    <a:lnTo>
                      <a:pt x="16" y="101"/>
                    </a:lnTo>
                    <a:lnTo>
                      <a:pt x="175" y="76"/>
                    </a:lnTo>
                    <a:lnTo>
                      <a:pt x="184" y="74"/>
                    </a:lnTo>
                    <a:lnTo>
                      <a:pt x="186" y="71"/>
                    </a:lnTo>
                    <a:lnTo>
                      <a:pt x="189" y="67"/>
                    </a:lnTo>
                    <a:lnTo>
                      <a:pt x="190" y="63"/>
                    </a:lnTo>
                    <a:lnTo>
                      <a:pt x="188" y="57"/>
                    </a:lnTo>
                    <a:lnTo>
                      <a:pt x="184" y="54"/>
                    </a:lnTo>
                    <a:lnTo>
                      <a:pt x="15" y="11"/>
                    </a:lnTo>
                    <a:lnTo>
                      <a:pt x="10" y="10"/>
                    </a:lnTo>
                    <a:lnTo>
                      <a:pt x="6" y="9"/>
                    </a:lnTo>
                    <a:lnTo>
                      <a:pt x="4" y="8"/>
                    </a:lnTo>
                    <a:lnTo>
                      <a:pt x="1" y="5"/>
                    </a:lnTo>
                    <a:lnTo>
                      <a:pt x="0" y="0"/>
                    </a:lnTo>
                  </a:path>
                </a:pathLst>
              </a:custGeom>
              <a:noFill/>
              <a:ln w="25400" cap="rnd" cmpd="sng">
                <a:solidFill>
                  <a:srgbClr val="FFFF00"/>
                </a:solidFill>
                <a:prstDash val="solid"/>
                <a:round/>
                <a:headEnd type="none" w="med" len="med"/>
                <a:tailEnd type="none" w="med" len="med"/>
              </a:ln>
            </p:spPr>
            <p:txBody>
              <a:bodyPr/>
              <a:lstStyle/>
              <a:p>
                <a:endParaRPr lang="en-US" dirty="0"/>
              </a:p>
            </p:txBody>
          </p:sp>
        </p:grpSp>
        <p:grpSp>
          <p:nvGrpSpPr>
            <p:cNvPr id="8" name="Group 74"/>
            <p:cNvGrpSpPr>
              <a:grpSpLocks/>
            </p:cNvGrpSpPr>
            <p:nvPr/>
          </p:nvGrpSpPr>
          <p:grpSpPr bwMode="auto">
            <a:xfrm>
              <a:off x="2087" y="1727"/>
              <a:ext cx="292" cy="1382"/>
              <a:chOff x="1644" y="2315"/>
              <a:chExt cx="193" cy="1262"/>
            </a:xfrm>
          </p:grpSpPr>
          <p:sp>
            <p:nvSpPr>
              <p:cNvPr id="32817" name="Freeform 75"/>
              <p:cNvSpPr>
                <a:spLocks/>
              </p:cNvSpPr>
              <p:nvPr/>
            </p:nvSpPr>
            <p:spPr bwMode="auto">
              <a:xfrm>
                <a:off x="1736" y="3546"/>
                <a:ext cx="99" cy="31"/>
              </a:xfrm>
              <a:custGeom>
                <a:avLst/>
                <a:gdLst>
                  <a:gd name="T0" fmla="*/ 0 w 99"/>
                  <a:gd name="T1" fmla="*/ 30 h 31"/>
                  <a:gd name="T2" fmla="*/ 83 w 99"/>
                  <a:gd name="T3" fmla="*/ 11 h 31"/>
                  <a:gd name="T4" fmla="*/ 88 w 99"/>
                  <a:gd name="T5" fmla="*/ 10 h 31"/>
                  <a:gd name="T6" fmla="*/ 91 w 99"/>
                  <a:gd name="T7" fmla="*/ 9 h 31"/>
                  <a:gd name="T8" fmla="*/ 94 w 99"/>
                  <a:gd name="T9" fmla="*/ 8 h 31"/>
                  <a:gd name="T10" fmla="*/ 96 w 99"/>
                  <a:gd name="T11" fmla="*/ 4 h 31"/>
                  <a:gd name="T12" fmla="*/ 98 w 99"/>
                  <a:gd name="T13" fmla="*/ 0 h 31"/>
                  <a:gd name="T14" fmla="*/ 0 60000 65536"/>
                  <a:gd name="T15" fmla="*/ 0 60000 65536"/>
                  <a:gd name="T16" fmla="*/ 0 60000 65536"/>
                  <a:gd name="T17" fmla="*/ 0 60000 65536"/>
                  <a:gd name="T18" fmla="*/ 0 60000 65536"/>
                  <a:gd name="T19" fmla="*/ 0 60000 65536"/>
                  <a:gd name="T20" fmla="*/ 0 60000 65536"/>
                  <a:gd name="T21" fmla="*/ 0 w 99"/>
                  <a:gd name="T22" fmla="*/ 0 h 31"/>
                  <a:gd name="T23" fmla="*/ 99 w 9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1">
                    <a:moveTo>
                      <a:pt x="0" y="30"/>
                    </a:moveTo>
                    <a:lnTo>
                      <a:pt x="83" y="11"/>
                    </a:lnTo>
                    <a:lnTo>
                      <a:pt x="88" y="10"/>
                    </a:lnTo>
                    <a:lnTo>
                      <a:pt x="91" y="9"/>
                    </a:lnTo>
                    <a:lnTo>
                      <a:pt x="94" y="8"/>
                    </a:lnTo>
                    <a:lnTo>
                      <a:pt x="96" y="4"/>
                    </a:lnTo>
                    <a:lnTo>
                      <a:pt x="98"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18" name="Freeform 76"/>
              <p:cNvSpPr>
                <a:spLocks/>
              </p:cNvSpPr>
              <p:nvPr/>
            </p:nvSpPr>
            <p:spPr bwMode="auto">
              <a:xfrm>
                <a:off x="1644" y="3431"/>
                <a:ext cx="191" cy="116"/>
              </a:xfrm>
              <a:custGeom>
                <a:avLst/>
                <a:gdLst>
                  <a:gd name="T0" fmla="*/ 190 w 191"/>
                  <a:gd name="T1" fmla="*/ 115 h 116"/>
                  <a:gd name="T2" fmla="*/ 189 w 191"/>
                  <a:gd name="T3" fmla="*/ 109 h 116"/>
                  <a:gd name="T4" fmla="*/ 185 w 191"/>
                  <a:gd name="T5" fmla="*/ 104 h 116"/>
                  <a:gd name="T6" fmla="*/ 181 w 191"/>
                  <a:gd name="T7" fmla="*/ 102 h 116"/>
                  <a:gd name="T8" fmla="*/ 174 w 191"/>
                  <a:gd name="T9" fmla="*/ 101 h 116"/>
                  <a:gd name="T10" fmla="*/ 15 w 191"/>
                  <a:gd name="T11" fmla="*/ 76 h 116"/>
                  <a:gd name="T12" fmla="*/ 6 w 191"/>
                  <a:gd name="T13" fmla="*/ 74 h 116"/>
                  <a:gd name="T14" fmla="*/ 4 w 191"/>
                  <a:gd name="T15" fmla="*/ 72 h 116"/>
                  <a:gd name="T16" fmla="*/ 1 w 191"/>
                  <a:gd name="T17" fmla="*/ 67 h 116"/>
                  <a:gd name="T18" fmla="*/ 0 w 191"/>
                  <a:gd name="T19" fmla="*/ 62 h 116"/>
                  <a:gd name="T20" fmla="*/ 2 w 191"/>
                  <a:gd name="T21" fmla="*/ 57 h 116"/>
                  <a:gd name="T22" fmla="*/ 6 w 191"/>
                  <a:gd name="T23" fmla="*/ 53 h 116"/>
                  <a:gd name="T24" fmla="*/ 175 w 191"/>
                  <a:gd name="T25" fmla="*/ 11 h 116"/>
                  <a:gd name="T26" fmla="*/ 180 w 191"/>
                  <a:gd name="T27" fmla="*/ 10 h 116"/>
                  <a:gd name="T28" fmla="*/ 183 w 191"/>
                  <a:gd name="T29" fmla="*/ 9 h 116"/>
                  <a:gd name="T30" fmla="*/ 186 w 191"/>
                  <a:gd name="T31" fmla="*/ 8 h 116"/>
                  <a:gd name="T32" fmla="*/ 189 w 191"/>
                  <a:gd name="T33" fmla="*/ 4 h 116"/>
                  <a:gd name="T34" fmla="*/ 189 w 191"/>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6"/>
                  <a:gd name="T56" fmla="*/ 191 w 191"/>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6">
                    <a:moveTo>
                      <a:pt x="190" y="115"/>
                    </a:moveTo>
                    <a:lnTo>
                      <a:pt x="189" y="109"/>
                    </a:lnTo>
                    <a:lnTo>
                      <a:pt x="185" y="104"/>
                    </a:lnTo>
                    <a:lnTo>
                      <a:pt x="181" y="102"/>
                    </a:lnTo>
                    <a:lnTo>
                      <a:pt x="174" y="101"/>
                    </a:lnTo>
                    <a:lnTo>
                      <a:pt x="15" y="76"/>
                    </a:lnTo>
                    <a:lnTo>
                      <a:pt x="6" y="74"/>
                    </a:lnTo>
                    <a:lnTo>
                      <a:pt x="4" y="72"/>
                    </a:lnTo>
                    <a:lnTo>
                      <a:pt x="1" y="67"/>
                    </a:lnTo>
                    <a:lnTo>
                      <a:pt x="0" y="62"/>
                    </a:lnTo>
                    <a:lnTo>
                      <a:pt x="2" y="57"/>
                    </a:lnTo>
                    <a:lnTo>
                      <a:pt x="6" y="53"/>
                    </a:lnTo>
                    <a:lnTo>
                      <a:pt x="175" y="11"/>
                    </a:lnTo>
                    <a:lnTo>
                      <a:pt x="180" y="10"/>
                    </a:lnTo>
                    <a:lnTo>
                      <a:pt x="183" y="9"/>
                    </a:lnTo>
                    <a:lnTo>
                      <a:pt x="186" y="8"/>
                    </a:lnTo>
                    <a:lnTo>
                      <a:pt x="189" y="4"/>
                    </a:lnTo>
                    <a:lnTo>
                      <a:pt x="189"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19" name="Freeform 77"/>
              <p:cNvSpPr>
                <a:spLocks/>
              </p:cNvSpPr>
              <p:nvPr/>
            </p:nvSpPr>
            <p:spPr bwMode="auto">
              <a:xfrm>
                <a:off x="1644" y="3317"/>
                <a:ext cx="191" cy="113"/>
              </a:xfrm>
              <a:custGeom>
                <a:avLst/>
                <a:gdLst>
                  <a:gd name="T0" fmla="*/ 189 w 191"/>
                  <a:gd name="T1" fmla="*/ 112 h 113"/>
                  <a:gd name="T2" fmla="*/ 189 w 191"/>
                  <a:gd name="T3" fmla="*/ 109 h 113"/>
                  <a:gd name="T4" fmla="*/ 185 w 191"/>
                  <a:gd name="T5" fmla="*/ 105 h 113"/>
                  <a:gd name="T6" fmla="*/ 181 w 191"/>
                  <a:gd name="T7" fmla="*/ 104 h 113"/>
                  <a:gd name="T8" fmla="*/ 174 w 191"/>
                  <a:gd name="T9" fmla="*/ 102 h 113"/>
                  <a:gd name="T10" fmla="*/ 15 w 191"/>
                  <a:gd name="T11" fmla="*/ 77 h 113"/>
                  <a:gd name="T12" fmla="*/ 6 w 191"/>
                  <a:gd name="T13" fmla="*/ 75 h 113"/>
                  <a:gd name="T14" fmla="*/ 4 w 191"/>
                  <a:gd name="T15" fmla="*/ 72 h 113"/>
                  <a:gd name="T16" fmla="*/ 1 w 191"/>
                  <a:gd name="T17" fmla="*/ 68 h 113"/>
                  <a:gd name="T18" fmla="*/ 0 w 191"/>
                  <a:gd name="T19" fmla="*/ 63 h 113"/>
                  <a:gd name="T20" fmla="*/ 2 w 191"/>
                  <a:gd name="T21" fmla="*/ 57 h 113"/>
                  <a:gd name="T22" fmla="*/ 6 w 191"/>
                  <a:gd name="T23" fmla="*/ 54 h 113"/>
                  <a:gd name="T24" fmla="*/ 175 w 191"/>
                  <a:gd name="T25" fmla="*/ 11 h 113"/>
                  <a:gd name="T26" fmla="*/ 180 w 191"/>
                  <a:gd name="T27" fmla="*/ 10 h 113"/>
                  <a:gd name="T28" fmla="*/ 183 w 191"/>
                  <a:gd name="T29" fmla="*/ 9 h 113"/>
                  <a:gd name="T30" fmla="*/ 186 w 191"/>
                  <a:gd name="T31" fmla="*/ 8 h 113"/>
                  <a:gd name="T32" fmla="*/ 188 w 191"/>
                  <a:gd name="T33" fmla="*/ 4 h 113"/>
                  <a:gd name="T34" fmla="*/ 190 w 191"/>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3"/>
                  <a:gd name="T56" fmla="*/ 191 w 191"/>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3">
                    <a:moveTo>
                      <a:pt x="189" y="112"/>
                    </a:moveTo>
                    <a:lnTo>
                      <a:pt x="189" y="109"/>
                    </a:lnTo>
                    <a:lnTo>
                      <a:pt x="185" y="105"/>
                    </a:lnTo>
                    <a:lnTo>
                      <a:pt x="181" y="104"/>
                    </a:lnTo>
                    <a:lnTo>
                      <a:pt x="174" y="102"/>
                    </a:lnTo>
                    <a:lnTo>
                      <a:pt x="15" y="77"/>
                    </a:lnTo>
                    <a:lnTo>
                      <a:pt x="6" y="75"/>
                    </a:lnTo>
                    <a:lnTo>
                      <a:pt x="4" y="72"/>
                    </a:lnTo>
                    <a:lnTo>
                      <a:pt x="1" y="68"/>
                    </a:lnTo>
                    <a:lnTo>
                      <a:pt x="0" y="63"/>
                    </a:lnTo>
                    <a:lnTo>
                      <a:pt x="2" y="57"/>
                    </a:lnTo>
                    <a:lnTo>
                      <a:pt x="6" y="54"/>
                    </a:lnTo>
                    <a:lnTo>
                      <a:pt x="175" y="11"/>
                    </a:lnTo>
                    <a:lnTo>
                      <a:pt x="180" y="10"/>
                    </a:lnTo>
                    <a:lnTo>
                      <a:pt x="183" y="9"/>
                    </a:lnTo>
                    <a:lnTo>
                      <a:pt x="186" y="8"/>
                    </a:lnTo>
                    <a:lnTo>
                      <a:pt x="188" y="4"/>
                    </a:lnTo>
                    <a:lnTo>
                      <a:pt x="190"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0" name="Freeform 78"/>
              <p:cNvSpPr>
                <a:spLocks/>
              </p:cNvSpPr>
              <p:nvPr/>
            </p:nvSpPr>
            <p:spPr bwMode="auto">
              <a:xfrm>
                <a:off x="1644" y="3202"/>
                <a:ext cx="191" cy="116"/>
              </a:xfrm>
              <a:custGeom>
                <a:avLst/>
                <a:gdLst>
                  <a:gd name="T0" fmla="*/ 190 w 191"/>
                  <a:gd name="T1" fmla="*/ 115 h 116"/>
                  <a:gd name="T2" fmla="*/ 189 w 191"/>
                  <a:gd name="T3" fmla="*/ 109 h 116"/>
                  <a:gd name="T4" fmla="*/ 185 w 191"/>
                  <a:gd name="T5" fmla="*/ 104 h 116"/>
                  <a:gd name="T6" fmla="*/ 181 w 191"/>
                  <a:gd name="T7" fmla="*/ 102 h 116"/>
                  <a:gd name="T8" fmla="*/ 174 w 191"/>
                  <a:gd name="T9" fmla="*/ 101 h 116"/>
                  <a:gd name="T10" fmla="*/ 15 w 191"/>
                  <a:gd name="T11" fmla="*/ 76 h 116"/>
                  <a:gd name="T12" fmla="*/ 6 w 191"/>
                  <a:gd name="T13" fmla="*/ 74 h 116"/>
                  <a:gd name="T14" fmla="*/ 4 w 191"/>
                  <a:gd name="T15" fmla="*/ 71 h 116"/>
                  <a:gd name="T16" fmla="*/ 1 w 191"/>
                  <a:gd name="T17" fmla="*/ 67 h 116"/>
                  <a:gd name="T18" fmla="*/ 0 w 191"/>
                  <a:gd name="T19" fmla="*/ 62 h 116"/>
                  <a:gd name="T20" fmla="*/ 2 w 191"/>
                  <a:gd name="T21" fmla="*/ 57 h 116"/>
                  <a:gd name="T22" fmla="*/ 6 w 191"/>
                  <a:gd name="T23" fmla="*/ 53 h 116"/>
                  <a:gd name="T24" fmla="*/ 175 w 191"/>
                  <a:gd name="T25" fmla="*/ 11 h 116"/>
                  <a:gd name="T26" fmla="*/ 180 w 191"/>
                  <a:gd name="T27" fmla="*/ 10 h 116"/>
                  <a:gd name="T28" fmla="*/ 183 w 191"/>
                  <a:gd name="T29" fmla="*/ 9 h 116"/>
                  <a:gd name="T30" fmla="*/ 186 w 191"/>
                  <a:gd name="T31" fmla="*/ 8 h 116"/>
                  <a:gd name="T32" fmla="*/ 189 w 191"/>
                  <a:gd name="T33" fmla="*/ 4 h 116"/>
                  <a:gd name="T34" fmla="*/ 189 w 191"/>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6"/>
                  <a:gd name="T56" fmla="*/ 191 w 191"/>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6">
                    <a:moveTo>
                      <a:pt x="190" y="115"/>
                    </a:moveTo>
                    <a:lnTo>
                      <a:pt x="189" y="109"/>
                    </a:lnTo>
                    <a:lnTo>
                      <a:pt x="185" y="104"/>
                    </a:lnTo>
                    <a:lnTo>
                      <a:pt x="181" y="102"/>
                    </a:lnTo>
                    <a:lnTo>
                      <a:pt x="174" y="101"/>
                    </a:lnTo>
                    <a:lnTo>
                      <a:pt x="15" y="76"/>
                    </a:lnTo>
                    <a:lnTo>
                      <a:pt x="6" y="74"/>
                    </a:lnTo>
                    <a:lnTo>
                      <a:pt x="4" y="71"/>
                    </a:lnTo>
                    <a:lnTo>
                      <a:pt x="1" y="67"/>
                    </a:lnTo>
                    <a:lnTo>
                      <a:pt x="0" y="62"/>
                    </a:lnTo>
                    <a:lnTo>
                      <a:pt x="2" y="57"/>
                    </a:lnTo>
                    <a:lnTo>
                      <a:pt x="6" y="53"/>
                    </a:lnTo>
                    <a:lnTo>
                      <a:pt x="175" y="11"/>
                    </a:lnTo>
                    <a:lnTo>
                      <a:pt x="180" y="10"/>
                    </a:lnTo>
                    <a:lnTo>
                      <a:pt x="183" y="9"/>
                    </a:lnTo>
                    <a:lnTo>
                      <a:pt x="186" y="8"/>
                    </a:lnTo>
                    <a:lnTo>
                      <a:pt x="189" y="4"/>
                    </a:lnTo>
                    <a:lnTo>
                      <a:pt x="189"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1" name="Freeform 79"/>
              <p:cNvSpPr>
                <a:spLocks/>
              </p:cNvSpPr>
              <p:nvPr/>
            </p:nvSpPr>
            <p:spPr bwMode="auto">
              <a:xfrm>
                <a:off x="1646" y="3083"/>
                <a:ext cx="189" cy="115"/>
              </a:xfrm>
              <a:custGeom>
                <a:avLst/>
                <a:gdLst>
                  <a:gd name="T0" fmla="*/ 188 w 189"/>
                  <a:gd name="T1" fmla="*/ 114 h 115"/>
                  <a:gd name="T2" fmla="*/ 187 w 189"/>
                  <a:gd name="T3" fmla="*/ 110 h 115"/>
                  <a:gd name="T4" fmla="*/ 183 w 189"/>
                  <a:gd name="T5" fmla="*/ 107 h 115"/>
                  <a:gd name="T6" fmla="*/ 180 w 189"/>
                  <a:gd name="T7" fmla="*/ 105 h 115"/>
                  <a:gd name="T8" fmla="*/ 173 w 189"/>
                  <a:gd name="T9" fmla="*/ 104 h 115"/>
                  <a:gd name="T10" fmla="*/ 15 w 189"/>
                  <a:gd name="T11" fmla="*/ 78 h 115"/>
                  <a:gd name="T12" fmla="*/ 6 w 189"/>
                  <a:gd name="T13" fmla="*/ 76 h 115"/>
                  <a:gd name="T14" fmla="*/ 3 w 189"/>
                  <a:gd name="T15" fmla="*/ 73 h 115"/>
                  <a:gd name="T16" fmla="*/ 1 w 189"/>
                  <a:gd name="T17" fmla="*/ 69 h 115"/>
                  <a:gd name="T18" fmla="*/ 0 w 189"/>
                  <a:gd name="T19" fmla="*/ 64 h 115"/>
                  <a:gd name="T20" fmla="*/ 2 w 189"/>
                  <a:gd name="T21" fmla="*/ 58 h 115"/>
                  <a:gd name="T22" fmla="*/ 6 w 189"/>
                  <a:gd name="T23" fmla="*/ 55 h 115"/>
                  <a:gd name="T24" fmla="*/ 174 w 189"/>
                  <a:gd name="T25" fmla="*/ 11 h 115"/>
                  <a:gd name="T26" fmla="*/ 178 w 189"/>
                  <a:gd name="T27" fmla="*/ 10 h 115"/>
                  <a:gd name="T28" fmla="*/ 182 w 189"/>
                  <a:gd name="T29" fmla="*/ 9 h 115"/>
                  <a:gd name="T30" fmla="*/ 184 w 189"/>
                  <a:gd name="T31" fmla="*/ 8 h 115"/>
                  <a:gd name="T32" fmla="*/ 187 w 189"/>
                  <a:gd name="T33" fmla="*/ 4 h 115"/>
                  <a:gd name="T34" fmla="*/ 188 w 189"/>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5"/>
                  <a:gd name="T56" fmla="*/ 189 w 189"/>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5">
                    <a:moveTo>
                      <a:pt x="188" y="114"/>
                    </a:moveTo>
                    <a:lnTo>
                      <a:pt x="187" y="110"/>
                    </a:lnTo>
                    <a:lnTo>
                      <a:pt x="183" y="107"/>
                    </a:lnTo>
                    <a:lnTo>
                      <a:pt x="180" y="105"/>
                    </a:lnTo>
                    <a:lnTo>
                      <a:pt x="173" y="104"/>
                    </a:lnTo>
                    <a:lnTo>
                      <a:pt x="15" y="78"/>
                    </a:lnTo>
                    <a:lnTo>
                      <a:pt x="6" y="76"/>
                    </a:lnTo>
                    <a:lnTo>
                      <a:pt x="3" y="73"/>
                    </a:lnTo>
                    <a:lnTo>
                      <a:pt x="1" y="69"/>
                    </a:lnTo>
                    <a:lnTo>
                      <a:pt x="0" y="64"/>
                    </a:lnTo>
                    <a:lnTo>
                      <a:pt x="2" y="58"/>
                    </a:lnTo>
                    <a:lnTo>
                      <a:pt x="6" y="55"/>
                    </a:lnTo>
                    <a:lnTo>
                      <a:pt x="174" y="11"/>
                    </a:lnTo>
                    <a:lnTo>
                      <a:pt x="178" y="10"/>
                    </a:lnTo>
                    <a:lnTo>
                      <a:pt x="182" y="9"/>
                    </a:lnTo>
                    <a:lnTo>
                      <a:pt x="184" y="8"/>
                    </a:lnTo>
                    <a:lnTo>
                      <a:pt x="187" y="4"/>
                    </a:lnTo>
                    <a:lnTo>
                      <a:pt x="188"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2" name="Freeform 80"/>
              <p:cNvSpPr>
                <a:spLocks/>
              </p:cNvSpPr>
              <p:nvPr/>
            </p:nvSpPr>
            <p:spPr bwMode="auto">
              <a:xfrm>
                <a:off x="1646" y="2968"/>
                <a:ext cx="189" cy="116"/>
              </a:xfrm>
              <a:custGeom>
                <a:avLst/>
                <a:gdLst>
                  <a:gd name="T0" fmla="*/ 188 w 189"/>
                  <a:gd name="T1" fmla="*/ 115 h 116"/>
                  <a:gd name="T2" fmla="*/ 187 w 189"/>
                  <a:gd name="T3" fmla="*/ 109 h 116"/>
                  <a:gd name="T4" fmla="*/ 184 w 189"/>
                  <a:gd name="T5" fmla="*/ 104 h 116"/>
                  <a:gd name="T6" fmla="*/ 179 w 189"/>
                  <a:gd name="T7" fmla="*/ 102 h 116"/>
                  <a:gd name="T8" fmla="*/ 173 w 189"/>
                  <a:gd name="T9" fmla="*/ 101 h 116"/>
                  <a:gd name="T10" fmla="*/ 15 w 189"/>
                  <a:gd name="T11" fmla="*/ 76 h 116"/>
                  <a:gd name="T12" fmla="*/ 6 w 189"/>
                  <a:gd name="T13" fmla="*/ 74 h 116"/>
                  <a:gd name="T14" fmla="*/ 3 w 189"/>
                  <a:gd name="T15" fmla="*/ 72 h 116"/>
                  <a:gd name="T16" fmla="*/ 1 w 189"/>
                  <a:gd name="T17" fmla="*/ 67 h 116"/>
                  <a:gd name="T18" fmla="*/ 0 w 189"/>
                  <a:gd name="T19" fmla="*/ 62 h 116"/>
                  <a:gd name="T20" fmla="*/ 2 w 189"/>
                  <a:gd name="T21" fmla="*/ 57 h 116"/>
                  <a:gd name="T22" fmla="*/ 6 w 189"/>
                  <a:gd name="T23" fmla="*/ 53 h 116"/>
                  <a:gd name="T24" fmla="*/ 173 w 189"/>
                  <a:gd name="T25" fmla="*/ 11 h 116"/>
                  <a:gd name="T26" fmla="*/ 178 w 189"/>
                  <a:gd name="T27" fmla="*/ 10 h 116"/>
                  <a:gd name="T28" fmla="*/ 181 w 189"/>
                  <a:gd name="T29" fmla="*/ 9 h 116"/>
                  <a:gd name="T30" fmla="*/ 184 w 189"/>
                  <a:gd name="T31" fmla="*/ 8 h 116"/>
                  <a:gd name="T32" fmla="*/ 187 w 189"/>
                  <a:gd name="T33" fmla="*/ 4 h 116"/>
                  <a:gd name="T34" fmla="*/ 187 w 18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6"/>
                  <a:gd name="T56" fmla="*/ 189 w 18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6">
                    <a:moveTo>
                      <a:pt x="188" y="115"/>
                    </a:moveTo>
                    <a:lnTo>
                      <a:pt x="187" y="109"/>
                    </a:lnTo>
                    <a:lnTo>
                      <a:pt x="184" y="104"/>
                    </a:lnTo>
                    <a:lnTo>
                      <a:pt x="179" y="102"/>
                    </a:lnTo>
                    <a:lnTo>
                      <a:pt x="173" y="101"/>
                    </a:lnTo>
                    <a:lnTo>
                      <a:pt x="15" y="76"/>
                    </a:lnTo>
                    <a:lnTo>
                      <a:pt x="6" y="74"/>
                    </a:lnTo>
                    <a:lnTo>
                      <a:pt x="3" y="72"/>
                    </a:lnTo>
                    <a:lnTo>
                      <a:pt x="1" y="67"/>
                    </a:lnTo>
                    <a:lnTo>
                      <a:pt x="0" y="62"/>
                    </a:lnTo>
                    <a:lnTo>
                      <a:pt x="2" y="57"/>
                    </a:lnTo>
                    <a:lnTo>
                      <a:pt x="6" y="53"/>
                    </a:lnTo>
                    <a:lnTo>
                      <a:pt x="173" y="11"/>
                    </a:lnTo>
                    <a:lnTo>
                      <a:pt x="178" y="10"/>
                    </a:lnTo>
                    <a:lnTo>
                      <a:pt x="181" y="9"/>
                    </a:lnTo>
                    <a:lnTo>
                      <a:pt x="184" y="8"/>
                    </a:lnTo>
                    <a:lnTo>
                      <a:pt x="187" y="4"/>
                    </a:lnTo>
                    <a:lnTo>
                      <a:pt x="187"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3" name="Freeform 81"/>
              <p:cNvSpPr>
                <a:spLocks/>
              </p:cNvSpPr>
              <p:nvPr/>
            </p:nvSpPr>
            <p:spPr bwMode="auto">
              <a:xfrm>
                <a:off x="1646" y="2855"/>
                <a:ext cx="189" cy="112"/>
              </a:xfrm>
              <a:custGeom>
                <a:avLst/>
                <a:gdLst>
                  <a:gd name="T0" fmla="*/ 188 w 189"/>
                  <a:gd name="T1" fmla="*/ 111 h 112"/>
                  <a:gd name="T2" fmla="*/ 187 w 189"/>
                  <a:gd name="T3" fmla="*/ 108 h 112"/>
                  <a:gd name="T4" fmla="*/ 183 w 189"/>
                  <a:gd name="T5" fmla="*/ 104 h 112"/>
                  <a:gd name="T6" fmla="*/ 180 w 189"/>
                  <a:gd name="T7" fmla="*/ 103 h 112"/>
                  <a:gd name="T8" fmla="*/ 173 w 189"/>
                  <a:gd name="T9" fmla="*/ 101 h 112"/>
                  <a:gd name="T10" fmla="*/ 15 w 189"/>
                  <a:gd name="T11" fmla="*/ 76 h 112"/>
                  <a:gd name="T12" fmla="*/ 6 w 189"/>
                  <a:gd name="T13" fmla="*/ 74 h 112"/>
                  <a:gd name="T14" fmla="*/ 3 w 189"/>
                  <a:gd name="T15" fmla="*/ 72 h 112"/>
                  <a:gd name="T16" fmla="*/ 1 w 189"/>
                  <a:gd name="T17" fmla="*/ 67 h 112"/>
                  <a:gd name="T18" fmla="*/ 0 w 189"/>
                  <a:gd name="T19" fmla="*/ 63 h 112"/>
                  <a:gd name="T20" fmla="*/ 2 w 189"/>
                  <a:gd name="T21" fmla="*/ 57 h 112"/>
                  <a:gd name="T22" fmla="*/ 6 w 189"/>
                  <a:gd name="T23" fmla="*/ 53 h 112"/>
                  <a:gd name="T24" fmla="*/ 174 w 189"/>
                  <a:gd name="T25" fmla="*/ 11 h 112"/>
                  <a:gd name="T26" fmla="*/ 178 w 189"/>
                  <a:gd name="T27" fmla="*/ 10 h 112"/>
                  <a:gd name="T28" fmla="*/ 182 w 189"/>
                  <a:gd name="T29" fmla="*/ 9 h 112"/>
                  <a:gd name="T30" fmla="*/ 184 w 189"/>
                  <a:gd name="T31" fmla="*/ 8 h 112"/>
                  <a:gd name="T32" fmla="*/ 187 w 189"/>
                  <a:gd name="T33" fmla="*/ 4 h 112"/>
                  <a:gd name="T34" fmla="*/ 188 w 189"/>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2"/>
                  <a:gd name="T56" fmla="*/ 189 w 189"/>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2">
                    <a:moveTo>
                      <a:pt x="188" y="111"/>
                    </a:moveTo>
                    <a:lnTo>
                      <a:pt x="187" y="108"/>
                    </a:lnTo>
                    <a:lnTo>
                      <a:pt x="183" y="104"/>
                    </a:lnTo>
                    <a:lnTo>
                      <a:pt x="180" y="103"/>
                    </a:lnTo>
                    <a:lnTo>
                      <a:pt x="173" y="101"/>
                    </a:lnTo>
                    <a:lnTo>
                      <a:pt x="15" y="76"/>
                    </a:lnTo>
                    <a:lnTo>
                      <a:pt x="6" y="74"/>
                    </a:lnTo>
                    <a:lnTo>
                      <a:pt x="3" y="72"/>
                    </a:lnTo>
                    <a:lnTo>
                      <a:pt x="1" y="67"/>
                    </a:lnTo>
                    <a:lnTo>
                      <a:pt x="0" y="63"/>
                    </a:lnTo>
                    <a:lnTo>
                      <a:pt x="2" y="57"/>
                    </a:lnTo>
                    <a:lnTo>
                      <a:pt x="6" y="53"/>
                    </a:lnTo>
                    <a:lnTo>
                      <a:pt x="174" y="11"/>
                    </a:lnTo>
                    <a:lnTo>
                      <a:pt x="178" y="10"/>
                    </a:lnTo>
                    <a:lnTo>
                      <a:pt x="182" y="9"/>
                    </a:lnTo>
                    <a:lnTo>
                      <a:pt x="184" y="8"/>
                    </a:lnTo>
                    <a:lnTo>
                      <a:pt x="187" y="4"/>
                    </a:lnTo>
                    <a:lnTo>
                      <a:pt x="188"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4" name="Freeform 82"/>
              <p:cNvSpPr>
                <a:spLocks/>
              </p:cNvSpPr>
              <p:nvPr/>
            </p:nvSpPr>
            <p:spPr bwMode="auto">
              <a:xfrm>
                <a:off x="1646" y="2740"/>
                <a:ext cx="189" cy="116"/>
              </a:xfrm>
              <a:custGeom>
                <a:avLst/>
                <a:gdLst>
                  <a:gd name="T0" fmla="*/ 188 w 189"/>
                  <a:gd name="T1" fmla="*/ 115 h 116"/>
                  <a:gd name="T2" fmla="*/ 187 w 189"/>
                  <a:gd name="T3" fmla="*/ 109 h 116"/>
                  <a:gd name="T4" fmla="*/ 184 w 189"/>
                  <a:gd name="T5" fmla="*/ 104 h 116"/>
                  <a:gd name="T6" fmla="*/ 179 w 189"/>
                  <a:gd name="T7" fmla="*/ 102 h 116"/>
                  <a:gd name="T8" fmla="*/ 173 w 189"/>
                  <a:gd name="T9" fmla="*/ 101 h 116"/>
                  <a:gd name="T10" fmla="*/ 15 w 189"/>
                  <a:gd name="T11" fmla="*/ 76 h 116"/>
                  <a:gd name="T12" fmla="*/ 6 w 189"/>
                  <a:gd name="T13" fmla="*/ 74 h 116"/>
                  <a:gd name="T14" fmla="*/ 3 w 189"/>
                  <a:gd name="T15" fmla="*/ 72 h 116"/>
                  <a:gd name="T16" fmla="*/ 1 w 189"/>
                  <a:gd name="T17" fmla="*/ 67 h 116"/>
                  <a:gd name="T18" fmla="*/ 0 w 189"/>
                  <a:gd name="T19" fmla="*/ 62 h 116"/>
                  <a:gd name="T20" fmla="*/ 2 w 189"/>
                  <a:gd name="T21" fmla="*/ 57 h 116"/>
                  <a:gd name="T22" fmla="*/ 6 w 189"/>
                  <a:gd name="T23" fmla="*/ 53 h 116"/>
                  <a:gd name="T24" fmla="*/ 173 w 189"/>
                  <a:gd name="T25" fmla="*/ 11 h 116"/>
                  <a:gd name="T26" fmla="*/ 178 w 189"/>
                  <a:gd name="T27" fmla="*/ 10 h 116"/>
                  <a:gd name="T28" fmla="*/ 181 w 189"/>
                  <a:gd name="T29" fmla="*/ 9 h 116"/>
                  <a:gd name="T30" fmla="*/ 184 w 189"/>
                  <a:gd name="T31" fmla="*/ 8 h 116"/>
                  <a:gd name="T32" fmla="*/ 187 w 189"/>
                  <a:gd name="T33" fmla="*/ 4 h 116"/>
                  <a:gd name="T34" fmla="*/ 187 w 18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6"/>
                  <a:gd name="T56" fmla="*/ 189 w 18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6">
                    <a:moveTo>
                      <a:pt x="188" y="115"/>
                    </a:moveTo>
                    <a:lnTo>
                      <a:pt x="187" y="109"/>
                    </a:lnTo>
                    <a:lnTo>
                      <a:pt x="184" y="104"/>
                    </a:lnTo>
                    <a:lnTo>
                      <a:pt x="179" y="102"/>
                    </a:lnTo>
                    <a:lnTo>
                      <a:pt x="173" y="101"/>
                    </a:lnTo>
                    <a:lnTo>
                      <a:pt x="15" y="76"/>
                    </a:lnTo>
                    <a:lnTo>
                      <a:pt x="6" y="74"/>
                    </a:lnTo>
                    <a:lnTo>
                      <a:pt x="3" y="72"/>
                    </a:lnTo>
                    <a:lnTo>
                      <a:pt x="1" y="67"/>
                    </a:lnTo>
                    <a:lnTo>
                      <a:pt x="0" y="62"/>
                    </a:lnTo>
                    <a:lnTo>
                      <a:pt x="2" y="57"/>
                    </a:lnTo>
                    <a:lnTo>
                      <a:pt x="6" y="53"/>
                    </a:lnTo>
                    <a:lnTo>
                      <a:pt x="173" y="11"/>
                    </a:lnTo>
                    <a:lnTo>
                      <a:pt x="178" y="10"/>
                    </a:lnTo>
                    <a:lnTo>
                      <a:pt x="181" y="9"/>
                    </a:lnTo>
                    <a:lnTo>
                      <a:pt x="184" y="8"/>
                    </a:lnTo>
                    <a:lnTo>
                      <a:pt x="187" y="4"/>
                    </a:lnTo>
                    <a:lnTo>
                      <a:pt x="187"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5" name="Freeform 83"/>
              <p:cNvSpPr>
                <a:spLocks/>
              </p:cNvSpPr>
              <p:nvPr/>
            </p:nvSpPr>
            <p:spPr bwMode="auto">
              <a:xfrm>
                <a:off x="1646" y="2624"/>
                <a:ext cx="191" cy="112"/>
              </a:xfrm>
              <a:custGeom>
                <a:avLst/>
                <a:gdLst>
                  <a:gd name="T0" fmla="*/ 189 w 191"/>
                  <a:gd name="T1" fmla="*/ 111 h 112"/>
                  <a:gd name="T2" fmla="*/ 189 w 191"/>
                  <a:gd name="T3" fmla="*/ 108 h 112"/>
                  <a:gd name="T4" fmla="*/ 185 w 191"/>
                  <a:gd name="T5" fmla="*/ 103 h 112"/>
                  <a:gd name="T6" fmla="*/ 181 w 191"/>
                  <a:gd name="T7" fmla="*/ 103 h 112"/>
                  <a:gd name="T8" fmla="*/ 174 w 191"/>
                  <a:gd name="T9" fmla="*/ 101 h 112"/>
                  <a:gd name="T10" fmla="*/ 15 w 191"/>
                  <a:gd name="T11" fmla="*/ 76 h 112"/>
                  <a:gd name="T12" fmla="*/ 6 w 191"/>
                  <a:gd name="T13" fmla="*/ 74 h 112"/>
                  <a:gd name="T14" fmla="*/ 4 w 191"/>
                  <a:gd name="T15" fmla="*/ 72 h 112"/>
                  <a:gd name="T16" fmla="*/ 1 w 191"/>
                  <a:gd name="T17" fmla="*/ 67 h 112"/>
                  <a:gd name="T18" fmla="*/ 0 w 191"/>
                  <a:gd name="T19" fmla="*/ 63 h 112"/>
                  <a:gd name="T20" fmla="*/ 2 w 191"/>
                  <a:gd name="T21" fmla="*/ 57 h 112"/>
                  <a:gd name="T22" fmla="*/ 6 w 191"/>
                  <a:gd name="T23" fmla="*/ 53 h 112"/>
                  <a:gd name="T24" fmla="*/ 175 w 191"/>
                  <a:gd name="T25" fmla="*/ 11 h 112"/>
                  <a:gd name="T26" fmla="*/ 180 w 191"/>
                  <a:gd name="T27" fmla="*/ 10 h 112"/>
                  <a:gd name="T28" fmla="*/ 184 w 191"/>
                  <a:gd name="T29" fmla="*/ 9 h 112"/>
                  <a:gd name="T30" fmla="*/ 186 w 191"/>
                  <a:gd name="T31" fmla="*/ 8 h 112"/>
                  <a:gd name="T32" fmla="*/ 189 w 191"/>
                  <a:gd name="T33" fmla="*/ 5 h 112"/>
                  <a:gd name="T34" fmla="*/ 190 w 19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2"/>
                  <a:gd name="T56" fmla="*/ 191 w 19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2">
                    <a:moveTo>
                      <a:pt x="189" y="111"/>
                    </a:moveTo>
                    <a:lnTo>
                      <a:pt x="189" y="108"/>
                    </a:lnTo>
                    <a:lnTo>
                      <a:pt x="185" y="103"/>
                    </a:lnTo>
                    <a:lnTo>
                      <a:pt x="181" y="103"/>
                    </a:lnTo>
                    <a:lnTo>
                      <a:pt x="174" y="101"/>
                    </a:lnTo>
                    <a:lnTo>
                      <a:pt x="15" y="76"/>
                    </a:lnTo>
                    <a:lnTo>
                      <a:pt x="6" y="74"/>
                    </a:lnTo>
                    <a:lnTo>
                      <a:pt x="4" y="72"/>
                    </a:lnTo>
                    <a:lnTo>
                      <a:pt x="1" y="67"/>
                    </a:lnTo>
                    <a:lnTo>
                      <a:pt x="0" y="63"/>
                    </a:lnTo>
                    <a:lnTo>
                      <a:pt x="2" y="57"/>
                    </a:lnTo>
                    <a:lnTo>
                      <a:pt x="6" y="53"/>
                    </a:lnTo>
                    <a:lnTo>
                      <a:pt x="175" y="11"/>
                    </a:lnTo>
                    <a:lnTo>
                      <a:pt x="180" y="10"/>
                    </a:lnTo>
                    <a:lnTo>
                      <a:pt x="184" y="9"/>
                    </a:lnTo>
                    <a:lnTo>
                      <a:pt x="186" y="8"/>
                    </a:lnTo>
                    <a:lnTo>
                      <a:pt x="189" y="5"/>
                    </a:lnTo>
                    <a:lnTo>
                      <a:pt x="190"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6" name="Freeform 84"/>
              <p:cNvSpPr>
                <a:spLocks/>
              </p:cNvSpPr>
              <p:nvPr/>
            </p:nvSpPr>
            <p:spPr bwMode="auto">
              <a:xfrm>
                <a:off x="1646" y="2508"/>
                <a:ext cx="191" cy="117"/>
              </a:xfrm>
              <a:custGeom>
                <a:avLst/>
                <a:gdLst>
                  <a:gd name="T0" fmla="*/ 190 w 191"/>
                  <a:gd name="T1" fmla="*/ 116 h 117"/>
                  <a:gd name="T2" fmla="*/ 189 w 191"/>
                  <a:gd name="T3" fmla="*/ 109 h 117"/>
                  <a:gd name="T4" fmla="*/ 186 w 191"/>
                  <a:gd name="T5" fmla="*/ 105 h 117"/>
                  <a:gd name="T6" fmla="*/ 181 w 191"/>
                  <a:gd name="T7" fmla="*/ 103 h 117"/>
                  <a:gd name="T8" fmla="*/ 174 w 191"/>
                  <a:gd name="T9" fmla="*/ 102 h 117"/>
                  <a:gd name="T10" fmla="*/ 15 w 191"/>
                  <a:gd name="T11" fmla="*/ 76 h 117"/>
                  <a:gd name="T12" fmla="*/ 6 w 191"/>
                  <a:gd name="T13" fmla="*/ 75 h 117"/>
                  <a:gd name="T14" fmla="*/ 4 w 191"/>
                  <a:gd name="T15" fmla="*/ 72 h 117"/>
                  <a:gd name="T16" fmla="*/ 1 w 191"/>
                  <a:gd name="T17" fmla="*/ 68 h 117"/>
                  <a:gd name="T18" fmla="*/ 0 w 191"/>
                  <a:gd name="T19" fmla="*/ 63 h 117"/>
                  <a:gd name="T20" fmla="*/ 2 w 191"/>
                  <a:gd name="T21" fmla="*/ 58 h 117"/>
                  <a:gd name="T22" fmla="*/ 6 w 191"/>
                  <a:gd name="T23" fmla="*/ 54 h 117"/>
                  <a:gd name="T24" fmla="*/ 175 w 191"/>
                  <a:gd name="T25" fmla="*/ 11 h 117"/>
                  <a:gd name="T26" fmla="*/ 180 w 191"/>
                  <a:gd name="T27" fmla="*/ 10 h 117"/>
                  <a:gd name="T28" fmla="*/ 183 w 191"/>
                  <a:gd name="T29" fmla="*/ 9 h 117"/>
                  <a:gd name="T30" fmla="*/ 186 w 191"/>
                  <a:gd name="T31" fmla="*/ 8 h 117"/>
                  <a:gd name="T32" fmla="*/ 189 w 191"/>
                  <a:gd name="T33" fmla="*/ 5 h 117"/>
                  <a:gd name="T34" fmla="*/ 189 w 191"/>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7"/>
                  <a:gd name="T56" fmla="*/ 191 w 191"/>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7">
                    <a:moveTo>
                      <a:pt x="190" y="116"/>
                    </a:moveTo>
                    <a:lnTo>
                      <a:pt x="189" y="109"/>
                    </a:lnTo>
                    <a:lnTo>
                      <a:pt x="186" y="105"/>
                    </a:lnTo>
                    <a:lnTo>
                      <a:pt x="181" y="103"/>
                    </a:lnTo>
                    <a:lnTo>
                      <a:pt x="174" y="102"/>
                    </a:lnTo>
                    <a:lnTo>
                      <a:pt x="15" y="76"/>
                    </a:lnTo>
                    <a:lnTo>
                      <a:pt x="6" y="75"/>
                    </a:lnTo>
                    <a:lnTo>
                      <a:pt x="4" y="72"/>
                    </a:lnTo>
                    <a:lnTo>
                      <a:pt x="1" y="68"/>
                    </a:lnTo>
                    <a:lnTo>
                      <a:pt x="0" y="63"/>
                    </a:lnTo>
                    <a:lnTo>
                      <a:pt x="2" y="58"/>
                    </a:lnTo>
                    <a:lnTo>
                      <a:pt x="6" y="54"/>
                    </a:lnTo>
                    <a:lnTo>
                      <a:pt x="175" y="11"/>
                    </a:lnTo>
                    <a:lnTo>
                      <a:pt x="180" y="10"/>
                    </a:lnTo>
                    <a:lnTo>
                      <a:pt x="183" y="9"/>
                    </a:lnTo>
                    <a:lnTo>
                      <a:pt x="186" y="8"/>
                    </a:lnTo>
                    <a:lnTo>
                      <a:pt x="189" y="5"/>
                    </a:lnTo>
                    <a:lnTo>
                      <a:pt x="189"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7" name="Freeform 85"/>
              <p:cNvSpPr>
                <a:spLocks/>
              </p:cNvSpPr>
              <p:nvPr/>
            </p:nvSpPr>
            <p:spPr bwMode="auto">
              <a:xfrm>
                <a:off x="1646" y="2315"/>
                <a:ext cx="191" cy="79"/>
              </a:xfrm>
              <a:custGeom>
                <a:avLst/>
                <a:gdLst>
                  <a:gd name="T0" fmla="*/ 190 w 191"/>
                  <a:gd name="T1" fmla="*/ 78 h 79"/>
                  <a:gd name="T2" fmla="*/ 189 w 191"/>
                  <a:gd name="T3" fmla="*/ 71 h 79"/>
                  <a:gd name="T4" fmla="*/ 186 w 191"/>
                  <a:gd name="T5" fmla="*/ 67 h 79"/>
                  <a:gd name="T6" fmla="*/ 181 w 191"/>
                  <a:gd name="T7" fmla="*/ 65 h 79"/>
                  <a:gd name="T8" fmla="*/ 174 w 191"/>
                  <a:gd name="T9" fmla="*/ 64 h 79"/>
                  <a:gd name="T10" fmla="*/ 15 w 191"/>
                  <a:gd name="T11" fmla="*/ 39 h 79"/>
                  <a:gd name="T12" fmla="*/ 6 w 191"/>
                  <a:gd name="T13" fmla="*/ 37 h 79"/>
                  <a:gd name="T14" fmla="*/ 4 w 191"/>
                  <a:gd name="T15" fmla="*/ 35 h 79"/>
                  <a:gd name="T16" fmla="*/ 1 w 191"/>
                  <a:gd name="T17" fmla="*/ 30 h 79"/>
                  <a:gd name="T18" fmla="*/ 0 w 191"/>
                  <a:gd name="T19" fmla="*/ 25 h 79"/>
                  <a:gd name="T20" fmla="*/ 2 w 191"/>
                  <a:gd name="T21" fmla="*/ 20 h 79"/>
                  <a:gd name="T22" fmla="*/ 6 w 191"/>
                  <a:gd name="T23" fmla="*/ 17 h 79"/>
                  <a:gd name="T24" fmla="*/ 88 w 191"/>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1"/>
                  <a:gd name="T40" fmla="*/ 0 h 79"/>
                  <a:gd name="T41" fmla="*/ 191 w 191"/>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1" h="79">
                    <a:moveTo>
                      <a:pt x="190" y="78"/>
                    </a:moveTo>
                    <a:lnTo>
                      <a:pt x="189" y="71"/>
                    </a:lnTo>
                    <a:lnTo>
                      <a:pt x="186" y="67"/>
                    </a:lnTo>
                    <a:lnTo>
                      <a:pt x="181" y="65"/>
                    </a:lnTo>
                    <a:lnTo>
                      <a:pt x="174" y="64"/>
                    </a:lnTo>
                    <a:lnTo>
                      <a:pt x="15" y="39"/>
                    </a:lnTo>
                    <a:lnTo>
                      <a:pt x="6" y="37"/>
                    </a:lnTo>
                    <a:lnTo>
                      <a:pt x="4" y="35"/>
                    </a:lnTo>
                    <a:lnTo>
                      <a:pt x="1" y="30"/>
                    </a:lnTo>
                    <a:lnTo>
                      <a:pt x="0" y="25"/>
                    </a:lnTo>
                    <a:lnTo>
                      <a:pt x="2" y="20"/>
                    </a:lnTo>
                    <a:lnTo>
                      <a:pt x="6" y="17"/>
                    </a:lnTo>
                    <a:lnTo>
                      <a:pt x="88" y="0"/>
                    </a:lnTo>
                  </a:path>
                </a:pathLst>
              </a:custGeom>
              <a:noFill/>
              <a:ln w="25399" cap="rnd" cmpd="sng">
                <a:solidFill>
                  <a:srgbClr val="FF0000"/>
                </a:solidFill>
                <a:prstDash val="solid"/>
                <a:round/>
                <a:headEnd type="none" w="med" len="med"/>
                <a:tailEnd type="none" w="med" len="med"/>
              </a:ln>
            </p:spPr>
            <p:txBody>
              <a:bodyPr/>
              <a:lstStyle/>
              <a:p>
                <a:endParaRPr lang="en-US" dirty="0"/>
              </a:p>
            </p:txBody>
          </p:sp>
          <p:sp>
            <p:nvSpPr>
              <p:cNvPr id="32828" name="Freeform 86"/>
              <p:cNvSpPr>
                <a:spLocks/>
              </p:cNvSpPr>
              <p:nvPr/>
            </p:nvSpPr>
            <p:spPr bwMode="auto">
              <a:xfrm>
                <a:off x="1646" y="2393"/>
                <a:ext cx="191" cy="112"/>
              </a:xfrm>
              <a:custGeom>
                <a:avLst/>
                <a:gdLst>
                  <a:gd name="T0" fmla="*/ 189 w 191"/>
                  <a:gd name="T1" fmla="*/ 111 h 112"/>
                  <a:gd name="T2" fmla="*/ 189 w 191"/>
                  <a:gd name="T3" fmla="*/ 108 h 112"/>
                  <a:gd name="T4" fmla="*/ 185 w 191"/>
                  <a:gd name="T5" fmla="*/ 103 h 112"/>
                  <a:gd name="T6" fmla="*/ 181 w 191"/>
                  <a:gd name="T7" fmla="*/ 102 h 112"/>
                  <a:gd name="T8" fmla="*/ 174 w 191"/>
                  <a:gd name="T9" fmla="*/ 101 h 112"/>
                  <a:gd name="T10" fmla="*/ 15 w 191"/>
                  <a:gd name="T11" fmla="*/ 76 h 112"/>
                  <a:gd name="T12" fmla="*/ 6 w 191"/>
                  <a:gd name="T13" fmla="*/ 74 h 112"/>
                  <a:gd name="T14" fmla="*/ 4 w 191"/>
                  <a:gd name="T15" fmla="*/ 71 h 112"/>
                  <a:gd name="T16" fmla="*/ 1 w 191"/>
                  <a:gd name="T17" fmla="*/ 67 h 112"/>
                  <a:gd name="T18" fmla="*/ 0 w 191"/>
                  <a:gd name="T19" fmla="*/ 63 h 112"/>
                  <a:gd name="T20" fmla="*/ 2 w 191"/>
                  <a:gd name="T21" fmla="*/ 57 h 112"/>
                  <a:gd name="T22" fmla="*/ 6 w 191"/>
                  <a:gd name="T23" fmla="*/ 54 h 112"/>
                  <a:gd name="T24" fmla="*/ 175 w 191"/>
                  <a:gd name="T25" fmla="*/ 11 h 112"/>
                  <a:gd name="T26" fmla="*/ 180 w 191"/>
                  <a:gd name="T27" fmla="*/ 10 h 112"/>
                  <a:gd name="T28" fmla="*/ 184 w 191"/>
                  <a:gd name="T29" fmla="*/ 9 h 112"/>
                  <a:gd name="T30" fmla="*/ 186 w 191"/>
                  <a:gd name="T31" fmla="*/ 8 h 112"/>
                  <a:gd name="T32" fmla="*/ 189 w 191"/>
                  <a:gd name="T33" fmla="*/ 5 h 112"/>
                  <a:gd name="T34" fmla="*/ 190 w 19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12"/>
                  <a:gd name="T56" fmla="*/ 191 w 19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12">
                    <a:moveTo>
                      <a:pt x="189" y="111"/>
                    </a:moveTo>
                    <a:lnTo>
                      <a:pt x="189" y="108"/>
                    </a:lnTo>
                    <a:lnTo>
                      <a:pt x="185" y="103"/>
                    </a:lnTo>
                    <a:lnTo>
                      <a:pt x="181" y="102"/>
                    </a:lnTo>
                    <a:lnTo>
                      <a:pt x="174" y="101"/>
                    </a:lnTo>
                    <a:lnTo>
                      <a:pt x="15" y="76"/>
                    </a:lnTo>
                    <a:lnTo>
                      <a:pt x="6" y="74"/>
                    </a:lnTo>
                    <a:lnTo>
                      <a:pt x="4" y="71"/>
                    </a:lnTo>
                    <a:lnTo>
                      <a:pt x="1" y="67"/>
                    </a:lnTo>
                    <a:lnTo>
                      <a:pt x="0" y="63"/>
                    </a:lnTo>
                    <a:lnTo>
                      <a:pt x="2" y="57"/>
                    </a:lnTo>
                    <a:lnTo>
                      <a:pt x="6" y="54"/>
                    </a:lnTo>
                    <a:lnTo>
                      <a:pt x="175" y="11"/>
                    </a:lnTo>
                    <a:lnTo>
                      <a:pt x="180" y="10"/>
                    </a:lnTo>
                    <a:lnTo>
                      <a:pt x="184" y="9"/>
                    </a:lnTo>
                    <a:lnTo>
                      <a:pt x="186" y="8"/>
                    </a:lnTo>
                    <a:lnTo>
                      <a:pt x="189" y="5"/>
                    </a:lnTo>
                    <a:lnTo>
                      <a:pt x="190" y="0"/>
                    </a:lnTo>
                  </a:path>
                </a:pathLst>
              </a:custGeom>
              <a:noFill/>
              <a:ln w="25399" cap="rnd" cmpd="sng">
                <a:solidFill>
                  <a:srgbClr val="FF0000"/>
                </a:solidFill>
                <a:prstDash val="solid"/>
                <a:round/>
                <a:headEnd type="none" w="med" len="med"/>
                <a:tailEnd type="none" w="med" len="med"/>
              </a:ln>
            </p:spPr>
            <p:txBody>
              <a:bodyPr/>
              <a:lstStyle/>
              <a:p>
                <a:endParaRPr lang="en-US" dirty="0"/>
              </a:p>
            </p:txBody>
          </p:sp>
        </p:grpSp>
        <p:sp>
          <p:nvSpPr>
            <p:cNvPr id="32815" name="AutoShape 87"/>
            <p:cNvSpPr>
              <a:spLocks noChangeArrowheads="1"/>
            </p:cNvSpPr>
            <p:nvPr/>
          </p:nvSpPr>
          <p:spPr bwMode="auto">
            <a:xfrm rot="10800000" flipH="1">
              <a:off x="1974" y="2989"/>
              <a:ext cx="130" cy="272"/>
            </a:xfrm>
            <a:prstGeom prst="triangle">
              <a:avLst>
                <a:gd name="adj" fmla="val 59995"/>
              </a:avLst>
            </a:prstGeom>
            <a:solidFill>
              <a:srgbClr val="FFFF00"/>
            </a:solidFill>
            <a:ln w="12700">
              <a:solidFill>
                <a:schemeClr val="tx2"/>
              </a:solidFill>
              <a:miter lim="800000"/>
              <a:headEnd/>
              <a:tailEnd/>
            </a:ln>
          </p:spPr>
          <p:txBody>
            <a:bodyPr wrap="none" anchor="ctr"/>
            <a:lstStyle/>
            <a:p>
              <a:endParaRPr lang="en-US" dirty="0"/>
            </a:p>
          </p:txBody>
        </p:sp>
        <p:sp>
          <p:nvSpPr>
            <p:cNvPr id="32816" name="AutoShape 88"/>
            <p:cNvSpPr>
              <a:spLocks noChangeArrowheads="1"/>
            </p:cNvSpPr>
            <p:nvPr/>
          </p:nvSpPr>
          <p:spPr bwMode="auto">
            <a:xfrm>
              <a:off x="2170" y="1402"/>
              <a:ext cx="114" cy="272"/>
            </a:xfrm>
            <a:prstGeom prst="triangle">
              <a:avLst>
                <a:gd name="adj" fmla="val 49995"/>
              </a:avLst>
            </a:prstGeom>
            <a:solidFill>
              <a:srgbClr val="FF0000"/>
            </a:solidFill>
            <a:ln w="12699">
              <a:solidFill>
                <a:srgbClr val="FF0000"/>
              </a:solidFill>
              <a:miter lim="800000"/>
              <a:headEnd/>
              <a:tailEnd/>
            </a:ln>
          </p:spPr>
          <p:txBody>
            <a:bodyPr wrap="none" anchor="ctr"/>
            <a:lstStyle/>
            <a:p>
              <a:endParaRPr lang="en-US" dirty="0"/>
            </a:p>
          </p:txBody>
        </p:sp>
      </p:grpSp>
    </p:spTree>
    <p:extLst>
      <p:ext uri="{BB962C8B-B14F-4D97-AF65-F5344CB8AC3E}">
        <p14:creationId xmlns:p14="http://schemas.microsoft.com/office/powerpoint/2010/main" val="219970571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308845704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415980068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400952649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108674109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40647865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1384761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307055407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453596607"/>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108204126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330774023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77215731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64581332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99153801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260654702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ctrTitle"/>
          </p:nvPr>
        </p:nvSpPr>
        <p:spPr>
          <a:xfrm>
            <a:off x="685800" y="838200"/>
            <a:ext cx="7772400" cy="1780108"/>
          </a:xfrm>
        </p:spPr>
        <p:txBody>
          <a:bodyPr anchor="t">
            <a:normAutofit fontScale="90000"/>
          </a:bodyPr>
          <a:lstStyle/>
          <a:p>
            <a:pPr eaLnBrk="1" hangingPunct="1"/>
            <a:r>
              <a:rPr lang="en-US" sz="3600" dirty="0"/>
              <a:t>Ultrasonic Level and </a:t>
            </a:r>
            <a:br>
              <a:rPr lang="en-US" sz="3600" dirty="0"/>
            </a:br>
            <a:r>
              <a:rPr lang="en-US" sz="3600" dirty="0"/>
              <a:t>Through Air Radar Level</a:t>
            </a:r>
            <a:br>
              <a:rPr lang="en-US" sz="3600" dirty="0"/>
            </a:br>
            <a:r>
              <a:rPr lang="en-US" sz="3600" dirty="0"/>
              <a:t>Questions?</a:t>
            </a:r>
            <a:br>
              <a:rPr lang="en-US" sz="3600" dirty="0"/>
            </a:br>
            <a:endParaRPr lang="en-US" sz="3600" dirty="0"/>
          </a:p>
        </p:txBody>
      </p:sp>
      <p:pic>
        <p:nvPicPr>
          <p:cNvPr id="5" name="Picture 4" descr="Question.png"/>
          <p:cNvPicPr>
            <a:picLocks noChangeAspect="1"/>
          </p:cNvPicPr>
          <p:nvPr/>
        </p:nvPicPr>
        <p:blipFill>
          <a:blip r:embed="rId3" cstate="email"/>
          <a:stretch>
            <a:fillRect/>
          </a:stretch>
        </p:blipFill>
        <p:spPr>
          <a:xfrm>
            <a:off x="2895600" y="2657475"/>
            <a:ext cx="3133725" cy="3133725"/>
          </a:xfrm>
          <a:prstGeom prst="rect">
            <a:avLst/>
          </a:prstGeom>
        </p:spPr>
      </p:pic>
    </p:spTree>
    <p:extLst>
      <p:ext uri="{BB962C8B-B14F-4D97-AF65-F5344CB8AC3E}">
        <p14:creationId xmlns:p14="http://schemas.microsoft.com/office/powerpoint/2010/main" val="1400899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Ryan Dean</a:t>
            </a:r>
          </a:p>
          <a:p>
            <a:r>
              <a:rPr lang="en-US" dirty="0"/>
              <a:t>Outside Sales</a:t>
            </a:r>
          </a:p>
          <a:p>
            <a:r>
              <a:rPr lang="en-US" dirty="0"/>
              <a:t>Gilson Engineering Sales of Florida</a:t>
            </a:r>
          </a:p>
          <a:p>
            <a:endParaRPr lang="en-US" dirty="0"/>
          </a:p>
          <a:p>
            <a:r>
              <a:rPr lang="en-US" dirty="0"/>
              <a:t>+1 (954) 644-9602</a:t>
            </a:r>
          </a:p>
          <a:p>
            <a:r>
              <a:rPr lang="en-US" dirty="0">
                <a:hlinkClick r:id="rId2"/>
              </a:rPr>
              <a:t>drd@gilsoneng.com</a:t>
            </a:r>
            <a:endParaRPr lang="en-US" dirty="0"/>
          </a:p>
          <a:p>
            <a:endParaRPr lang="en-US" dirty="0"/>
          </a:p>
        </p:txBody>
      </p:sp>
      <p:sp>
        <p:nvSpPr>
          <p:cNvPr id="8" name="Title 7"/>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300197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41061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1073" y="-463551"/>
            <a:ext cx="10066145" cy="7785101"/>
          </a:xfrm>
          <a:prstGeom prst="rect">
            <a:avLst/>
          </a:prstGeom>
        </p:spPr>
      </p:pic>
    </p:spTree>
    <p:extLst>
      <p:ext uri="{BB962C8B-B14F-4D97-AF65-F5344CB8AC3E}">
        <p14:creationId xmlns:p14="http://schemas.microsoft.com/office/powerpoint/2010/main" val="40699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http://www.rippleeffectgroup.net/wp-content/uploads/2012/05/ripple-effect-feather.jpg"/>
          <p:cNvPicPr>
            <a:picLocks noChangeAspect="1" noChangeArrowheads="1"/>
          </p:cNvPicPr>
          <p:nvPr/>
        </p:nvPicPr>
        <p:blipFill>
          <a:blip r:embed="rId2"/>
          <a:srcRect/>
          <a:stretch>
            <a:fillRect/>
          </a:stretch>
        </p:blipFill>
        <p:spPr bwMode="auto">
          <a:xfrm>
            <a:off x="0" y="3019424"/>
            <a:ext cx="9144000" cy="3457576"/>
          </a:xfrm>
          <a:prstGeom prst="rect">
            <a:avLst/>
          </a:prstGeom>
          <a:noFill/>
        </p:spPr>
      </p:pic>
      <p:sp>
        <p:nvSpPr>
          <p:cNvPr id="3" name="Content Placeholder 2"/>
          <p:cNvSpPr>
            <a:spLocks noGrp="1"/>
          </p:cNvSpPr>
          <p:nvPr>
            <p:ph idx="1"/>
          </p:nvPr>
        </p:nvSpPr>
        <p:spPr/>
        <p:txBody>
          <a:bodyPr/>
          <a:lstStyle/>
          <a:p>
            <a:r>
              <a:rPr lang="en-US" dirty="0">
                <a:solidFill>
                  <a:schemeClr val="tx1"/>
                </a:solidFill>
              </a:rPr>
              <a:t>Echo Ranging and Time of Flight Technology</a:t>
            </a:r>
          </a:p>
        </p:txBody>
      </p:sp>
      <p:sp>
        <p:nvSpPr>
          <p:cNvPr id="2" name="Title 1"/>
          <p:cNvSpPr>
            <a:spLocks noGrp="1"/>
          </p:cNvSpPr>
          <p:nvPr>
            <p:ph type="title"/>
          </p:nvPr>
        </p:nvSpPr>
        <p:spPr/>
        <p:txBody>
          <a:bodyPr>
            <a:normAutofit/>
          </a:bodyPr>
          <a:lstStyle/>
          <a:p>
            <a:r>
              <a:rPr lang="en-US" sz="3200" b="0" dirty="0"/>
              <a:t>Non-contacting Technologies</a:t>
            </a:r>
            <a:br>
              <a:rPr lang="en-US" sz="3200" b="0" dirty="0"/>
            </a:br>
            <a:r>
              <a:rPr lang="en-US" sz="3200" b="0" dirty="0"/>
              <a:t>Ultrasonics and Radar</a:t>
            </a:r>
          </a:p>
        </p:txBody>
      </p:sp>
    </p:spTree>
    <p:extLst>
      <p:ext uri="{BB962C8B-B14F-4D97-AF65-F5344CB8AC3E}">
        <p14:creationId xmlns:p14="http://schemas.microsoft.com/office/powerpoint/2010/main" val="2596560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T45COB7F0.TnCsPZWgiG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gBdMzYuUGVJatPh5.gf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jORaefk3kOCmv_2l_0t4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afKU3ZDsEmOr6_SDdSeC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jORaefk3kOCmv_2l_0t4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Cf0E1Jg6TUeeeN5ouijNA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0H.Hu9aYUGjyWo5Tp5Hw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hZzRYSPHE2iA0xWIIJz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n.BmZFQccEqaleRMTZ9XK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qkVuu4M.0GbgHRPCdKd3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xcSTPlC5fUyY28_oQS7Sj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VknSCVkgK02GZvqR8FPj7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uPUlZDlztUCP7ShwrNpY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MDZWc_GLrUy1Fch6VeVzD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hKFUmN1A5UCdDaTPu.D61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DkzFsdUzkq7l3jLy1z0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Q5CF45HiTE6O.mkHguUhn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bPm6hP2nQk6HPXtWL30la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eA2cl_TAckGaPAL03GKK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bJRWr_KCUmheuXA5T9fH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EncV8QbBiEOGQHOMgQn6S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9ZjSybbq7Euc_1AQNQeL5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HkSwi7xu7U6cO2r6wDQ5G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8gWxa28RtUKC3vxaD0_7s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HpzcgCRPd0SW48QJ2Aga7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ge9xibR7RUmcjO99QUfR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zgLji8q_GEG0LBerX_QqH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L29EaNud4k.KFRZNcgcX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wMzL.NB2IUmtoWRoVSC4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Y6kmQhhl0a23VmGyO5zX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TnYg2YB_0C_BSTeq1Ma.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Y5b6zGhY3kmfMb1ELV4.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yqjb_vRBUK_WoKTqbAq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xsNQWx8X8kulzqDFJeISj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Y1thPYfUZ0e0eW.gPCamu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oy8hWTrN0EyGsooCyYrGk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jXAb2GlZ9EqEnkdKzPMuO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HL5LonfyEUebH.lkjDJ4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u7dck1tvhUqcm8QiXu06e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BFZSWLhXEu.JCrimHknO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4geGmbBxhkiqQtKqooVYI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KcSQpiSi6UCTyIn_p1lmv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UN7jY.iLDEK8wv.y9Htgs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1vRNNp12.EO8acxgso1Jq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qKiBcudhB0eJAycMaNu0Z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hKwQ6sOui0.BIKDaQ2jAN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sZYzc1agAUSQoGHtjnwO6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MrR6MRZaUu6lWzqNYz7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qEDqiFr.VkKwk5nlDgEoR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h15kgh0eUkapLx.G6jCIz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teZ2Gr_Hmk2T7b6mYDJ2L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goszoUJdoEKS6NqrMC.xv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hJhJinXBAkOcUj2UhrGch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HXXfqOgjUCejfBU5aljG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2shBR3GDZkWOwtccRY8q6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OB6g_r6KFUiXVrYnB5hvt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9DrDdUlyBEaUyCNU6Z1M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HY1SnnHkOE2uKKd6JF8CQ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Yf6YIYvsY0SRmX7bLCJHp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x2ezs6Q1KEm1d3sjOeeG1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MPmRxYfhMU2AKf7bg2KX3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hUE9oPJK06rh_DDfe5gC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NyKCab9x.ES3doliRgYRs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zDSPMbzPe0i6M2TiSEw0u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QNyuW80UIk.uVe_qa0qty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P45PobwTsUeF52C4Sli2N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6Pse6kTyPEmfB0kefcoV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NVurmmbOEuzp.6dpYMQl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4YYc72J7Uq58aKc0PRkh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TIg3o.tmQ06WBMmwCuSAG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EKunNrB7hE2M0el_kjCjm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6Vis8JyJd0OIqwn3.DZPX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ZSdWqVwAxkKC4.41KRKcZ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UPjLuoFeECM1IypnZzY3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5XJtTKPAU0OTpKCJLI7ZS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ioNhd7Id6US4_ggi7BSIM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naqqy91Un0KKvlUp9PQd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qy45rr1cq0yuyzLhNM76a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etqBg8Yl6kaPM4P7GOKJ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m94DMSCAbEiVOGTdNFDOA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nYqPqjO2Dk.l8SAh9qZfS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Y6_f.kmiC0ujx35tqq7zO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kyo7kQABD02EflbTMbCC7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6U6.Xw.1E2CxBrA6.qL4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3l6la8Nl60Cf_.stYBjU4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AeIDpoBL02DkDdAROjbP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N3HzACHH0.n.ngaAl65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HDQwHfHf6ky5wDH73aSM8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Hbv_4Urfo0G0a7nk6xXQA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KgCU5BqFQESSP0dGbNPFS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51XV.ZpAUOpjHHwrOyJE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bxYxa5wyq0OadiZsc6zA1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019r8g2XV021TPVCWsEWO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XpqNgUTQMUiopSv4mwPyR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NH1h.luO_0qmspYTeNvSp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LYRu0WX36Eycmyr2eGLg8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OCkG.KegUCqs3nsOQ1.a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mjncGMWpTUy7IFrlvwM.4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0k_0AHcyrE2gciQSgXSr8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kggXq.rOQ0KpuqQ3Skgej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z00mud87kqWVShMg9i6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QEfSqmDgj0iQfjslGpRAj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nRVn6LMoLUmAqzNoOCZSd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KwDUF0_jrEyamOieEys.p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8Nx13ddx30GU_U9N0axDD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5UX_qGhga0SVknqnkMe9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33FdwOoQh0.zksP0xGK5j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lA2RvnDeEiElctebgKr_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8hzhPdnI06hr60Iq_IHn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h1iIjXwX.UGxbTKMSZRLu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8f6c86uKKUuBaba5kK_BH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okEhT0k_BkGBw2KsjgEj9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byOi2tXQHkOakTrMffS30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yXOUgWCOEW0FJhuC9ILC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S94tESdnu022zIbHriU.y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aSuAxJUWH020VAMITFa.P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WVeQaq7IBEGdoQEkckaLZ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RWHiBwEG5USz.7OZFZ73k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2te6.SOgeEuZodY.g_mq8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1BAyJPsvv0eyd7p4aEmW5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CVBcwLhigkqc27nH5shob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CJ2BkShuyka3fu7Y_bfde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AnJsdddvtU.abT17fP_mz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OPlUOtLYjEieAp3NcsooT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vQTs8JM8qEyEv6T0aS_B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w5Fv6IN75UC8A9X07zPc4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Dz3rTDliu0eTYRh_QgfPc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NMoxwXoX3UKucdDWZhtPX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xRtUSXyP8kuqJgmJkvddS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pwtkf6mDeE.BKZYEfmmpL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xLVQgaF630mzY8dK_G_De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IxGNbgdZ1UCE5cYHygDLH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_y32HwmUOE2tV3ZYIg5EC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pPrby4rb06gDqHP7njma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GdAYZ7WsiUuCLnGi6ovI3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mTKRfQNcpkKrofdS3EPB7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DmFqEoHPs0yWqe9ncIbv5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LX1_VmVYgkedXXKas9UIJ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k_v9RF2CKkCKExZKj49po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sdK30zOsMkKqGf7W6G50.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o3WvAZS4pkWfCrSdAtneT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6uz4AwNn3k6Qy3duOANN8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wVattxUCjUmr8YIeYTMp9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gHxKmaoyt0q3bMYBYvcOQ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lT.hF_1NvU2W6dTFQE9tT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9SasKrpuoU29_6Cb_WuIr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tRPGA17YMEO2jFEE8RRw6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Rm3ZzWt3H0OaKdGbXtY04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GKMPt0zciUCtrzsqgSSJb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doiO3f5vMU.LEczP7.x6b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hz9al9sXfkeyPnd2mDh52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UAZhQvXPt0qjr1iFEg2pP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hT6AeAEvwUeEulWZQxnuF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rc6ZH_tI0KpvvOD5Ldw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80gkOofL.Ei6hCrg5GjYi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9oWNyDl63EGMnUBgZGMmf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209mNIx0W0OFC_IagstCo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ZsnNqQlvN0Sn41AoX44et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ZsnFzHIyuUaT8CRgW8Vm.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w6sFB23P0EOy5XF0CEo.M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6bw.Mf6ri0C7g2Ar9ByXG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qaU7DSv4Jk2G5QuGobSpR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BLnAcKs4wUqZqA26iRdMW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pkQV_oaOUUyBHUDrARVCV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Z.Y.r63W80iDJo68tYeEU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jRReKvIgD02dTYiKdzGff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T79WJrETL06RJ8V2EWRun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aDtZXDWtYkyzmQKaywJjT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qIH.ww69w0Cvqdo1KZFBL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U2cGXoFuJ0y3_oMuyfUWQ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Ai9EQEIlE2arSoZKntAr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7RvmpYAJ.0CdUNuza7id9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FVquzd_uYUmfgG7md8DTf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OByKOksX_kKC__qowlsf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ZQvAHf6Eke1KQaNm1h.K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10D_t47XIkeXFiP9UoSGX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58h89u4LUE.fyCKgDHIC4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Ehjrvx0XkeFMk18HRpbj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vmUM4LdkjUmJZl6aktESO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ngFpL_hBh0K6TX6ZeNuRM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32j92wZJ.06yIyu2DwonG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V22DPdUD0usoIX1RlxRu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oGLyyPfkDk.Qnn7vJeu.X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P93QHkpHXUyYgPF7w9wYK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eDNzslFP9kSuanYIrA0_3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64KywB3Fmkqq9JwsG3wy0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RYVO9L6IeE2_SYKTUCoDH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ymuBdqzmESjNFfW_kIry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88mKFHoIvUK5PdmKkZ94r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UTfD7cmP4kutMi2bjtsUG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x_w7vM73nkGkUCqnpiUdr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eHP4cPeNa0aQozpQurS0g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RmudEt.mS0S3tzN4uG.gf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YxegKevEb02f.qAxXSD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JGK9eRZJIE6x5fghkZ0Hz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l3frDMm6W0Oa0c.kCWm0g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B5fLr17LukiXpTZujRaE2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DALOG2c9gke2uIB3KG8z.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3MggwdN5kmYHSRH.o4A.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dM3FElc6kUqy2gN5yHBEt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16AmCMCux0ChvTKZcsSKB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nKZtcdCjkUCZ3MAPxefTc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H6YA.Igao0iuCzaXOCYHV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f1JxZhosHUSAfch_ivUGO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H7WWq0kWVEe0fGi8bHc5A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UcT8RiYU8E.dRRBQgnsU5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5v16dyJegUisEETE_7xg7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XzlbTDljdk.1DLgKHOWiG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KMEwYg7iZUi_6emZDOdSR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Z.Y.r63W80iDJo68tYeEU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jRReKvIgD02dTYiKdzGff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T79WJrETL06RJ8V2EWRun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aDtZXDWtYkyzmQKaywJjT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qIH.ww69w0Cvqdo1KZFB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U2cGXoFuJ0y3_oMuyfUWQ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Ai9EQEIlE2arSoZKntAr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7RvmpYAJ.0CdUNuza7id9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FVquzd_uYUmfgG7md8DTf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OByKOksX_kKC__qowlsfb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10D_t47XIkeXFiP9UoSGX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58h89u4LUE.fyCKgDHIC4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MEhjrvx0XkeFMk18HRpbj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vmUM4LdkjUmJZl6aktESO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ngFpL_hBh0K6TX6ZeNuR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32j92wZJ.06yIyu2DwonG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V22DPdUD0usoIX1RlxRu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oGLyyPfkDk.Qnn7vJeu.X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P93QHkpHXUyYgPF7w9wYK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eDNzslFP9kSuanYIrA0_3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64KywB3Fmkqq9JwsG3wy0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RYVO9L6IeE2_SYKTUCoDH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YymuBdqzmESjNFfW_kIry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tx4mA1GQ9E.4O0G1nhu6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_BR0QO2ih0y7U9Evccl0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0wc7Bi20XkiwUv7CVWQ1X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yY24c_vSRkCUqY.PjSAd7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3GH9ZtjCUUeKBKmbuDGeJ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o9phCE5CiEWjCdxfZcinG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J_7Xy6ZjUkOpON3UG_Ofo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rjBM4hz3702IAHX_JCnij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vetEAlG3a0empomI2TnZp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nMxYpPNvGEKT0KnV.3s43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l23xO8bETEmQ8nmPN1SU5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xQO0KEaMv0ic9CiecCSLp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NGSH34Pxf0aPlwMq021OF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LA1JkQ0xxkiARuRDMfob.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gkeKjp5LqUC7lvBkaiNg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8fF0NCbon0GzRWbwmZbG6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YiwAMfhhkqP35oMHdxLA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28JXy_z2rkuYeqQTCuCk8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hE2Mc9RerECk_DKnajEgS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Ai9EQEIlE2arSoZKntAr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7RvmpYAJ.0CdUNuza7id9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OByKOksX_kKC__qowlsfb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10D_t47XIkeXFiP9UoSGX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MEhjrvx0XkeFMk18HRpbj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vmUM4LdkjUmJZl6aktESO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ngFpL_hBh0K6TX6ZeNuRM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32j92wZJ.06yIyu2DwonG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V22DPdUD0usoIX1RlxRu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oGLyyPfkDk.Qnn7vJeu.X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P93QHkpHXUyYgPF7w9wYK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eDNzslFP9kSuanYIrA0_3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64KywB3Fmkqq9JwsG3wy0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RYVO9L6IeE2_SYKTUCoDH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YymuBdqzmESjNFfW_kIry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jRReKvIgD02dTYiKdzGff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OshT_4t6nEibrLxHj61ej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8iYPDb_6.UKky4xyf4w1x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gsBjKeA87EC2L2j5XZoWA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T79WJrETL06RJ8V2EWRun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aDtZXDWtYkyzmQKaywJjT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qIH.ww69w0Cvqdo1KZFB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U2cGXoFuJ0y3_oMuyfUWQ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jv_b.5e3g0OFCYo.PtgJh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AWw3DcabdEeTjvBk2W4To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wxAypKKQdESd2BicDePUO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j8Zk4vE7xUmdhmNTIfWLI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FsvN6twIF02JNTlU5iBRe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TuZcSKlsXUONHnJPuLjsz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1W70BMwWJkipoFK5_637E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EWFsQTc8gUelns0IlH1S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E_KhgYfCpUqzJ6o_LSeju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DGuqTaWqIEuopGR.8tnxP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GocRC4TJK0uNs.B99kdwz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m24S5NGRE..fydodE3d2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ANCnbwOGhkG9Wd6EUhtEL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gYOMr6IAxk2Bi5F_Oro0q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NQfD1Bu0nE2k3gVmFQ.Gt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y_QYiOrLDEiue_Ps60IXg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GvtGKZu50EmUGlNbj1cac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fK0GEi0ZHkaUBjUeSGjHJ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zjORaefk3kOCmv_2l_0t4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QXOc48PB.ESZtfdS6nk5S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Z9f5_08oiEGQVGaDYWGW4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jYw9LXT5qUqjRS_pUulnP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Ah8MLSIKuUS30zlRY8mWh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a3CWGQrodkqBLXidAdWQP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m_b7isJv0qem_oXf0C1A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yYkHmTcllUSXBXc6vFHYH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h8a4opvBz0.e3GepAFLnM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6Dj0_OkZmU6AUB4He27qK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lFyz9b3osEm..6uWnaOoD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x04nmvWs.EWLmvX5mk0Qd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pB6pYvVMdU6vNTNhHZPLS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c.w2ffSvPEi7OjVl8vN5p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uFMxWP1hbESJ4FTzDA7su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0FZGflm69k68_2R38eo6Y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qB.13Mk7V0O4eip8kgNoX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JVEsrfin.UyfCbwdxBuKM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fkudC7tFWkiHLgu7UBRe1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_mVNl2PY20qXVfxdxEhSP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H0GKQ8mIqUWcJPNriAhrY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4VGwfPBj50ajS112.l.lM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tiLwbslf2UOYJguv77txf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mUj4M1b5yU2JJCG.uq32L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MYDvmqCZK0Wx5lxoYv7Hb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IMLLgnv_f0Ce9_B2BdE_u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sulm7fIYt02wdFol0U._5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9U2BhBSJE0K4TqlOtg_Hz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bhvZICDXV0uX42VzGPNCe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yOpfLrhzuEyzYJOelAAt5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zTAxvovEOUut1nXYKw2f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s.lAdyEBEuMpjUPZhxAI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Vy5GI3fxfU.13uznikwFu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Ai9EQEIlE2arSoZKntAr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7RvmpYAJ.0CdUNuza7id9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Vquzd_uYUmfgG7md8DTf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OByKOksX_kKC__qowlsfb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10D_t47XIkeXFiP9UoSGX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58h89u4LUE.fyCKgDHIC4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MEhjrvx0XkeFMk18HRpbj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vmUM4LdkjUmJZl6aktESO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ngFpL_hBh0K6TX6ZeNuRM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32j92wZJ.06yIyu2DwonG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V22DPdUD0usoIX1RlxRu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oGLyyPfkDk.Qnn7vJeu.X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P93QHkpHXUyYgPF7w9wYK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eDNzslFP9kSuanYIrA0_3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64KywB3Fmkqq9JwsG3wy0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RYVO9L6IeE2_SYKTUCoDH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YymuBdqzmESjNFfW_kIry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T79WJrETL06RJ8V2EWRun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aDtZXDWtYkyzmQKaywJjT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qIH.ww69w0Cvqdo1KZFBL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U2cGXoFuJ0y3_oMuyfUW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hZfBibTREyQkWvX4acy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AELzpXtv0yoe2H9YYSrT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JJvfsBln.E.O6sK7pRhzC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hWHi6YUnkqMvWWd3Bw06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jeOxUAbwl0WSPZut5NTjg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f4QMxHXWkKV0G72hnw2.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7tkTLo7uU.c3c7jNkcz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WQhaxpuZ40S0ySfBkS37H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9ode3rMLrEatdlWx5lPBt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6614</Words>
  <Application>Microsoft Office PowerPoint</Application>
  <PresentationFormat>On-screen Show (4:3)</PresentationFormat>
  <Paragraphs>735</Paragraphs>
  <Slides>69</Slides>
  <Notes>41</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83" baseType="lpstr">
      <vt:lpstr>ＭＳ Ｐゴシック</vt:lpstr>
      <vt:lpstr>Arial</vt:lpstr>
      <vt:lpstr>Calibri</vt:lpstr>
      <vt:lpstr>Candara</vt:lpstr>
      <vt:lpstr>E+H Weidemann Com Medium</vt:lpstr>
      <vt:lpstr>Siemens Sans</vt:lpstr>
      <vt:lpstr>Symbol</vt:lpstr>
      <vt:lpstr>Times New Roman</vt:lpstr>
      <vt:lpstr>Trebuchet MS</vt:lpstr>
      <vt:lpstr>Wingdings</vt:lpstr>
      <vt:lpstr>ヒラギノ角ゴ Pro W3</vt:lpstr>
      <vt:lpstr>Waveform</vt:lpstr>
      <vt:lpstr>think-cell Slide</vt:lpstr>
      <vt:lpstr>Bitmap Image</vt:lpstr>
      <vt:lpstr>Ultrasonic Level and  Radar Level Technologies</vt:lpstr>
      <vt:lpstr>Presenter Bio</vt:lpstr>
      <vt:lpstr>Pdh Credit</vt:lpstr>
      <vt:lpstr>PowerPoint Presentation</vt:lpstr>
      <vt:lpstr>PowerPoint Presentation</vt:lpstr>
      <vt:lpstr>PowerPoint Presentation</vt:lpstr>
      <vt:lpstr>PowerPoint Presentation</vt:lpstr>
      <vt:lpstr>PowerPoint Presentation</vt:lpstr>
      <vt:lpstr>Non-contacting Technologies Ultrasonics and Radar</vt:lpstr>
      <vt:lpstr>PowerPoint Presentation</vt:lpstr>
      <vt:lpstr>Ultrasonic Level Echo Ranging and Time of Flight</vt:lpstr>
      <vt:lpstr>Ultrasonic Level Echo Ranging Calculation</vt:lpstr>
      <vt:lpstr>Radar Level Echo Ranging and Time of Flight</vt:lpstr>
      <vt:lpstr>Radar Level Echo Ranging Calculation</vt:lpstr>
      <vt:lpstr>Time of Flight The Calculation of Level</vt:lpstr>
      <vt:lpstr>Non-Contacting Level Operations</vt:lpstr>
      <vt:lpstr>Non-contacting Technologies Ultrasonics and Radar</vt:lpstr>
      <vt:lpstr>How it works The anatomy of an echo profile</vt:lpstr>
      <vt:lpstr>How it works – radar and ultrasonic echo profiles</vt:lpstr>
      <vt:lpstr>Echo Processing Algorithms</vt:lpstr>
      <vt:lpstr>Time Varying Threshold</vt:lpstr>
      <vt:lpstr>Time Varying Threshold</vt:lpstr>
      <vt:lpstr>Time Varying Threshold</vt:lpstr>
      <vt:lpstr>Non-contacting Technologies Ultrasonics and Radar</vt:lpstr>
      <vt:lpstr>Ultrasonic Transducer Frequencies</vt:lpstr>
      <vt:lpstr>Radar Beam Angle</vt:lpstr>
      <vt:lpstr>Radar Beam Angle</vt:lpstr>
      <vt:lpstr>Non-contacting Technologies Ultrasonics and Radar</vt:lpstr>
      <vt:lpstr>Installation Considerations – Liquids</vt:lpstr>
      <vt:lpstr>Installation Considerations – Liquids</vt:lpstr>
      <vt:lpstr>Installation Considerations – Liquids</vt:lpstr>
      <vt:lpstr>Installation Considerations – Liquids</vt:lpstr>
      <vt:lpstr>Installation Considerations – Liquids</vt:lpstr>
      <vt:lpstr>Installation Considerations – Liquids</vt:lpstr>
      <vt:lpstr>Installation Considerations – Liquids</vt:lpstr>
      <vt:lpstr>Installation Considerations – Liquids</vt:lpstr>
      <vt:lpstr>Installation Considerations – Solids</vt:lpstr>
      <vt:lpstr>Mounting Considerations</vt:lpstr>
      <vt:lpstr>Mounting Considerations</vt:lpstr>
      <vt:lpstr>Mounting Considerations</vt:lpstr>
      <vt:lpstr>Mounting Considerations</vt:lpstr>
      <vt:lpstr>Mounting Considerations</vt:lpstr>
      <vt:lpstr>Mounting Considerations</vt:lpstr>
      <vt:lpstr>Non-contacting Technologies Ultrasonics and Radar</vt:lpstr>
      <vt:lpstr>Speed of Sound</vt:lpstr>
      <vt:lpstr>Changing Process Conditions</vt:lpstr>
      <vt:lpstr>What about foam and how it affects Ultrasonics and Radar?</vt:lpstr>
      <vt:lpstr>Installation Challenges – Obstructions</vt:lpstr>
      <vt:lpstr>False Echo Suppression Not available on all Mfg equipment</vt:lpstr>
      <vt:lpstr>Application Challenges Foam, Build-up and Turbulence</vt:lpstr>
      <vt:lpstr>Application Challenges Things to Remember</vt:lpstr>
      <vt:lpstr>Non-contacting Technologies Ultrasonics and Radar</vt:lpstr>
      <vt:lpstr>Advantages and Disadvantages of  Ultrasonic Level</vt:lpstr>
      <vt:lpstr>Advantages and Disadvantages of  Through Air Radar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Ultrasonic Level and  Through Air Radar Level Questions? </vt:lpstr>
      <vt:lpstr>Contact Information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Ultrasonic Level and Radar Level Technologies</dc:title>
  <dc:creator>Billy Jenkins</dc:creator>
  <cp:lastModifiedBy>Matt Dituro</cp:lastModifiedBy>
  <cp:revision>98</cp:revision>
  <dcterms:created xsi:type="dcterms:W3CDTF">2014-04-09T20:25:10Z</dcterms:created>
  <dcterms:modified xsi:type="dcterms:W3CDTF">2020-03-27T12:17:34Z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1408232316</vt:i4>
  </property>
  <property fmtid="{D5CDD505-2E9C-101B-9397-08002B2CF9AE}" pid="3" name="_NewReviewCycle">
    <vt:lpwstr/>
  </property>
  <property fmtid="{D5CDD505-2E9C-101B-9397-08002B2CF9AE}" pid="4" name="_EmailSubject">
    <vt:lpwstr>REPLY NEEDED: FWPCOA</vt:lpwstr>
  </property>
  <property fmtid="{D5CDD505-2E9C-101B-9397-08002B2CF9AE}" pid="5" name="_AuthorEmail">
    <vt:lpwstr>bob.lontoc@siemens.com</vt:lpwstr>
  </property>
  <property fmtid="{D5CDD505-2E9C-101B-9397-08002B2CF9AE}" pid="6" name="_AuthorEmailDisplayName">
    <vt:lpwstr>Lontoc, Bob</vt:lpwstr>
  </property>
  <property fmtid="{D5CDD505-2E9C-101B-9397-08002B2CF9AE}" pid="7" name="_PreviousAdHocReviewCycleID">
    <vt:i4>-1798071737</vt:i4>
  </property>
</Properties>
</file>